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7" r:id="rId3"/>
  </p:sldMasterIdLst>
  <p:notesMasterIdLst>
    <p:notesMasterId r:id="rId51"/>
  </p:notesMasterIdLst>
  <p:sldIdLst>
    <p:sldId id="260" r:id="rId4"/>
    <p:sldId id="261" r:id="rId5"/>
    <p:sldId id="262" r:id="rId6"/>
    <p:sldId id="263" r:id="rId7"/>
    <p:sldId id="264" r:id="rId8"/>
    <p:sldId id="296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8" r:id="rId19"/>
    <p:sldId id="299" r:id="rId20"/>
    <p:sldId id="300" r:id="rId21"/>
    <p:sldId id="275" r:id="rId22"/>
    <p:sldId id="274" r:id="rId23"/>
    <p:sldId id="276" r:id="rId24"/>
    <p:sldId id="277" r:id="rId25"/>
    <p:sldId id="278" r:id="rId26"/>
    <p:sldId id="279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302" r:id="rId37"/>
    <p:sldId id="294" r:id="rId38"/>
    <p:sldId id="301" r:id="rId39"/>
    <p:sldId id="282" r:id="rId40"/>
    <p:sldId id="295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83309" autoAdjust="0"/>
  </p:normalViewPr>
  <p:slideViewPr>
    <p:cSldViewPr>
      <p:cViewPr varScale="1">
        <p:scale>
          <a:sx n="77" d="100"/>
          <a:sy n="77" d="100"/>
        </p:scale>
        <p:origin x="30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66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Actually called a lambda function for anyone who is thinking of python</a:t>
            </a:r>
            <a:r>
              <a:rPr lang="en-CA" baseline="0" dirty="0"/>
              <a:t> or scheme or lisp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11E6-E527-485A-9414-EE3FF83DED2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69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dirty="0" err="1" smtClean="0"/>
              <a:t>xmlhttp.open</a:t>
            </a:r>
            <a:r>
              <a:rPr lang="en-CA" b="0" dirty="0" smtClean="0"/>
              <a:t>(“GET”, “</a:t>
            </a:r>
            <a:r>
              <a:rPr lang="en-CA" b="0" dirty="0" err="1" smtClean="0"/>
              <a:t>demo.php?t</a:t>
            </a:r>
            <a:r>
              <a:rPr lang="en-CA" b="0" dirty="0" smtClean="0"/>
              <a:t>=12&amp;id=</a:t>
            </a:r>
            <a:r>
              <a:rPr lang="en-CA" b="0" dirty="0" err="1" smtClean="0"/>
              <a:t>amcdonald</a:t>
            </a:r>
            <a:r>
              <a:rPr lang="en-CA" b="0" dirty="0" smtClean="0"/>
              <a:t>”, true);</a:t>
            </a:r>
          </a:p>
          <a:p>
            <a:pPr defTabSz="465887">
              <a:defRPr/>
            </a:pPr>
            <a:r>
              <a:rPr lang="en-CA" b="0" dirty="0" err="1" smtClean="0"/>
              <a:t>xmlhttp.open</a:t>
            </a:r>
            <a:r>
              <a:rPr lang="en-CA" b="0" dirty="0" smtClean="0"/>
              <a:t>(“GET”, “demo.xml”, true);</a:t>
            </a:r>
          </a:p>
          <a:p>
            <a:r>
              <a:rPr lang="en-CA" dirty="0" err="1" smtClean="0"/>
              <a:t>xmlhttp.send</a:t>
            </a:r>
            <a:r>
              <a:rPr lang="en-CA" dirty="0" smtClean="0"/>
              <a:t>();</a:t>
            </a:r>
          </a:p>
          <a:p>
            <a:endParaRPr lang="en-CA" dirty="0" smtClean="0"/>
          </a:p>
          <a:p>
            <a:r>
              <a:rPr lang="en-CA" dirty="0" err="1" smtClean="0"/>
              <a:t>xmlhttp.open</a:t>
            </a:r>
            <a:r>
              <a:rPr lang="en-CA" dirty="0" smtClean="0"/>
              <a:t>(“POST”, “</a:t>
            </a:r>
            <a:r>
              <a:rPr lang="en-CA" dirty="0" err="1" smtClean="0"/>
              <a:t>demo.php</a:t>
            </a:r>
            <a:r>
              <a:rPr lang="en-CA" dirty="0" smtClean="0"/>
              <a:t>”, true);</a:t>
            </a:r>
          </a:p>
          <a:p>
            <a:r>
              <a:rPr lang="en-CA" dirty="0" err="1" smtClean="0"/>
              <a:t>xmlhttp.setRequestHeader</a:t>
            </a:r>
            <a:r>
              <a:rPr lang="en-CA" dirty="0" smtClean="0"/>
              <a:t>(“Content-type”, "application/x-www-form-</a:t>
            </a:r>
            <a:r>
              <a:rPr lang="en-CA" dirty="0" err="1" smtClean="0"/>
              <a:t>urlencoded</a:t>
            </a:r>
            <a:r>
              <a:rPr lang="en-CA" dirty="0" smtClean="0"/>
              <a:t>”);</a:t>
            </a:r>
          </a:p>
          <a:p>
            <a:r>
              <a:rPr lang="en-CA" dirty="0" err="1" smtClean="0"/>
              <a:t>xmlhttp.send</a:t>
            </a:r>
            <a:r>
              <a:rPr lang="en-CA" dirty="0" smtClean="0"/>
              <a:t>(“t=12&amp;id=</a:t>
            </a:r>
            <a:r>
              <a:rPr lang="en-CA" dirty="0" err="1" smtClean="0"/>
              <a:t>amcdonald</a:t>
            </a:r>
            <a:r>
              <a:rPr lang="en-CA" dirty="0" smtClean="0"/>
              <a:t>”);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66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here,</a:t>
            </a:r>
            <a:r>
              <a:rPr lang="en-US" baseline="0" dirty="0" smtClean="0"/>
              <a:t> demonstrate example 02</a:t>
            </a:r>
          </a:p>
          <a:p>
            <a:r>
              <a:rPr lang="en-US" baseline="0" dirty="0" smtClean="0"/>
              <a:t>Get class to download the samples from this lecture</a:t>
            </a:r>
          </a:p>
          <a:p>
            <a:r>
              <a:rPr lang="en-US" dirty="0" smtClean="0"/>
              <a:t>Ask</a:t>
            </a:r>
            <a:r>
              <a:rPr lang="en-US" baseline="0" dirty="0" smtClean="0"/>
              <a:t> class (synchronous or asynchronous?)</a:t>
            </a:r>
          </a:p>
          <a:p>
            <a:r>
              <a:rPr lang="en-US" baseline="0" dirty="0" smtClean="0"/>
              <a:t>Challenge class to change to asynchronous.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33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11E6-E527-485A-9414-EE3FF83DED2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034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http://csdev.cegep-heritage.qc.ca/students/amcdonald/AJAX/example02.html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23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181725" cy="3478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root node &lt;bookstore&gt; holds &lt;book&gt; nodes (five in our example).</a:t>
            </a:r>
          </a:p>
          <a:p>
            <a:r>
              <a:rPr lang="en-CA" dirty="0"/>
              <a:t>The first &lt;book&gt; node holds four nodes: &lt;title&gt;, &lt;author&gt;, &lt;year&gt;, and &lt;price&gt;, which contains one text node each, "Everyday Italian", "</a:t>
            </a:r>
            <a:r>
              <a:rPr lang="en-CA" dirty="0" err="1"/>
              <a:t>Giada</a:t>
            </a:r>
            <a:r>
              <a:rPr lang="en-CA" dirty="0"/>
              <a:t> De </a:t>
            </a:r>
            <a:r>
              <a:rPr lang="en-CA" dirty="0" err="1"/>
              <a:t>Laurentiis</a:t>
            </a:r>
            <a:r>
              <a:rPr lang="en-CA" dirty="0"/>
              <a:t>", "2005", and "30.00".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FAE8658-1EFF-4515-A3AC-714DF7002A2F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100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181725" cy="3478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example01_sync</a:t>
            </a:r>
            <a:r>
              <a:rPr lang="en-CA" baseline="0" dirty="0"/>
              <a:t> and example01_async are the same…they just are differently processed</a:t>
            </a:r>
            <a:endParaRPr lang="en-CA" dirty="0"/>
          </a:p>
          <a:p>
            <a:r>
              <a:rPr lang="en-CA" dirty="0"/>
              <a:t>Show</a:t>
            </a:r>
            <a:r>
              <a:rPr lang="en-CA" baseline="0" dirty="0"/>
              <a:t> example01 and change to show different types of files and show one and then many response headers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FAE8658-1EFF-4515-A3AC-714DF7002A2F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837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181725" cy="3478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example07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FAE8658-1EFF-4515-A3AC-714DF7002A2F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81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181725" cy="3478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https://w3techs.com/technologies/details/js-jquery/all/all – as of Aug 2016, jQuery used</a:t>
            </a:r>
            <a:r>
              <a:rPr lang="en-US" baseline="0" dirty="0"/>
              <a:t> in more than 70% of all web </a:t>
            </a:r>
            <a:r>
              <a:rPr lang="en-US" baseline="0" dirty="0" smtClean="0"/>
              <a:t>pages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Stress – you will be tested on raw JavaScript.  This is still a skill you need to have.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Ask class – who has used jQuery, poll for level of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FAE8658-1EFF-4515-A3AC-714DF7002A2F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38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181725" cy="3478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example08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FAE8658-1EFF-4515-A3AC-714DF7002A2F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60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class</a:t>
            </a:r>
            <a:r>
              <a:rPr lang="en-US" baseline="0" dirty="0" smtClean="0"/>
              <a:t> is familiar with some AJAX mechanisms from JavaScript.  </a:t>
            </a:r>
          </a:p>
          <a:p>
            <a:r>
              <a:rPr lang="en-US" baseline="0" dirty="0" smtClean="0"/>
              <a:t>(Confirm level of experience with class)</a:t>
            </a:r>
          </a:p>
          <a:p>
            <a:r>
              <a:rPr lang="en-US" baseline="0" dirty="0" smtClean="0"/>
              <a:t>I expect to treat this quickly as a refresher.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26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181725" cy="3478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Show</a:t>
            </a:r>
            <a:r>
              <a:rPr lang="en-CA" baseline="0"/>
              <a:t> example11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FAE8658-1EFF-4515-A3AC-714DF7002A2F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946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181725" cy="3478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</a:t>
            </a:r>
            <a:r>
              <a:rPr lang="en-CA" baseline="0" dirty="0"/>
              <a:t> example09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FAE8658-1EFF-4515-A3AC-714DF7002A2F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913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181725" cy="3478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Many,</a:t>
            </a:r>
            <a:r>
              <a:rPr lang="en-CA" baseline="0" dirty="0"/>
              <a:t> many others</a:t>
            </a:r>
          </a:p>
          <a:p>
            <a:pPr marL="174708" indent="-174708">
              <a:buFontTx/>
              <a:buChar char="-"/>
            </a:pPr>
            <a:r>
              <a:rPr lang="en-CA" baseline="0" dirty="0"/>
              <a:t>w3 schools has a list of them. </a:t>
            </a:r>
          </a:p>
          <a:p>
            <a:pPr marL="174708" indent="-174708">
              <a:buFontTx/>
              <a:buChar char="-"/>
            </a:pPr>
            <a:r>
              <a:rPr lang="en-CA" baseline="0" dirty="0"/>
              <a:t>Show example10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FAE8658-1EFF-4515-A3AC-714DF7002A2F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66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Ask: What does “AJAX” stand for?</a:t>
            </a:r>
          </a:p>
          <a:p>
            <a:r>
              <a:rPr lang="en-US" dirty="0"/>
              <a:t>What does “Asynchronous”  mean?  Follow</a:t>
            </a:r>
            <a:r>
              <a:rPr lang="en-US" baseline="0" dirty="0"/>
              <a:t> up with sequence/web diagrams (whiteboard)</a:t>
            </a:r>
          </a:p>
          <a:p>
            <a:r>
              <a:rPr lang="en-US" baseline="0" dirty="0"/>
              <a:t>Without AJAX, all the content on the HTTP page must be loaded in order to render.</a:t>
            </a:r>
          </a:p>
          <a:p>
            <a:r>
              <a:rPr lang="en-US" baseline="0" dirty="0"/>
              <a:t>Note that the “next page” button and links to other content has been replace by dynamically replacing content on the same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fld id="{E5C8DD82-8E1B-4DB9-A8D8-595D20DCE1C3}" type="slidenum">
              <a:rPr lang="en-GB">
                <a:solidFill>
                  <a:srgbClr val="000000"/>
                </a:solidFill>
                <a:latin typeface="Times New Roman" pitchFamily="16" charset="0"/>
              </a:rPr>
              <a:pPr/>
              <a:t>4</a:t>
            </a:fld>
            <a:endParaRPr lang="en-GB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w/o</a:t>
            </a:r>
            <a:r>
              <a:rPr lang="en-US" baseline="0" dirty="0"/>
              <a:t> AJAX, the whole page would have to reload on every link/click</a:t>
            </a:r>
          </a:p>
          <a:p>
            <a:r>
              <a:rPr lang="en-US" baseline="0" dirty="0"/>
              <a:t>Message exchanges “behind the scenes”.</a:t>
            </a:r>
          </a:p>
          <a:p>
            <a:r>
              <a:rPr lang="en-US" baseline="0" dirty="0" err="1" smtClean="0"/>
              <a:t>i.e</a:t>
            </a:r>
            <a:r>
              <a:rPr lang="en-US" baseline="0" dirty="0" smtClean="0"/>
              <a:t> “input guessing/prompting” and google search</a:t>
            </a:r>
          </a:p>
          <a:p>
            <a:r>
              <a:rPr lang="en-US" dirty="0" smtClean="0"/>
              <a:t>Examples?</a:t>
            </a:r>
            <a:r>
              <a:rPr lang="en-US" baseline="0" dirty="0" smtClean="0"/>
              <a:t> </a:t>
            </a:r>
            <a:r>
              <a:rPr lang="en-US" dirty="0" smtClean="0"/>
              <a:t>Validating a</a:t>
            </a:r>
            <a:r>
              <a:rPr lang="en-US" baseline="0" dirty="0" smtClean="0"/>
              <a:t> multi-field form in real-time (i.e. registering for a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 and validating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 is free or not)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Source: </a:t>
            </a:r>
            <a:r>
              <a:rPr lang="en-US" dirty="0" err="1"/>
              <a:t>udacity</a:t>
            </a:r>
            <a:r>
              <a:rPr lang="en-US" dirty="0"/>
              <a:t> AJAX course: </a:t>
            </a:r>
          </a:p>
          <a:p>
            <a:r>
              <a:rPr lang="en-US" dirty="0"/>
              <a:t>Demonstrate</a:t>
            </a:r>
            <a:r>
              <a:rPr lang="en-US" baseline="0" dirty="0"/>
              <a:t> with Facebook to Heritage or some other public </a:t>
            </a:r>
            <a:r>
              <a:rPr lang="en-US" baseline="0" dirty="0" err="1"/>
              <a:t>facebook</a:t>
            </a:r>
            <a:r>
              <a:rPr lang="en-US" baseline="0" dirty="0"/>
              <a:t> page.</a:t>
            </a:r>
          </a:p>
          <a:p>
            <a:endParaRPr lang="en-US" baseline="0" dirty="0"/>
          </a:p>
          <a:p>
            <a:endParaRPr lang="en-US" dirty="0"/>
          </a:p>
          <a:p>
            <a:r>
              <a:rPr lang="en-US" dirty="0"/>
              <a:t>Consider</a:t>
            </a:r>
            <a:r>
              <a:rPr lang="en-US" baseline="0" dirty="0"/>
              <a:t> how modern web pages avoid links and dynamically allows content to be updated on the same page (without ever having to navigate to a new page)</a:t>
            </a:r>
          </a:p>
          <a:p>
            <a:r>
              <a:rPr lang="en-CA" dirty="0"/>
              <a:t>Starting from the top, </a:t>
            </a:r>
            <a:r>
              <a:rPr lang="en-CA" b="1" dirty="0"/>
              <a:t>Scrolling down in the Newsfeed</a:t>
            </a:r>
            <a:r>
              <a:rPr lang="en-CA" dirty="0"/>
              <a:t> automatically loads new stories. The page never refreshes, which means that Facebook is using asynchronous requests to pull in new Newsfeed content. So, this is an example of asynchronous request.</a:t>
            </a:r>
          </a:p>
          <a:p>
            <a:r>
              <a:rPr lang="en-CA" dirty="0"/>
              <a:t>Next up, we've got </a:t>
            </a:r>
            <a:r>
              <a:rPr lang="en-CA" b="1" dirty="0"/>
              <a:t>Loading the homepage when not signed in</a:t>
            </a:r>
            <a:r>
              <a:rPr lang="en-CA" dirty="0"/>
              <a:t>. The log in screen is essentially a static page and does </a:t>
            </a:r>
            <a:r>
              <a:rPr lang="en-CA" i="1" dirty="0"/>
              <a:t>not</a:t>
            </a:r>
            <a:r>
              <a:rPr lang="en-CA" dirty="0"/>
              <a:t> require asynchronous requests after the page loads.</a:t>
            </a:r>
          </a:p>
          <a:p>
            <a:r>
              <a:rPr lang="en-CA" dirty="0"/>
              <a:t>Then we've got </a:t>
            </a:r>
            <a:r>
              <a:rPr lang="en-CA" b="1" dirty="0"/>
              <a:t>Posting a message on a friend's Timeline</a:t>
            </a:r>
            <a:r>
              <a:rPr lang="en-CA" dirty="0"/>
              <a:t>. The page doesn't need to refresh after you hit "Post;" it simply inserts your post into the page. This must be an asynchronous request.</a:t>
            </a:r>
          </a:p>
          <a:p>
            <a:r>
              <a:rPr lang="en-CA" dirty="0"/>
              <a:t>Lastly, we have </a:t>
            </a:r>
            <a:r>
              <a:rPr lang="en-CA" b="1" dirty="0"/>
              <a:t>Clicking through a friend's pictures</a:t>
            </a:r>
            <a:r>
              <a:rPr lang="en-CA" dirty="0"/>
              <a:t>. Pictures will load in the page indefinitely (so long as there are more pictures in the album) without requiring a full page refresh. New images simply appear. This is also an example of an asynchronous request.</a:t>
            </a:r>
          </a:p>
          <a:p>
            <a:endParaRPr lang="en-US" baseline="0" dirty="0"/>
          </a:p>
          <a:p>
            <a:endParaRPr lang="en-US" baseline="0" dirty="0" smtClean="0"/>
          </a:p>
          <a:p>
            <a:r>
              <a:rPr lang="en-US" baseline="0" dirty="0" smtClean="0"/>
              <a:t>Do this as a class activity:</a:t>
            </a:r>
          </a:p>
          <a:p>
            <a:r>
              <a:rPr lang="en-US" baseline="0" dirty="0" smtClean="0"/>
              <a:t>Yahoo.ca</a:t>
            </a:r>
          </a:p>
          <a:p>
            <a:r>
              <a:rPr lang="en-US" baseline="0" dirty="0" smtClean="0"/>
              <a:t>For Firefox: developer tools: network,-&gt;filter by XHR, look only for domain yahoo.com</a:t>
            </a:r>
          </a:p>
          <a:p>
            <a:r>
              <a:rPr lang="en-US" baseline="0" dirty="0" smtClean="0"/>
              <a:t>Can you find the news content?</a:t>
            </a:r>
          </a:p>
          <a:p>
            <a:endParaRPr lang="en-US" baseline="0" dirty="0"/>
          </a:p>
          <a:p>
            <a:r>
              <a:rPr lang="en-US" dirty="0"/>
              <a:t>Quiz:</a:t>
            </a:r>
          </a:p>
          <a:p>
            <a:r>
              <a:rPr lang="en-US" dirty="0"/>
              <a:t>What</a:t>
            </a:r>
            <a:r>
              <a:rPr lang="en-US" baseline="0" dirty="0"/>
              <a:t> are XHR? As seen by the browser’s network debugger (Chrome)</a:t>
            </a:r>
          </a:p>
          <a:p>
            <a:endParaRPr lang="en-US" baseline="0" dirty="0"/>
          </a:p>
          <a:p>
            <a:r>
              <a:rPr lang="en-US" baseline="0" dirty="0"/>
              <a:t>Also do it from twitter.com, what’s the property used to contain new info?  </a:t>
            </a:r>
            <a:r>
              <a:rPr lang="en-US" baseline="0" dirty="0" err="1"/>
              <a:t>Items_html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91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01</a:t>
            </a:r>
          </a:p>
          <a:p>
            <a:r>
              <a:rPr lang="en-US" dirty="0" smtClean="0"/>
              <a:t>csdev.cegep-heritage.qc.ca/</a:t>
            </a:r>
            <a:r>
              <a:rPr lang="en-US" dirty="0" err="1" smtClean="0"/>
              <a:t>allan</a:t>
            </a:r>
            <a:r>
              <a:rPr lang="en-US" dirty="0" smtClean="0"/>
              <a:t>/example01Complete.html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9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11E6-E527-485A-9414-EE3FF83DED2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4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Explain: Synchronous</a:t>
            </a:r>
            <a:r>
              <a:rPr lang="en-US" baseline="0" dirty="0" smtClean="0"/>
              <a:t> vs asynchronous</a:t>
            </a:r>
          </a:p>
          <a:p>
            <a:r>
              <a:rPr lang="en-US" baseline="0" dirty="0" smtClean="0"/>
              <a:t>Use timing diagrams, explain value of callback.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15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751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1371" y="267494"/>
            <a:ext cx="11329259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9850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7371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365748"/>
            <a:ext cx="28448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66670"/>
            <a:ext cx="5680075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9360" y="6365748"/>
            <a:ext cx="67056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9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945" y="1363460"/>
            <a:ext cx="10649857" cy="2387600"/>
          </a:xfrm>
        </p:spPr>
        <p:txBody>
          <a:bodyPr anchor="b">
            <a:normAutofit/>
          </a:bodyPr>
          <a:lstStyle>
            <a:lvl1pPr algn="ctr">
              <a:defRPr sz="4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945" y="3907124"/>
            <a:ext cx="9964057" cy="905986"/>
          </a:xfrm>
        </p:spPr>
        <p:txBody>
          <a:bodyPr/>
          <a:lstStyle>
            <a:lvl1pPr marL="0" indent="0" algn="l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09" y="5241876"/>
            <a:ext cx="1085396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7932" y="5198902"/>
            <a:ext cx="1171349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5209" y="5129673"/>
            <a:ext cx="1309803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0939" y="5160516"/>
            <a:ext cx="1248116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4985" y="5211261"/>
            <a:ext cx="1146631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7544" y="5124240"/>
            <a:ext cx="1320673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141" y="5097133"/>
            <a:ext cx="1374883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1907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831471"/>
            <a:ext cx="10515600" cy="87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773938"/>
            <a:ext cx="10515600" cy="48693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409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66488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183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869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4975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229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03160"/>
            <a:ext cx="5157787" cy="4033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56229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403160"/>
            <a:ext cx="5183188" cy="4033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5914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0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6754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1088136"/>
            <a:ext cx="10515600" cy="832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10515600" cy="47914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92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28914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791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491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07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3661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7480"/>
            <a:ext cx="5157787" cy="4033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3661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677480"/>
            <a:ext cx="5183188" cy="4033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291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568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125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007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666879"/>
            <a:ext cx="10515600" cy="87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24" y="1609344"/>
            <a:ext cx="10515600" cy="50200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4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0715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5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7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599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259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2513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65998"/>
            <a:ext cx="5157787" cy="43268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2513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265998"/>
            <a:ext cx="5183188" cy="43268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023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6072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659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3676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8491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772" y="859536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172" y="1389763"/>
            <a:ext cx="6172200" cy="52396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772" y="2459736"/>
            <a:ext cx="3932237" cy="40978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75479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611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26338"/>
            <a:ext cx="6172200" cy="51756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6312"/>
            <a:ext cx="3932237" cy="404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6591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C9DFEDFA-E8B3-4E56-842C-D01EFB3A34F3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7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1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1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9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278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9/12/2017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7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9/12/2017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04039"/>
            <a:ext cx="105156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3624"/>
            <a:ext cx="105156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2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154" y="1916832"/>
            <a:ext cx="7543800" cy="1091952"/>
          </a:xfrm>
        </p:spPr>
        <p:txBody>
          <a:bodyPr/>
          <a:lstStyle/>
          <a:p>
            <a:r>
              <a:rPr lang="en-CA" dirty="0"/>
              <a:t>Introduction to AJAX</a:t>
            </a:r>
          </a:p>
        </p:txBody>
      </p:sp>
    </p:spTree>
    <p:extLst>
      <p:ext uri="{BB962C8B-B14F-4D97-AF65-F5344CB8AC3E}">
        <p14:creationId xmlns:p14="http://schemas.microsoft.com/office/powerpoint/2010/main" val="255725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Preparing the </a:t>
            </a:r>
            <a:r>
              <a:rPr lang="en-CA" dirty="0" err="1"/>
              <a:t>XMLHttpRequest</a:t>
            </a:r>
            <a:r>
              <a:rPr lang="en-CA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Once you have an </a:t>
            </a:r>
            <a:r>
              <a:rPr lang="en-GB" sz="2400" dirty="0" err="1"/>
              <a:t>XMLHttpRequest</a:t>
            </a:r>
            <a:r>
              <a:rPr lang="en-GB" sz="2400" dirty="0"/>
              <a:t> object, you have to prepare it with the open method</a:t>
            </a:r>
          </a:p>
          <a:p>
            <a:pPr marL="109728" indent="0">
              <a:buNone/>
            </a:pPr>
            <a:r>
              <a:rPr lang="en-CA" sz="2000" dirty="0"/>
              <a:t>  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request.open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(method, URL, asynchronous)‏</a:t>
            </a:r>
          </a:p>
          <a:p>
            <a:pPr lvl="1"/>
            <a:r>
              <a:rPr lang="en-CA" sz="2000" dirty="0"/>
              <a:t>The </a:t>
            </a:r>
            <a:r>
              <a:rPr lang="en-CA" sz="2000" i="1" dirty="0"/>
              <a:t>method </a:t>
            </a:r>
            <a:r>
              <a:rPr lang="en-CA" sz="2000" dirty="0"/>
              <a:t>is usually 'GET' or 'POST'</a:t>
            </a:r>
          </a:p>
          <a:p>
            <a:pPr lvl="2"/>
            <a:r>
              <a:rPr lang="en-CA" sz="1800" dirty="0"/>
              <a:t>If using a 'GET', data is appended to the URL</a:t>
            </a:r>
          </a:p>
          <a:p>
            <a:pPr lvl="2"/>
            <a:r>
              <a:rPr lang="en-CA" sz="1800" dirty="0"/>
              <a:t>If using a 'POST', data is added in a later step</a:t>
            </a:r>
          </a:p>
          <a:p>
            <a:pPr lvl="1"/>
            <a:r>
              <a:rPr lang="en-CA" sz="2000" dirty="0"/>
              <a:t>The </a:t>
            </a:r>
            <a:r>
              <a:rPr lang="en-CA" sz="2000" i="1" dirty="0"/>
              <a:t>URL </a:t>
            </a:r>
            <a:r>
              <a:rPr lang="en-CA" sz="2000" dirty="0"/>
              <a:t>is where you are sending the data</a:t>
            </a:r>
          </a:p>
          <a:p>
            <a:pPr lvl="1"/>
            <a:r>
              <a:rPr lang="en-CA" sz="2000" dirty="0"/>
              <a:t>If </a:t>
            </a:r>
            <a:r>
              <a:rPr lang="en-CA" sz="2000" i="1" dirty="0"/>
              <a:t>asynchronous </a:t>
            </a:r>
            <a:r>
              <a:rPr lang="en-CA" sz="2000" dirty="0"/>
              <a:t>is </a:t>
            </a:r>
            <a:r>
              <a:rPr lang="en-CA" sz="2000" b="1" dirty="0"/>
              <a:t>true</a:t>
            </a:r>
            <a:r>
              <a:rPr lang="en-CA" sz="2000" dirty="0"/>
              <a:t>, the browser does not wait for a response (this is what you usually want)‏</a:t>
            </a:r>
          </a:p>
          <a:p>
            <a:pPr marL="384048" lvl="1" indent="0">
              <a:buNone/>
            </a:pP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request.open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(method, URL)‏</a:t>
            </a:r>
            <a:endParaRPr lang="en-CA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CA" sz="2000" dirty="0"/>
              <a:t>As above, with asynchronous defaulting to </a:t>
            </a:r>
            <a:r>
              <a:rPr lang="en-CA" sz="2000" dirty="0" smtClean="0"/>
              <a:t>true</a:t>
            </a:r>
          </a:p>
          <a:p>
            <a:r>
              <a:rPr lang="en-CA" sz="2400" dirty="0" smtClean="0"/>
              <a:t>Third parameter is now redundant as th</a:t>
            </a:r>
            <a:r>
              <a:rPr lang="en-CA" dirty="0" smtClean="0"/>
              <a:t>e synchronous call on </a:t>
            </a:r>
            <a:r>
              <a:rPr lang="en-CA" dirty="0" err="1" smtClean="0"/>
              <a:t>xhr</a:t>
            </a:r>
            <a:r>
              <a:rPr lang="en-CA" dirty="0" smtClean="0"/>
              <a:t> is deprecated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9061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Sending the </a:t>
            </a:r>
            <a:r>
              <a:rPr lang="en-GB" dirty="0" err="1">
                <a:latin typeface="Trebuchet MS" pitchFamily="32" charset="0"/>
              </a:rPr>
              <a:t>XMLHttpRequest</a:t>
            </a:r>
            <a:r>
              <a:rPr lang="en-GB" dirty="0"/>
              <a:t> object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Once the </a:t>
            </a:r>
            <a:r>
              <a:rPr lang="en-CA" sz="2400" dirty="0" err="1"/>
              <a:t>XMLHttpRequest</a:t>
            </a:r>
            <a:r>
              <a:rPr lang="en-CA" sz="2400" dirty="0"/>
              <a:t> object has been prepared, you have to send it</a:t>
            </a:r>
          </a:p>
          <a:p>
            <a:pPr lvl="0">
              <a:buClr>
                <a:srgbClr val="A04DA3"/>
              </a:buClr>
            </a:pPr>
            <a:r>
              <a:rPr lang="en-CA" sz="2400" dirty="0">
                <a:solidFill>
                  <a:schemeClr val="tx1">
                    <a:lumMod val="95000"/>
                  </a:schemeClr>
                </a:solidFill>
              </a:rPr>
              <a:t>With a GET request  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request.send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(null);</a:t>
            </a:r>
            <a:endParaRPr lang="en-CA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2400" dirty="0"/>
              <a:t>With a POST request 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request.send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(content);</a:t>
            </a:r>
          </a:p>
          <a:p>
            <a:r>
              <a:rPr lang="en-CA" sz="2400" dirty="0"/>
              <a:t>The content has the same syntax as the suffix to a GET request</a:t>
            </a:r>
          </a:p>
          <a:p>
            <a:r>
              <a:rPr lang="en-CA" sz="2400" dirty="0"/>
              <a:t>POST is used less frequently than GET</a:t>
            </a:r>
          </a:p>
          <a:p>
            <a:pPr marL="109728" indent="0">
              <a:buNone/>
            </a:pPr>
            <a:r>
              <a:rPr lang="en-CA" sz="2400" dirty="0"/>
              <a:t>Example:</a:t>
            </a:r>
            <a:r>
              <a:rPr lang="en-CA" dirty="0"/>
              <a:t/>
            </a:r>
            <a:br>
              <a:rPr lang="en-CA" dirty="0"/>
            </a:b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request.setRequestHeader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('Content-Type',</a:t>
            </a:r>
            <a:br>
              <a:rPr lang="en-CA" sz="2000" dirty="0"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latin typeface="Courier New" pitchFamily="49" charset="0"/>
                <a:cs typeface="Courier New" pitchFamily="49" charset="0"/>
              </a:rPr>
              <a:t>      'application/x-www-form-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urlencoded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');</a:t>
            </a:r>
            <a:br>
              <a:rPr lang="en-CA" sz="2000" dirty="0">
                <a:latin typeface="Courier New" pitchFamily="49" charset="0"/>
                <a:cs typeface="Courier New" pitchFamily="49" charset="0"/>
              </a:rPr>
            </a:b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request.send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('var1=' + value1 + '&amp;var2=' + value2);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135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 the Server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The server gets a standard HTTP request</a:t>
            </a:r>
          </a:p>
          <a:p>
            <a:r>
              <a:rPr lang="en-CA" sz="2400" dirty="0" smtClean="0"/>
              <a:t>PHP</a:t>
            </a:r>
            <a:endParaRPr lang="en-CA" sz="2400" dirty="0"/>
          </a:p>
          <a:p>
            <a:pPr lvl="1"/>
            <a:r>
              <a:rPr lang="en-CA" sz="2000" dirty="0"/>
              <a:t>$_GET and $_POST method</a:t>
            </a:r>
          </a:p>
          <a:p>
            <a:r>
              <a:rPr lang="en-CA" sz="2400" dirty="0"/>
              <a:t>The response is a standard HTTP response</a:t>
            </a:r>
          </a:p>
          <a:p>
            <a:r>
              <a:rPr lang="en-CA" sz="2400" dirty="0"/>
              <a:t>Instead of returning a complete HTML page as a response, the server can return text.</a:t>
            </a:r>
          </a:p>
          <a:p>
            <a:pPr lvl="1"/>
            <a:r>
              <a:rPr lang="en-CA" sz="2000" dirty="0"/>
              <a:t>Server can send </a:t>
            </a:r>
            <a:r>
              <a:rPr lang="en-CA" sz="2000" dirty="0" smtClean="0"/>
              <a:t>XML or JSON </a:t>
            </a:r>
            <a:r>
              <a:rPr lang="en-CA" sz="2000" dirty="0"/>
              <a:t>but must set content-type‏</a:t>
            </a:r>
          </a:p>
        </p:txBody>
      </p:sp>
    </p:spTree>
    <p:extLst>
      <p:ext uri="{BB962C8B-B14F-4D97-AF65-F5344CB8AC3E}">
        <p14:creationId xmlns:p14="http://schemas.microsoft.com/office/powerpoint/2010/main" val="52020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the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Ajax is (usually) asynchronous</a:t>
            </a:r>
          </a:p>
          <a:p>
            <a:r>
              <a:rPr lang="en-CA" sz="2400" dirty="0"/>
              <a:t>Don’t wait for calls, handle an event when receive response</a:t>
            </a:r>
          </a:p>
          <a:p>
            <a:pPr marL="109728" indent="0">
              <a:buNone/>
            </a:pPr>
            <a:r>
              <a:rPr lang="en-CA" sz="2400" dirty="0"/>
              <a:t>	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request.onreadystatechange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someFn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CA" sz="2000" dirty="0">
              <a:latin typeface="Courier New" pitchFamily="49" charset="0"/>
              <a:cs typeface="Courier New" pitchFamily="49" charset="0"/>
            </a:endParaRPr>
          </a:p>
          <a:p>
            <a:pPr marL="342900" lvl="1" indent="0">
              <a:buNone/>
            </a:pPr>
            <a:r>
              <a:rPr lang="en-CA" dirty="0" smtClean="0"/>
              <a:t>		-- </a:t>
            </a:r>
            <a:r>
              <a:rPr lang="en-CA" sz="2000" dirty="0" smtClean="0"/>
              <a:t>better—</a:t>
            </a:r>
          </a:p>
          <a:p>
            <a:pPr marL="342900" lvl="1" indent="0">
              <a:buNone/>
            </a:pPr>
            <a:r>
              <a:rPr lang="en-CA" sz="2400" dirty="0"/>
              <a:t>	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request.addEventListener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readystatechange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someFn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CA" dirty="0">
              <a:latin typeface="Courier New" pitchFamily="49" charset="0"/>
              <a:cs typeface="Courier New" pitchFamily="49" charset="0"/>
            </a:endParaRPr>
          </a:p>
          <a:p>
            <a:pPr marL="342900" lvl="1" indent="0">
              <a:buNone/>
            </a:pPr>
            <a:endParaRPr lang="en-CA" sz="2000" dirty="0" smtClean="0"/>
          </a:p>
          <a:p>
            <a:r>
              <a:rPr lang="en-CA" sz="2400" dirty="0" smtClean="0"/>
              <a:t>Remember </a:t>
            </a:r>
            <a:r>
              <a:rPr lang="en-CA" sz="2400" dirty="0"/>
              <a:t>JavaScript:</a:t>
            </a:r>
          </a:p>
          <a:p>
            <a:pPr lvl="1"/>
            <a:r>
              <a:rPr lang="en-CA" sz="2000" dirty="0"/>
              <a:t>This is a function assignment, not a function call</a:t>
            </a:r>
          </a:p>
          <a:p>
            <a:pPr lvl="1"/>
            <a:r>
              <a:rPr lang="en-CA" sz="2000" dirty="0"/>
              <a:t>Assigns the function </a:t>
            </a:r>
            <a:r>
              <a:rPr lang="en-CA" sz="2000" dirty="0" err="1"/>
              <a:t>someFn</a:t>
            </a:r>
            <a:r>
              <a:rPr lang="en-CA" sz="2000" dirty="0"/>
              <a:t> to be called whenever the </a:t>
            </a:r>
            <a:r>
              <a:rPr lang="en-CA" sz="2000" dirty="0" err="1"/>
              <a:t>readystatechange</a:t>
            </a:r>
            <a:r>
              <a:rPr lang="en-CA" sz="2000" dirty="0"/>
              <a:t> event occurs</a:t>
            </a:r>
            <a:endParaRPr lang="en-CA" sz="2400" dirty="0"/>
          </a:p>
          <a:p>
            <a:r>
              <a:rPr lang="en-CA" sz="2400" dirty="0"/>
              <a:t>When the function is called, it will be called with no parameters</a:t>
            </a:r>
          </a:p>
          <a:p>
            <a:r>
              <a:rPr lang="en-CA" sz="2400" dirty="0"/>
              <a:t>Set up the handler before you call the send function so no chance of it not being ready</a:t>
            </a:r>
          </a:p>
        </p:txBody>
      </p:sp>
    </p:spTree>
    <p:extLst>
      <p:ext uri="{BB962C8B-B14F-4D97-AF65-F5344CB8AC3E}">
        <p14:creationId xmlns:p14="http://schemas.microsoft.com/office/powerpoint/2010/main" val="241582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readyState</a:t>
            </a:r>
            <a:r>
              <a:rPr lang="en-CA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err="1"/>
              <a:t>XMLHttpRequest</a:t>
            </a:r>
            <a:r>
              <a:rPr lang="en-CA" sz="2400" dirty="0"/>
              <a:t> object has a property called </a:t>
            </a:r>
            <a:r>
              <a:rPr lang="en-CA" sz="2400" dirty="0" err="1"/>
              <a:t>readyState</a:t>
            </a:r>
            <a:endParaRPr lang="en-CA" sz="2400" dirty="0"/>
          </a:p>
          <a:p>
            <a:r>
              <a:rPr lang="en-CA" sz="2400" dirty="0"/>
              <a:t>Change in </a:t>
            </a:r>
            <a:r>
              <a:rPr lang="en-CA" sz="2400" dirty="0" err="1"/>
              <a:t>readyState</a:t>
            </a:r>
            <a:r>
              <a:rPr lang="en-CA" sz="2400" dirty="0"/>
              <a:t> causes </a:t>
            </a:r>
            <a:r>
              <a:rPr lang="en-CA" sz="2400" dirty="0" err="1"/>
              <a:t>onreadystatechange</a:t>
            </a:r>
            <a:r>
              <a:rPr lang="en-CA" sz="2400" dirty="0"/>
              <a:t> method/property to be called</a:t>
            </a:r>
          </a:p>
          <a:p>
            <a:r>
              <a:rPr lang="en-CA" sz="2400" dirty="0" err="1"/>
              <a:t>readyState</a:t>
            </a:r>
            <a:r>
              <a:rPr lang="en-CA" sz="2400" dirty="0"/>
              <a:t> property defines the current state of the </a:t>
            </a:r>
            <a:r>
              <a:rPr lang="en-CA" sz="2400" dirty="0" err="1"/>
              <a:t>XMLHttpRequest</a:t>
            </a:r>
            <a:r>
              <a:rPr lang="en-CA" sz="2400" dirty="0"/>
              <a:t> object</a:t>
            </a:r>
          </a:p>
          <a:p>
            <a:pPr lvl="1"/>
            <a:r>
              <a:rPr lang="en-CA" sz="2000" dirty="0" err="1"/>
              <a:t>readyState</a:t>
            </a:r>
            <a:r>
              <a:rPr lang="en-CA" sz="2000" dirty="0"/>
              <a:t>=0  </a:t>
            </a:r>
            <a:r>
              <a:rPr lang="en-CA" sz="2000" dirty="0" err="1"/>
              <a:t>XMLHttpRequest</a:t>
            </a:r>
            <a:r>
              <a:rPr lang="en-CA" sz="2000" dirty="0"/>
              <a:t> object created but not open()</a:t>
            </a:r>
          </a:p>
          <a:p>
            <a:pPr lvl="1"/>
            <a:r>
              <a:rPr lang="en-CA" sz="2000" dirty="0" err="1"/>
              <a:t>readyState</a:t>
            </a:r>
            <a:r>
              <a:rPr lang="en-CA" sz="2000" dirty="0"/>
              <a:t>=1  open() method called but not send()</a:t>
            </a:r>
          </a:p>
          <a:p>
            <a:pPr lvl="1"/>
            <a:r>
              <a:rPr lang="en-CA" sz="2000" dirty="0" err="1"/>
              <a:t>readyState</a:t>
            </a:r>
            <a:r>
              <a:rPr lang="en-CA" sz="2000" dirty="0"/>
              <a:t>=2  send() method called but no response yet</a:t>
            </a:r>
          </a:p>
          <a:p>
            <a:pPr lvl="1"/>
            <a:r>
              <a:rPr lang="en-CA" sz="2000" dirty="0" err="1"/>
              <a:t>readyState</a:t>
            </a:r>
            <a:r>
              <a:rPr lang="en-CA" sz="2000" dirty="0"/>
              <a:t>=3  server has not completed the response</a:t>
            </a:r>
          </a:p>
          <a:p>
            <a:pPr lvl="1"/>
            <a:r>
              <a:rPr lang="en-CA" sz="2000" dirty="0" err="1"/>
              <a:t>readyState</a:t>
            </a:r>
            <a:r>
              <a:rPr lang="en-CA" sz="2000" dirty="0"/>
              <a:t>=4 the response data have been completely received from the server.</a:t>
            </a:r>
          </a:p>
          <a:p>
            <a:r>
              <a:rPr lang="en-CA" sz="2400" dirty="0"/>
              <a:t>Usually you are only interested in state 4</a:t>
            </a:r>
          </a:p>
        </p:txBody>
      </p:sp>
    </p:spTree>
    <p:extLst>
      <p:ext uri="{BB962C8B-B14F-4D97-AF65-F5344CB8AC3E}">
        <p14:creationId xmlns:p14="http://schemas.microsoft.com/office/powerpoint/2010/main" val="327423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Event Handler Function for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Need a function to handle the data</a:t>
            </a:r>
          </a:p>
          <a:p>
            <a:r>
              <a:rPr lang="en-CA" sz="2400" dirty="0"/>
              <a:t>First check </a:t>
            </a:r>
            <a:r>
              <a:rPr lang="en-CA" sz="2400" dirty="0" err="1"/>
              <a:t>readyState</a:t>
            </a:r>
            <a:r>
              <a:rPr lang="en-CA" sz="2400" dirty="0"/>
              <a:t> to make sure that the response is completely back</a:t>
            </a:r>
          </a:p>
          <a:p>
            <a:pPr marL="109728" indent="0">
              <a:buNone/>
            </a:pPr>
            <a:r>
              <a:rPr lang="en-CA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someFn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CA" sz="2000" dirty="0"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latin typeface="Courier New" pitchFamily="49" charset="0"/>
                <a:cs typeface="Courier New" pitchFamily="49" charset="0"/>
              </a:rPr>
              <a:t>   if(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request.readyState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 == 4){</a:t>
            </a:r>
            <a:br>
              <a:rPr lang="en-CA" sz="2000" dirty="0"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request.responseText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CA" sz="2000" dirty="0"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latin typeface="Courier New" pitchFamily="49" charset="0"/>
                <a:cs typeface="Courier New" pitchFamily="49" charset="0"/>
              </a:rPr>
              <a:t>     // Do something with the response</a:t>
            </a:r>
            <a:br>
              <a:rPr lang="en-CA" sz="2000" dirty="0"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CA" sz="2000" dirty="0"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latin typeface="Courier New" pitchFamily="49" charset="0"/>
                <a:cs typeface="Courier New" pitchFamily="49" charset="0"/>
              </a:rPr>
              <a:t> }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5143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etch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method in JavaScript (late 2015)</a:t>
            </a:r>
          </a:p>
          <a:p>
            <a:r>
              <a:rPr lang="en-US" dirty="0" smtClean="0"/>
              <a:t>Allows for XHR objects to be created using a single command</a:t>
            </a:r>
          </a:p>
          <a:p>
            <a:pPr lvl="1"/>
            <a:r>
              <a:rPr lang="en-US" dirty="0" smtClean="0"/>
              <a:t>Callback functions to do the work when the asynchronous request is complete</a:t>
            </a:r>
          </a:p>
          <a:p>
            <a:r>
              <a:rPr lang="en-US" dirty="0" smtClean="0"/>
              <a:t>Based on JavaScript ‘promises’</a:t>
            </a:r>
          </a:p>
          <a:p>
            <a:pPr lvl="1"/>
            <a:r>
              <a:rPr lang="en-US" dirty="0" smtClean="0"/>
              <a:t>A promise is the eventual result of an asynchronous operation</a:t>
            </a:r>
          </a:p>
          <a:p>
            <a:pPr lvl="1"/>
            <a:r>
              <a:rPr lang="en-US" dirty="0" smtClean="0"/>
              <a:t>Placeholder where either the successful result or the error will end up</a:t>
            </a:r>
          </a:p>
          <a:p>
            <a:r>
              <a:rPr lang="en-US" strike="sngStrike" dirty="0" smtClean="0"/>
              <a:t>Much</a:t>
            </a:r>
            <a:r>
              <a:rPr lang="en-US" dirty="0" smtClean="0"/>
              <a:t> simpler alternative for asynchronous operations</a:t>
            </a:r>
          </a:p>
          <a:p>
            <a:r>
              <a:rPr lang="en-US" dirty="0" smtClean="0"/>
              <a:t>Promises have three states: Pending, Fulfilled and Rejected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0883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Promises,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chain events on a promise</a:t>
            </a:r>
          </a:p>
          <a:p>
            <a:r>
              <a:rPr lang="en-US" dirty="0" smtClean="0"/>
              <a:t>Handle try/catch asynchronously</a:t>
            </a:r>
          </a:p>
          <a:p>
            <a:pPr marL="3429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myPromise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myPromise.then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(function(data) {//do Something </a:t>
            </a:r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}).then(function() {//do Something different</a:t>
            </a:r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}).catch(function(err) {//do Something with err </a:t>
            </a:r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5547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fetch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{</a:t>
            </a:r>
          </a:p>
          <a:p>
            <a:pPr marL="685800" lvl="2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//JSON object of values for header, method </a:t>
            </a:r>
            <a:r>
              <a:rPr lang="en-US" sz="20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20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Method: ‘get’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}).then(function(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 something in promise</a:t>
            </a:r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}).catch(function(err) {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 something when error</a:t>
            </a:r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4086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response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With the </a:t>
            </a:r>
            <a:r>
              <a:rPr lang="en-CA" sz="2400" dirty="0"/>
              <a:t>callback </a:t>
            </a:r>
            <a:r>
              <a:rPr lang="en-CA" sz="2400" dirty="0" smtClean="0"/>
              <a:t>function:</a:t>
            </a: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/>
              <a:t>      </a:t>
            </a:r>
            <a:r>
              <a:rPr lang="en-CA" sz="2400" dirty="0" err="1"/>
              <a:t>request.onreadystatechange</a:t>
            </a:r>
            <a:r>
              <a:rPr lang="en-CA" sz="2400" dirty="0"/>
              <a:t> = </a:t>
            </a:r>
            <a:r>
              <a:rPr lang="en-CA" sz="2400" dirty="0" err="1"/>
              <a:t>someFn</a:t>
            </a:r>
            <a:r>
              <a:rPr lang="en-CA" sz="2400" dirty="0" smtClean="0"/>
              <a:t>;</a:t>
            </a:r>
            <a:br>
              <a:rPr lang="en-CA" sz="2400" dirty="0" smtClean="0"/>
            </a:br>
            <a:r>
              <a:rPr lang="en-CA" sz="2400" dirty="0" smtClean="0"/>
              <a:t>      </a:t>
            </a:r>
            <a:r>
              <a:rPr lang="en-CA" sz="2400" dirty="0" err="1" smtClean="0"/>
              <a:t>request.addEventListener</a:t>
            </a:r>
            <a:r>
              <a:rPr lang="en-CA" sz="2400" dirty="0" smtClean="0"/>
              <a:t>(‘</a:t>
            </a:r>
            <a:r>
              <a:rPr lang="en-CA" sz="2400" dirty="0" err="1" smtClean="0"/>
              <a:t>readstatechange</a:t>
            </a:r>
            <a:r>
              <a:rPr lang="en-CA" sz="2400" dirty="0" smtClean="0"/>
              <a:t>’, </a:t>
            </a:r>
            <a:r>
              <a:rPr lang="en-CA" sz="2400" dirty="0" err="1" smtClean="0"/>
              <a:t>someFn</a:t>
            </a:r>
            <a:r>
              <a:rPr lang="en-CA" sz="2400" dirty="0" smtClean="0"/>
              <a:t>);</a:t>
            </a: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/>
              <a:t> you can’t specify </a:t>
            </a:r>
            <a:r>
              <a:rPr lang="en-CA" sz="2400" dirty="0" smtClean="0"/>
              <a:t>arguments</a:t>
            </a:r>
          </a:p>
          <a:p>
            <a:r>
              <a:rPr lang="en-CA" dirty="0"/>
              <a:t>S</a:t>
            </a:r>
            <a:r>
              <a:rPr lang="en-CA" sz="2400" dirty="0" smtClean="0"/>
              <a:t>olutions</a:t>
            </a:r>
            <a:r>
              <a:rPr lang="en-CA" sz="2400" dirty="0"/>
              <a:t>:</a:t>
            </a:r>
          </a:p>
          <a:p>
            <a:pPr lvl="1"/>
            <a:r>
              <a:rPr lang="en-CA" sz="2000" dirty="0"/>
              <a:t>Function can use the request object as a global variable</a:t>
            </a:r>
          </a:p>
          <a:p>
            <a:pPr lvl="2"/>
            <a:r>
              <a:rPr lang="en-CA" sz="1800" dirty="0"/>
              <a:t>Bad idea if you have multiple simultaneous requests</a:t>
            </a:r>
          </a:p>
          <a:p>
            <a:pPr lvl="1"/>
            <a:r>
              <a:rPr lang="en-CA" sz="2000" dirty="0"/>
              <a:t>Assign an anonymous function:</a:t>
            </a:r>
          </a:p>
          <a:p>
            <a:pPr marL="411480" lvl="1" indent="0">
              <a:buNone/>
            </a:pPr>
            <a:r>
              <a:rPr lang="en-CA" sz="2000" dirty="0" err="1" smtClean="0">
                <a:latin typeface="Courier New" pitchFamily="49" charset="0"/>
                <a:cs typeface="Courier New" pitchFamily="49" charset="0"/>
              </a:rPr>
              <a:t>request.addEventListener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CA" sz="2000" dirty="0" err="1" smtClean="0">
                <a:latin typeface="Courier New" pitchFamily="49" charset="0"/>
                <a:cs typeface="Courier New" pitchFamily="49" charset="0"/>
              </a:rPr>
              <a:t>readystatechange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’, function(){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sz="2000" dirty="0" err="1" smtClean="0">
                <a:latin typeface="Courier New" pitchFamily="49" charset="0"/>
                <a:cs typeface="Courier New" pitchFamily="49" charset="0"/>
              </a:rPr>
              <a:t>someFn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(request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CA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CA" sz="1800" dirty="0"/>
              <a:t>Here the anonymous function calls your </a:t>
            </a:r>
            <a:r>
              <a:rPr lang="en-CA" sz="1800" dirty="0" err="1"/>
              <a:t>someFn</a:t>
            </a:r>
            <a:r>
              <a:rPr lang="en-CA" sz="1800" dirty="0"/>
              <a:t> with the request object as an argument</a:t>
            </a:r>
            <a:r>
              <a:rPr lang="en-CA" sz="1800" dirty="0" smtClean="0"/>
              <a:t>.</a:t>
            </a:r>
          </a:p>
          <a:p>
            <a:pPr lvl="1"/>
            <a:r>
              <a:rPr lang="en-CA" dirty="0" smtClean="0"/>
              <a:t>Use inline (or arrow) function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07418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Refresh memory on AJAX works</a:t>
            </a:r>
          </a:p>
          <a:p>
            <a:r>
              <a:rPr lang="en-CA" sz="2400" dirty="0"/>
              <a:t>Request information via AJAX</a:t>
            </a:r>
          </a:p>
          <a:p>
            <a:r>
              <a:rPr lang="en-CA" sz="2400" dirty="0"/>
              <a:t>Start working with AJAX and XML</a:t>
            </a:r>
          </a:p>
          <a:p>
            <a:r>
              <a:rPr lang="en-CA" sz="2400" dirty="0"/>
              <a:t>Read and process XML data with AJAX</a:t>
            </a:r>
          </a:p>
        </p:txBody>
      </p:sp>
    </p:spTree>
    <p:extLst>
      <p:ext uri="{BB962C8B-B14F-4D97-AF65-F5344CB8AC3E}">
        <p14:creationId xmlns:p14="http://schemas.microsoft.com/office/powerpoint/2010/main" val="19684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response object needs to be treated differently depending on what type of response object</a:t>
            </a:r>
          </a:p>
          <a:p>
            <a:r>
              <a:rPr lang="en-CA" sz="2400" dirty="0"/>
              <a:t>Change content-type of response header to determine which way to handle the response</a:t>
            </a:r>
          </a:p>
          <a:p>
            <a:pPr lvl="1"/>
            <a:r>
              <a:rPr lang="en-CA" sz="2000" dirty="0" err="1"/>
              <a:t>responseXML</a:t>
            </a:r>
            <a:endParaRPr lang="en-CA" sz="2000" dirty="0"/>
          </a:p>
          <a:p>
            <a:pPr lvl="1"/>
            <a:r>
              <a:rPr lang="en-CA" sz="2000" dirty="0" err="1"/>
              <a:t>responseText</a:t>
            </a:r>
            <a:endParaRPr lang="en-CA" sz="2000" dirty="0"/>
          </a:p>
          <a:p>
            <a:r>
              <a:rPr lang="en-CA" sz="2400" dirty="0" smtClean="0"/>
              <a:t>Developer </a:t>
            </a:r>
            <a:r>
              <a:rPr lang="en-CA" sz="2400" dirty="0"/>
              <a:t>should know what is </a:t>
            </a:r>
            <a:r>
              <a:rPr lang="en-CA" sz="2400" dirty="0" smtClean="0"/>
              <a:t>expected</a:t>
            </a:r>
          </a:p>
          <a:p>
            <a:r>
              <a:rPr lang="en-CA" dirty="0" smtClean="0"/>
              <a:t>JSON not natively supported in this method</a:t>
            </a:r>
          </a:p>
          <a:p>
            <a:pPr lvl="1"/>
            <a:r>
              <a:rPr lang="en-CA" sz="2000" dirty="0" smtClean="0"/>
              <a:t>Use </a:t>
            </a:r>
            <a:r>
              <a:rPr lang="en-CA" sz="2000" dirty="0" err="1" smtClean="0"/>
              <a:t>JSON.stringify</a:t>
            </a:r>
            <a:r>
              <a:rPr lang="en-CA" sz="2000" dirty="0" smtClean="0"/>
              <a:t> on the </a:t>
            </a:r>
            <a:r>
              <a:rPr lang="en-CA" sz="2000" dirty="0" err="1" smtClean="0"/>
              <a:t>responseText</a:t>
            </a:r>
            <a:r>
              <a:rPr lang="en-CA" sz="2000" dirty="0" smtClean="0"/>
              <a:t> returned</a:t>
            </a:r>
          </a:p>
          <a:p>
            <a:endParaRPr lang="en-CA" dirty="0"/>
          </a:p>
          <a:p>
            <a:r>
              <a:rPr lang="en-CA" sz="2400" dirty="0" smtClean="0"/>
              <a:t>If the data being returned is XML then you cannot use </a:t>
            </a:r>
            <a:r>
              <a:rPr lang="en-CA" sz="2400" b="1" dirty="0" smtClean="0"/>
              <a:t>fetch</a:t>
            </a:r>
            <a:r>
              <a:rPr lang="en-CA" sz="2400" dirty="0" smtClean="0"/>
              <a:t> command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00254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 XML with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Use JavaScript to access XML </a:t>
            </a:r>
            <a:r>
              <a:rPr lang="en-CA" sz="2400" dirty="0" smtClean="0"/>
              <a:t>data nodes</a:t>
            </a:r>
            <a:endParaRPr lang="en-CA" sz="2400" dirty="0"/>
          </a:p>
          <a:p>
            <a:r>
              <a:rPr lang="en-CA" sz="2400" dirty="0" smtClean="0"/>
              <a:t>For </a:t>
            </a:r>
            <a:r>
              <a:rPr lang="en-CA" sz="2400" dirty="0"/>
              <a:t>static data read the file directly from web server</a:t>
            </a:r>
          </a:p>
          <a:p>
            <a:pPr lvl="1"/>
            <a:r>
              <a:rPr lang="en-CA" sz="2000" dirty="0"/>
              <a:t>JavaScript can only access files within its </a:t>
            </a:r>
            <a:r>
              <a:rPr lang="en-CA" sz="2000" dirty="0" smtClean="0"/>
              <a:t>domain most of the time </a:t>
            </a:r>
            <a:endParaRPr lang="en-CA" sz="2000" dirty="0"/>
          </a:p>
          <a:p>
            <a:r>
              <a:rPr lang="en-CA" sz="2400" dirty="0"/>
              <a:t>For dynamic data need a server side program to get data and return in response </a:t>
            </a:r>
            <a:r>
              <a:rPr lang="en-CA" sz="2400" dirty="0" smtClean="0"/>
              <a:t>object</a:t>
            </a:r>
          </a:p>
          <a:p>
            <a:endParaRPr lang="en-CA" dirty="0"/>
          </a:p>
          <a:p>
            <a:r>
              <a:rPr lang="en-CA" dirty="0"/>
              <a:t>Create and send an </a:t>
            </a:r>
            <a:r>
              <a:rPr lang="en-CA" dirty="0" err="1"/>
              <a:t>XMLHttpRequest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Make sure doing a “GET”</a:t>
            </a:r>
          </a:p>
          <a:p>
            <a:pPr lvl="1"/>
            <a:r>
              <a:rPr lang="en-CA" dirty="0"/>
              <a:t>Specify the name of the XML file as the URL</a:t>
            </a:r>
          </a:p>
          <a:p>
            <a:pPr lvl="1"/>
            <a:r>
              <a:rPr lang="en-CA" dirty="0"/>
              <a:t>Remember, must be in the current folder </a:t>
            </a:r>
            <a:r>
              <a:rPr lang="en-CA" dirty="0" smtClean="0"/>
              <a:t>structure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3302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Just like the HTML DOM used in JavaScript</a:t>
            </a:r>
          </a:p>
          <a:p>
            <a:endParaRPr lang="en-CA" sz="2400" dirty="0"/>
          </a:p>
          <a:p>
            <a:r>
              <a:rPr lang="en-CA" sz="2400" dirty="0"/>
              <a:t>XML DOM</a:t>
            </a:r>
          </a:p>
          <a:p>
            <a:pPr lvl="1"/>
            <a:r>
              <a:rPr lang="en-CA" sz="2000" dirty="0"/>
              <a:t>Defines a standard object model for XML</a:t>
            </a:r>
          </a:p>
          <a:p>
            <a:pPr lvl="2"/>
            <a:r>
              <a:rPr lang="en-CA" sz="1800" dirty="0"/>
              <a:t>the </a:t>
            </a:r>
            <a:r>
              <a:rPr lang="en-CA" sz="1800" b="1" dirty="0"/>
              <a:t>objects and properties</a:t>
            </a:r>
            <a:r>
              <a:rPr lang="en-CA" sz="1800" dirty="0"/>
              <a:t> of all XML elements</a:t>
            </a:r>
          </a:p>
          <a:p>
            <a:pPr lvl="1"/>
            <a:r>
              <a:rPr lang="en-CA" sz="2000" dirty="0"/>
              <a:t>Defines a standard programming interface for XML</a:t>
            </a:r>
          </a:p>
          <a:p>
            <a:pPr lvl="2"/>
            <a:r>
              <a:rPr lang="en-CA" sz="1800" b="1" dirty="0"/>
              <a:t>methods</a:t>
            </a:r>
            <a:r>
              <a:rPr lang="en-CA" sz="1800" dirty="0"/>
              <a:t> (interface) to access them</a:t>
            </a:r>
          </a:p>
          <a:p>
            <a:pPr lvl="1"/>
            <a:r>
              <a:rPr lang="en-CA" sz="2000" dirty="0"/>
              <a:t>Is platform- and language-independent</a:t>
            </a:r>
          </a:p>
        </p:txBody>
      </p:sp>
    </p:spTree>
    <p:extLst>
      <p:ext uri="{BB962C8B-B14F-4D97-AF65-F5344CB8AC3E}">
        <p14:creationId xmlns:p14="http://schemas.microsoft.com/office/powerpoint/2010/main" val="3915272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Everything in an XML document is a </a:t>
            </a:r>
            <a:r>
              <a:rPr lang="en-CA" sz="2400" b="1" dirty="0"/>
              <a:t>node</a:t>
            </a:r>
          </a:p>
          <a:p>
            <a:pPr lvl="1"/>
            <a:r>
              <a:rPr lang="en-CA" sz="2000" dirty="0"/>
              <a:t>The entire document is a document node</a:t>
            </a:r>
          </a:p>
          <a:p>
            <a:pPr lvl="1"/>
            <a:r>
              <a:rPr lang="en-CA" sz="2000" dirty="0"/>
              <a:t>Every XML element is an element node</a:t>
            </a:r>
          </a:p>
          <a:p>
            <a:pPr lvl="1"/>
            <a:r>
              <a:rPr lang="en-CA" sz="2000" dirty="0"/>
              <a:t>The text in the XML elements are text nodes</a:t>
            </a:r>
          </a:p>
          <a:p>
            <a:pPr lvl="1"/>
            <a:r>
              <a:rPr lang="en-CA" sz="2000" dirty="0"/>
              <a:t>Every attribute is an attribute node</a:t>
            </a:r>
          </a:p>
          <a:p>
            <a:pPr lvl="1"/>
            <a:r>
              <a:rPr lang="en-CA" sz="2000" dirty="0"/>
              <a:t>Comments are comment nodes</a:t>
            </a:r>
          </a:p>
        </p:txBody>
      </p:sp>
    </p:spTree>
    <p:extLst>
      <p:ext uri="{BB962C8B-B14F-4D97-AF65-F5344CB8AC3E}">
        <p14:creationId xmlns:p14="http://schemas.microsoft.com/office/powerpoint/2010/main" val="1961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is Always in Text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 common error in DOM processing is to expect an element node to contain text. </a:t>
            </a:r>
          </a:p>
          <a:p>
            <a:r>
              <a:rPr lang="en-CA" sz="2400" dirty="0"/>
              <a:t>The text of an element node is stored in a text node.</a:t>
            </a:r>
          </a:p>
          <a:p>
            <a:r>
              <a:rPr lang="en-CA" sz="2400" dirty="0"/>
              <a:t>For example: </a:t>
            </a:r>
            <a:r>
              <a:rPr lang="en-CA" sz="2400" b="1" dirty="0"/>
              <a:t>&lt;year&gt;2005&lt;/year&gt;</a:t>
            </a:r>
            <a:endParaRPr lang="en-CA" sz="2400" dirty="0"/>
          </a:p>
          <a:p>
            <a:pPr lvl="1"/>
            <a:r>
              <a:rPr lang="en-CA" sz="2000" dirty="0"/>
              <a:t>the element node &lt;year&gt;, holds a text node with the value "2005". </a:t>
            </a:r>
          </a:p>
          <a:p>
            <a:pPr lvl="1"/>
            <a:r>
              <a:rPr lang="en-CA" sz="2000" dirty="0"/>
              <a:t>"2005" is </a:t>
            </a:r>
            <a:r>
              <a:rPr lang="en-CA" sz="2000" b="1" dirty="0"/>
              <a:t>not</a:t>
            </a:r>
            <a:r>
              <a:rPr lang="en-CA" sz="2000" dirty="0"/>
              <a:t> the value of the &lt;year&gt; element!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94548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Node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1" dirty="0" err="1"/>
              <a:t>documentElement</a:t>
            </a:r>
            <a:r>
              <a:rPr lang="en-CA" sz="2400" dirty="0"/>
              <a:t> property of the XML document is the root node</a:t>
            </a:r>
          </a:p>
          <a:p>
            <a:endParaRPr lang="en-CA" sz="2400" b="1" dirty="0"/>
          </a:p>
          <a:p>
            <a:r>
              <a:rPr lang="en-CA" sz="2400" b="1" dirty="0" err="1"/>
              <a:t>nodeName</a:t>
            </a:r>
            <a:r>
              <a:rPr lang="en-CA" sz="2400" dirty="0"/>
              <a:t> property of a node is the name of the node</a:t>
            </a:r>
          </a:p>
          <a:p>
            <a:endParaRPr lang="en-CA" sz="2400" b="1" dirty="0"/>
          </a:p>
          <a:p>
            <a:r>
              <a:rPr lang="en-CA" sz="2400" b="1" dirty="0" err="1"/>
              <a:t>nodeType</a:t>
            </a:r>
            <a:r>
              <a:rPr lang="en-CA" sz="2400" dirty="0"/>
              <a:t> property of a node is the type of the node (not data type, </a:t>
            </a:r>
            <a:r>
              <a:rPr lang="en-CA" sz="2400" b="1" dirty="0"/>
              <a:t>node </a:t>
            </a:r>
            <a:r>
              <a:rPr lang="en-CA" sz="2400" dirty="0"/>
              <a:t>type)</a:t>
            </a:r>
          </a:p>
        </p:txBody>
      </p:sp>
    </p:spTree>
    <p:extLst>
      <p:ext uri="{BB962C8B-B14F-4D97-AF65-F5344CB8AC3E}">
        <p14:creationId xmlns:p14="http://schemas.microsoft.com/office/powerpoint/2010/main" val="111691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getElementsByTagName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628800"/>
            <a:ext cx="10515600" cy="4869371"/>
          </a:xfrm>
        </p:spPr>
        <p:txBody>
          <a:bodyPr>
            <a:normAutofit/>
          </a:bodyPr>
          <a:lstStyle/>
          <a:p>
            <a:r>
              <a:rPr lang="en-CA" sz="2400" dirty="0"/>
              <a:t>Returns array (node list) of all elements with Tag Name</a:t>
            </a:r>
          </a:p>
          <a:p>
            <a:pPr marL="402336" lvl="1" indent="0">
              <a:buNone/>
            </a:pPr>
            <a:r>
              <a:rPr lang="en-CA" sz="2200" i="1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en-CA" sz="2200" dirty="0" err="1">
                <a:latin typeface="Courier New" pitchFamily="49" charset="0"/>
                <a:cs typeface="Courier New" pitchFamily="49" charset="0"/>
              </a:rPr>
              <a:t>.getElementsByTagName</a:t>
            </a:r>
            <a:r>
              <a:rPr lang="en-CA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CA" sz="2200" i="1" dirty="0" err="1" smtClean="0">
                <a:latin typeface="Courier New" pitchFamily="49" charset="0"/>
                <a:cs typeface="Courier New" pitchFamily="49" charset="0"/>
              </a:rPr>
              <a:t>tagname</a:t>
            </a:r>
            <a:r>
              <a:rPr lang="en-CA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CA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CA" sz="2200" dirty="0">
              <a:latin typeface="Courier New" pitchFamily="49" charset="0"/>
              <a:cs typeface="Courier New" pitchFamily="49" charset="0"/>
            </a:endParaRPr>
          </a:p>
          <a:p>
            <a:endParaRPr lang="en-CA" dirty="0"/>
          </a:p>
          <a:p>
            <a:r>
              <a:rPr lang="en-CA" sz="2400" dirty="0"/>
              <a:t>If </a:t>
            </a:r>
            <a:r>
              <a:rPr lang="en-CA" sz="2400" dirty="0" err="1"/>
              <a:t>responseXML</a:t>
            </a:r>
            <a:r>
              <a:rPr lang="en-CA" sz="2400" dirty="0"/>
              <a:t> has been assigned to </a:t>
            </a:r>
            <a:r>
              <a:rPr lang="en-CA" sz="2400" dirty="0" err="1"/>
              <a:t>xmlDoc</a:t>
            </a:r>
            <a:endParaRPr lang="en-CA" sz="2400" dirty="0"/>
          </a:p>
          <a:p>
            <a:pPr marL="109728" indent="0">
              <a:buNone/>
            </a:pPr>
            <a:r>
              <a:rPr lang="en-CA" dirty="0"/>
              <a:t>	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x = </a:t>
            </a:r>
            <a:r>
              <a:rPr lang="en-CA" sz="2000" dirty="0" err="1" smtClean="0">
                <a:latin typeface="Courier New" pitchFamily="49" charset="0"/>
                <a:cs typeface="Courier New" pitchFamily="49" charset="0"/>
              </a:rPr>
              <a:t>xmlDoc.getElementsByTagName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("book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CA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CA" sz="2400" dirty="0"/>
              <a:t>creates an array of all the elements in file from the document (root) node</a:t>
            </a:r>
          </a:p>
          <a:p>
            <a:pPr lvl="0"/>
            <a:r>
              <a:rPr lang="en-CA" sz="2400" dirty="0"/>
              <a:t>If hierarchically nested</a:t>
            </a:r>
          </a:p>
          <a:p>
            <a:pPr marL="365760" lvl="1" indent="0">
              <a:buClr>
                <a:srgbClr val="A04DA3"/>
              </a:buClr>
              <a:buNone/>
            </a:pPr>
            <a:r>
              <a:rPr lang="en-CA" sz="2000" dirty="0" err="1" smtClean="0">
                <a:latin typeface="Courier New" pitchFamily="49" charset="0"/>
                <a:cs typeface="Courier New" pitchFamily="49" charset="0"/>
              </a:rPr>
              <a:t>x.getElementsByTagName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("author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CA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CA" sz="2000" dirty="0"/>
              <a:t>creates an array of all the elements in file from node x</a:t>
            </a:r>
          </a:p>
        </p:txBody>
      </p:sp>
    </p:spTree>
    <p:extLst>
      <p:ext uri="{BB962C8B-B14F-4D97-AF65-F5344CB8AC3E}">
        <p14:creationId xmlns:p14="http://schemas.microsoft.com/office/powerpoint/2010/main" val="734133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err="1"/>
              <a:t>childNodes</a:t>
            </a:r>
            <a:r>
              <a:rPr lang="en-CA" sz="2400" dirty="0"/>
              <a:t> – all the children of the current node as an array</a:t>
            </a:r>
          </a:p>
          <a:p>
            <a:pPr lvl="1"/>
            <a:r>
              <a:rPr lang="en-CA" sz="2000" dirty="0" err="1"/>
              <a:t>documentElement.childNodes</a:t>
            </a:r>
            <a:r>
              <a:rPr lang="en-CA" sz="2000" dirty="0"/>
              <a:t> is all the children of the root element</a:t>
            </a:r>
          </a:p>
          <a:p>
            <a:pPr lvl="1"/>
            <a:r>
              <a:rPr lang="en-CA" sz="2000" dirty="0" err="1"/>
              <a:t>getElementsByTagName</a:t>
            </a:r>
            <a:r>
              <a:rPr lang="en-CA" sz="2000" dirty="0"/>
              <a:t>(“book”)[0].</a:t>
            </a:r>
            <a:r>
              <a:rPr lang="en-CA" sz="2000" dirty="0" err="1"/>
              <a:t>childNodes</a:t>
            </a:r>
            <a:r>
              <a:rPr lang="en-CA" sz="2000" dirty="0"/>
              <a:t> is all the children tags of the first book tag</a:t>
            </a:r>
          </a:p>
          <a:p>
            <a:r>
              <a:rPr lang="en-CA" sz="2400" dirty="0" err="1"/>
              <a:t>firstChild</a:t>
            </a:r>
            <a:r>
              <a:rPr lang="en-CA" sz="2400" dirty="0"/>
              <a:t> – the first child of the given node</a:t>
            </a:r>
          </a:p>
          <a:p>
            <a:pPr lvl="1"/>
            <a:r>
              <a:rPr lang="en-CA" sz="2000" dirty="0" err="1"/>
              <a:t>getElementsByTagName</a:t>
            </a:r>
            <a:r>
              <a:rPr lang="en-CA" sz="2000" dirty="0"/>
              <a:t>(“book”)[0].</a:t>
            </a:r>
            <a:r>
              <a:rPr lang="en-CA" sz="2000" dirty="0" err="1"/>
              <a:t>firstChild</a:t>
            </a:r>
            <a:r>
              <a:rPr lang="en-CA" sz="2000" dirty="0"/>
              <a:t> is the first child of the first book tag</a:t>
            </a:r>
          </a:p>
          <a:p>
            <a:pPr lvl="1"/>
            <a:r>
              <a:rPr lang="en-CA" sz="2000" dirty="0"/>
              <a:t>Use </a:t>
            </a:r>
            <a:r>
              <a:rPr lang="en-CA" sz="2000" dirty="0" err="1"/>
              <a:t>nextSibling</a:t>
            </a:r>
            <a:r>
              <a:rPr lang="en-CA" sz="2000" dirty="0"/>
              <a:t> to traverse nodes</a:t>
            </a:r>
          </a:p>
        </p:txBody>
      </p:sp>
    </p:spTree>
    <p:extLst>
      <p:ext uri="{BB962C8B-B14F-4D97-AF65-F5344CB8AC3E}">
        <p14:creationId xmlns:p14="http://schemas.microsoft.com/office/powerpoint/2010/main" val="3051973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Node Properties - </a:t>
            </a:r>
            <a:r>
              <a:rPr lang="en-CA" dirty="0" err="1"/>
              <a:t>nodeName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Read-only</a:t>
            </a:r>
          </a:p>
          <a:p>
            <a:r>
              <a:rPr lang="en-CA" sz="2400" dirty="0"/>
              <a:t>For element node it is the tag name</a:t>
            </a:r>
          </a:p>
          <a:p>
            <a:r>
              <a:rPr lang="en-CA" sz="2400" dirty="0"/>
              <a:t>For an attribute node it is the attribute name</a:t>
            </a:r>
          </a:p>
          <a:p>
            <a:r>
              <a:rPr lang="en-CA" sz="2400" dirty="0"/>
              <a:t>For a text node is always #text</a:t>
            </a:r>
          </a:p>
          <a:p>
            <a:r>
              <a:rPr lang="en-CA" sz="2400" dirty="0"/>
              <a:t>For the document node is always #document</a:t>
            </a:r>
          </a:p>
        </p:txBody>
      </p:sp>
    </p:spTree>
    <p:extLst>
      <p:ext uri="{BB962C8B-B14F-4D97-AF65-F5344CB8AC3E}">
        <p14:creationId xmlns:p14="http://schemas.microsoft.com/office/powerpoint/2010/main" val="510341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Node Properties - </a:t>
            </a:r>
            <a:r>
              <a:rPr lang="en-CA" dirty="0" err="1"/>
              <a:t>nodeValue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The value of the node (what’s between the tags)</a:t>
            </a:r>
          </a:p>
          <a:p>
            <a:endParaRPr lang="en-CA" sz="2400" dirty="0"/>
          </a:p>
          <a:p>
            <a:r>
              <a:rPr lang="en-CA" sz="2400" dirty="0"/>
              <a:t>For element nodes is undefined</a:t>
            </a:r>
          </a:p>
          <a:p>
            <a:r>
              <a:rPr lang="en-CA" sz="2400" dirty="0"/>
              <a:t>For text nodes is the text itself</a:t>
            </a:r>
          </a:p>
          <a:p>
            <a:r>
              <a:rPr lang="en-CA" sz="2400" dirty="0"/>
              <a:t>For attribute nodes is the attribute value </a:t>
            </a:r>
          </a:p>
        </p:txBody>
      </p:sp>
    </p:spTree>
    <p:extLst>
      <p:ext uri="{BB962C8B-B14F-4D97-AF65-F5344CB8AC3E}">
        <p14:creationId xmlns:p14="http://schemas.microsoft.com/office/powerpoint/2010/main" val="286397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AJAX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Asynchronous JavaScript and XML (AJAX)</a:t>
            </a:r>
          </a:p>
          <a:p>
            <a:pPr lvl="1"/>
            <a:r>
              <a:rPr lang="en-US" sz="2000" dirty="0"/>
              <a:t>Refers to a combination of technologies</a:t>
            </a:r>
          </a:p>
          <a:p>
            <a:pPr lvl="1"/>
            <a:r>
              <a:rPr lang="en-US" sz="2000" dirty="0"/>
              <a:t>Allows Web pages displayed on a client computer to quickly interact and exchange data with a Web server without reloading the entire Web page</a:t>
            </a:r>
          </a:p>
          <a:p>
            <a:r>
              <a:rPr lang="en-US" sz="2400" dirty="0"/>
              <a:t>AJAX primarily relies on JavaScript and HTTP requests to exchange data between a client computer and a Web server</a:t>
            </a:r>
          </a:p>
          <a:p>
            <a:r>
              <a:rPr lang="en-US" sz="2400" dirty="0"/>
              <a:t>XML is usually the format used for exchanging data</a:t>
            </a:r>
          </a:p>
          <a:p>
            <a:r>
              <a:rPr lang="en-US" sz="2400" dirty="0"/>
              <a:t>Required to know (raw) JavaScript as well as jQuery approaches</a:t>
            </a:r>
          </a:p>
        </p:txBody>
      </p:sp>
    </p:spTree>
    <p:extLst>
      <p:ext uri="{BB962C8B-B14F-4D97-AF65-F5344CB8AC3E}">
        <p14:creationId xmlns:p14="http://schemas.microsoft.com/office/powerpoint/2010/main" val="41260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Node Properties - </a:t>
            </a:r>
            <a:r>
              <a:rPr lang="en-CA" dirty="0" err="1"/>
              <a:t>nodeType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Specifies the type of node</a:t>
            </a:r>
          </a:p>
          <a:p>
            <a:r>
              <a:rPr lang="en-CA" sz="2400" dirty="0"/>
              <a:t>Read Only</a:t>
            </a:r>
          </a:p>
          <a:p>
            <a:r>
              <a:rPr lang="en-CA" sz="2400" dirty="0"/>
              <a:t>Possible values</a:t>
            </a:r>
          </a:p>
          <a:p>
            <a:pPr lvl="1"/>
            <a:r>
              <a:rPr lang="fr-FR" sz="2000" dirty="0"/>
              <a:t>1 – </a:t>
            </a:r>
            <a:r>
              <a:rPr lang="fr-FR" sz="2000" dirty="0" err="1"/>
              <a:t>Element</a:t>
            </a:r>
            <a:r>
              <a:rPr lang="fr-FR" sz="2000" dirty="0"/>
              <a:t> </a:t>
            </a:r>
          </a:p>
          <a:p>
            <a:pPr lvl="1"/>
            <a:r>
              <a:rPr lang="fr-FR" sz="2000" dirty="0"/>
              <a:t>2 – </a:t>
            </a:r>
            <a:r>
              <a:rPr lang="fr-FR" sz="2000" dirty="0" err="1"/>
              <a:t>Attribute</a:t>
            </a:r>
            <a:r>
              <a:rPr lang="fr-FR" sz="2000" dirty="0"/>
              <a:t> </a:t>
            </a:r>
          </a:p>
          <a:p>
            <a:pPr lvl="1"/>
            <a:r>
              <a:rPr lang="fr-FR" sz="2000" dirty="0"/>
              <a:t>3 – </a:t>
            </a:r>
            <a:r>
              <a:rPr lang="fr-FR" sz="2000" dirty="0" err="1"/>
              <a:t>Text</a:t>
            </a:r>
            <a:endParaRPr lang="fr-FR" sz="2000" dirty="0"/>
          </a:p>
          <a:p>
            <a:pPr lvl="1"/>
            <a:r>
              <a:rPr lang="fr-FR" sz="2000" dirty="0"/>
              <a:t>8 – Comment </a:t>
            </a:r>
          </a:p>
          <a:p>
            <a:pPr lvl="1"/>
            <a:r>
              <a:rPr lang="fr-FR" sz="2000" dirty="0"/>
              <a:t>9 – Document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10105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 Node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Properties &amp; methods like </a:t>
            </a:r>
            <a:r>
              <a:rPr lang="en-CA" sz="2400" dirty="0" err="1"/>
              <a:t>childNodes</a:t>
            </a:r>
            <a:r>
              <a:rPr lang="en-CA" sz="2400" dirty="0"/>
              <a:t> or </a:t>
            </a:r>
            <a:r>
              <a:rPr lang="en-CA" sz="2400" dirty="0" err="1"/>
              <a:t>getElementsByTagName</a:t>
            </a:r>
            <a:r>
              <a:rPr lang="en-CA" sz="2400" dirty="0"/>
              <a:t>() return a node list</a:t>
            </a:r>
          </a:p>
          <a:p>
            <a:r>
              <a:rPr lang="en-CA" sz="2400" dirty="0"/>
              <a:t>A node list object represents a list of nodes, in the same order as in the XML</a:t>
            </a:r>
          </a:p>
          <a:p>
            <a:r>
              <a:rPr lang="en-CA" sz="2400" dirty="0"/>
              <a:t>Nodes in the node list are accessed with index numbers starting from 0</a:t>
            </a:r>
          </a:p>
          <a:p>
            <a:r>
              <a:rPr lang="en-CA" sz="2400" dirty="0"/>
              <a:t>Keeps itself up-to-date</a:t>
            </a:r>
          </a:p>
          <a:p>
            <a:pPr lvl="1"/>
            <a:r>
              <a:rPr lang="en-CA" sz="2000" dirty="0"/>
              <a:t>If an element is deleted or added, the list is automatically updated</a:t>
            </a:r>
          </a:p>
          <a:p>
            <a:r>
              <a:rPr lang="en-CA" sz="2400" dirty="0"/>
              <a:t>Use length attribute to cycle through all nodes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52282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 Attributes (Node 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Attributes property of an element node returns a list of attribute nodes</a:t>
            </a:r>
          </a:p>
          <a:p>
            <a:r>
              <a:rPr lang="en-CA" sz="2400" dirty="0"/>
              <a:t>Called a named node map, and is similar to a node list</a:t>
            </a:r>
          </a:p>
          <a:p>
            <a:pPr lvl="1"/>
            <a:r>
              <a:rPr lang="en-CA" sz="2000" dirty="0"/>
              <a:t>Some differences in methods and properties.</a:t>
            </a:r>
          </a:p>
          <a:p>
            <a:r>
              <a:rPr lang="en-CA" sz="2400" dirty="0"/>
              <a:t>Attribute list keeps itself up-to-date</a:t>
            </a:r>
          </a:p>
          <a:p>
            <a:pPr lvl="1"/>
            <a:r>
              <a:rPr lang="en-CA" sz="2000" dirty="0"/>
              <a:t>If an attribute is deleted or added, the list is automatically updated</a:t>
            </a:r>
          </a:p>
        </p:txBody>
      </p:sp>
    </p:spTree>
    <p:extLst>
      <p:ext uri="{BB962C8B-B14F-4D97-AF65-F5344CB8AC3E}">
        <p14:creationId xmlns:p14="http://schemas.microsoft.com/office/powerpoint/2010/main" val="3578503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 Attributes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cs typeface="Courier New" pitchFamily="49" charset="0"/>
              </a:rPr>
              <a:t>Once you isolate the element using </a:t>
            </a:r>
            <a:r>
              <a:rPr lang="en-CA" sz="2400" dirty="0" err="1">
                <a:cs typeface="Courier New" pitchFamily="49" charset="0"/>
              </a:rPr>
              <a:t>getElementsByTagName</a:t>
            </a:r>
            <a:r>
              <a:rPr lang="en-CA" sz="2400" dirty="0">
                <a:cs typeface="Courier New" pitchFamily="49" charset="0"/>
              </a:rPr>
              <a:t> </a:t>
            </a:r>
          </a:p>
          <a:p>
            <a:r>
              <a:rPr lang="en-CA" sz="2400" dirty="0">
                <a:cs typeface="Courier New" pitchFamily="49" charset="0"/>
              </a:rPr>
              <a:t>Get the attributes using the attributes property</a:t>
            </a:r>
          </a:p>
          <a:p>
            <a:r>
              <a:rPr lang="en-CA" sz="2400" dirty="0">
                <a:cs typeface="Courier New" pitchFamily="49" charset="0"/>
              </a:rPr>
              <a:t>Get the value or name by using the appropriate property</a:t>
            </a:r>
          </a:p>
          <a:p>
            <a:pPr marL="109728" indent="0">
              <a:buNone/>
            </a:pPr>
            <a:r>
              <a:rPr lang="en-CA" sz="2000" dirty="0">
                <a:latin typeface="Courier New" pitchFamily="49" charset="0"/>
                <a:cs typeface="Courier New" pitchFamily="49" charset="0"/>
              </a:rPr>
              <a:t>x=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doc.getElementsByTagName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("book")[0].attributes;</a:t>
            </a:r>
          </a:p>
          <a:p>
            <a:pPr marL="109728" indent="0">
              <a:buNone/>
            </a:pP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x.getNamedItem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("category").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nodeValue</a:t>
            </a:r>
            <a:endParaRPr lang="en-CA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CA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93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Traversing the Tree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796078"/>
            <a:ext cx="7848872" cy="444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764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err="1"/>
              <a:t>parentNode</a:t>
            </a:r>
            <a:endParaRPr lang="en-CA" sz="2400" dirty="0"/>
          </a:p>
          <a:p>
            <a:r>
              <a:rPr lang="en-CA" sz="2400" dirty="0" err="1"/>
              <a:t>childNodes</a:t>
            </a:r>
            <a:endParaRPr lang="en-CA" sz="2400" dirty="0"/>
          </a:p>
          <a:p>
            <a:r>
              <a:rPr lang="en-CA" sz="2400" dirty="0" err="1"/>
              <a:t>firstChild</a:t>
            </a:r>
            <a:endParaRPr lang="en-CA" sz="2400" dirty="0"/>
          </a:p>
          <a:p>
            <a:r>
              <a:rPr lang="en-CA" sz="2400" dirty="0" err="1"/>
              <a:t>lastChild</a:t>
            </a:r>
            <a:endParaRPr lang="en-CA" sz="2400" dirty="0"/>
          </a:p>
          <a:p>
            <a:r>
              <a:rPr lang="en-CA" sz="2400" dirty="0" err="1"/>
              <a:t>nextSibling</a:t>
            </a:r>
            <a:endParaRPr lang="en-CA" sz="2400" dirty="0"/>
          </a:p>
          <a:p>
            <a:r>
              <a:rPr lang="en-CA" sz="2400" dirty="0" err="1"/>
              <a:t>previousSibling</a:t>
            </a:r>
            <a:endParaRPr lang="en-CA" sz="2400" dirty="0"/>
          </a:p>
          <a:p>
            <a:endParaRPr lang="en-C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7" y="1671068"/>
            <a:ext cx="4389307" cy="463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034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Ways of Getting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getElementById</a:t>
            </a:r>
            <a:r>
              <a:rPr lang="en-US" dirty="0" smtClean="0"/>
              <a:t> and </a:t>
            </a:r>
            <a:r>
              <a:rPr lang="en-US" dirty="0" err="1" smtClean="0"/>
              <a:t>getElementsByTagName</a:t>
            </a:r>
            <a:r>
              <a:rPr lang="en-US" dirty="0" smtClean="0"/>
              <a:t> certainly work well for their purpose</a:t>
            </a:r>
          </a:p>
          <a:p>
            <a:r>
              <a:rPr lang="en-US" dirty="0" smtClean="0"/>
              <a:t>Can also use </a:t>
            </a:r>
            <a:r>
              <a:rPr lang="en-US" dirty="0" err="1" smtClean="0"/>
              <a:t>querySelector</a:t>
            </a:r>
            <a:r>
              <a:rPr lang="en-US" dirty="0" smtClean="0"/>
              <a:t> and </a:t>
            </a:r>
            <a:r>
              <a:rPr lang="en-US" dirty="0" err="1" smtClean="0"/>
              <a:t>querySelectorAll</a:t>
            </a:r>
            <a:r>
              <a:rPr lang="en-US" dirty="0" smtClean="0"/>
              <a:t> to do much the same tasks</a:t>
            </a:r>
          </a:p>
          <a:p>
            <a:pPr lvl="1"/>
            <a:r>
              <a:rPr lang="en-US" dirty="0" err="1" smtClean="0"/>
              <a:t>qS</a:t>
            </a:r>
            <a:r>
              <a:rPr lang="en-US" dirty="0" smtClean="0"/>
              <a:t> and </a:t>
            </a:r>
            <a:r>
              <a:rPr lang="en-US" dirty="0" err="1" smtClean="0"/>
              <a:t>qSA</a:t>
            </a:r>
            <a:r>
              <a:rPr lang="en-US" dirty="0" smtClean="0"/>
              <a:t> are not as well supported in browsers yet, but are working in most up-to-date ones</a:t>
            </a:r>
          </a:p>
          <a:p>
            <a:pPr lvl="1"/>
            <a:r>
              <a:rPr lang="en-US" dirty="0" smtClean="0"/>
              <a:t>They are a little slower than the others but can provide more use when using complex selectors</a:t>
            </a:r>
          </a:p>
          <a:p>
            <a:r>
              <a:rPr lang="en-US" dirty="0" err="1" smtClean="0"/>
              <a:t>getElementsByClassName</a:t>
            </a:r>
            <a:r>
              <a:rPr lang="en-US" dirty="0" smtClean="0"/>
              <a:t> which is not as well supported by browsers in 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3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innerHTML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Use </a:t>
            </a:r>
            <a:r>
              <a:rPr lang="en-CA" sz="2400" dirty="0" err="1"/>
              <a:t>innerHTML</a:t>
            </a:r>
            <a:r>
              <a:rPr lang="en-CA" sz="2400" dirty="0"/>
              <a:t> property of element to add XML elements or response to a web page</a:t>
            </a:r>
          </a:p>
          <a:p>
            <a:r>
              <a:rPr lang="en-CA" sz="2400" dirty="0"/>
              <a:t>JavaScript reads values and sets </a:t>
            </a:r>
            <a:r>
              <a:rPr lang="en-CA" sz="2400" dirty="0" err="1"/>
              <a:t>innerHTML</a:t>
            </a:r>
            <a:r>
              <a:rPr lang="en-CA" sz="2400" dirty="0"/>
              <a:t> of element to display them</a:t>
            </a:r>
          </a:p>
        </p:txBody>
      </p:sp>
    </p:spTree>
    <p:extLst>
      <p:ext uri="{BB962C8B-B14F-4D97-AF65-F5344CB8AC3E}">
        <p14:creationId xmlns:p14="http://schemas.microsoft.com/office/powerpoint/2010/main" val="234059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Display the year (of publication) of the first book</a:t>
            </a:r>
          </a:p>
          <a:p>
            <a:r>
              <a:rPr lang="en-CA" sz="2400" dirty="0"/>
              <a:t>Display the </a:t>
            </a:r>
            <a:r>
              <a:rPr lang="en-CA" sz="2400" dirty="0" smtClean="0"/>
              <a:t>title and author </a:t>
            </a:r>
            <a:r>
              <a:rPr lang="en-CA" sz="2400" dirty="0"/>
              <a:t>of each book</a:t>
            </a:r>
          </a:p>
          <a:p>
            <a:r>
              <a:rPr lang="en-CA" sz="2400" dirty="0"/>
              <a:t>Display the category of each book</a:t>
            </a:r>
          </a:p>
          <a:p>
            <a:r>
              <a:rPr lang="en-CA" sz="2400" dirty="0"/>
              <a:t>Display all the child node names of each book</a:t>
            </a:r>
          </a:p>
          <a:p>
            <a:r>
              <a:rPr lang="en-CA" sz="2400" dirty="0"/>
              <a:t>Display the title, category and price of each book (with label of node’s name)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6532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Response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err="1"/>
              <a:t>getAllResponseHeaders</a:t>
            </a:r>
            <a:r>
              <a:rPr lang="en-CA" sz="2400" dirty="0"/>
              <a:t>()  function gets all the headers returned by the server</a:t>
            </a:r>
          </a:p>
          <a:p>
            <a:pPr lvl="1"/>
            <a:r>
              <a:rPr lang="en-CA" sz="2000" dirty="0"/>
              <a:t>Retrieved as a string with each header on its own line</a:t>
            </a:r>
          </a:p>
          <a:p>
            <a:r>
              <a:rPr lang="en-CA" sz="2400" dirty="0" err="1"/>
              <a:t>getResponseHeader</a:t>
            </a:r>
            <a:r>
              <a:rPr lang="en-CA" sz="2400" i="1" dirty="0"/>
              <a:t>(string)</a:t>
            </a:r>
            <a:r>
              <a:rPr lang="en-CA" sz="2400" dirty="0"/>
              <a:t> function returns specific header information from a resource</a:t>
            </a:r>
          </a:p>
          <a:p>
            <a:pPr lvl="1"/>
            <a:r>
              <a:rPr lang="en-CA" sz="2000" dirty="0"/>
              <a:t>Specify the header desired as a string</a:t>
            </a:r>
          </a:p>
          <a:p>
            <a:pPr lvl="1"/>
            <a:r>
              <a:rPr lang="en-CA" sz="2000" dirty="0"/>
              <a:t>If header does </a:t>
            </a:r>
            <a:r>
              <a:rPr lang="en-CA" sz="2000" dirty="0" smtClean="0"/>
              <a:t>not exist</a:t>
            </a:r>
            <a:r>
              <a:rPr lang="en-CA" sz="2000" dirty="0"/>
              <a:t>, returns null</a:t>
            </a:r>
          </a:p>
        </p:txBody>
      </p:sp>
    </p:spTree>
    <p:extLst>
      <p:ext uri="{BB962C8B-B14F-4D97-AF65-F5344CB8AC3E}">
        <p14:creationId xmlns:p14="http://schemas.microsoft.com/office/powerpoint/2010/main" val="306543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Underlying technologies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JavaScript</a:t>
            </a:r>
          </a:p>
          <a:p>
            <a:r>
              <a:rPr lang="en-CA" sz="2400" dirty="0"/>
              <a:t>HTML</a:t>
            </a:r>
          </a:p>
          <a:p>
            <a:r>
              <a:rPr lang="en-CA" sz="2400" dirty="0"/>
              <a:t>CSS</a:t>
            </a:r>
          </a:p>
          <a:p>
            <a:r>
              <a:rPr lang="en-CA" sz="2400" dirty="0"/>
              <a:t>XML</a:t>
            </a:r>
          </a:p>
          <a:p>
            <a:pPr lvl="1"/>
            <a:r>
              <a:rPr lang="en-CA" sz="2000" dirty="0"/>
              <a:t>Plain text can also be used, so XML is optional</a:t>
            </a:r>
          </a:p>
          <a:p>
            <a:r>
              <a:rPr lang="en-CA" sz="2400" dirty="0"/>
              <a:t>JSON</a:t>
            </a:r>
          </a:p>
          <a:p>
            <a:pPr lvl="1"/>
            <a:r>
              <a:rPr lang="en-CA" sz="2000" dirty="0"/>
              <a:t>Java Script Object Notation (simple XML?)</a:t>
            </a:r>
          </a:p>
          <a:p>
            <a:r>
              <a:rPr lang="en-CA" sz="24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493574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Use </a:t>
            </a:r>
            <a:r>
              <a:rPr lang="en-CA" sz="2400" dirty="0" err="1"/>
              <a:t>createElement</a:t>
            </a:r>
            <a:r>
              <a:rPr lang="en-CA" sz="2400" dirty="0"/>
              <a:t> to create a new element</a:t>
            </a:r>
          </a:p>
          <a:p>
            <a:r>
              <a:rPr lang="en-CA" sz="2400" dirty="0"/>
              <a:t>Can be a new sub-element or a new element to append to rest of file</a:t>
            </a:r>
          </a:p>
          <a:p>
            <a:pPr lvl="1"/>
            <a:r>
              <a:rPr lang="en-CA" sz="2000" dirty="0"/>
              <a:t>Can add a new element to book</a:t>
            </a:r>
          </a:p>
          <a:p>
            <a:pPr lvl="1"/>
            <a:r>
              <a:rPr lang="en-CA" sz="2000" dirty="0"/>
              <a:t>Can add a brand new book</a:t>
            </a:r>
          </a:p>
          <a:p>
            <a:r>
              <a:rPr lang="en-CA" sz="2400" dirty="0"/>
              <a:t>Can also </a:t>
            </a:r>
          </a:p>
          <a:p>
            <a:pPr lvl="1"/>
            <a:r>
              <a:rPr lang="en-CA" sz="2000" dirty="0" err="1"/>
              <a:t>createTextNode</a:t>
            </a:r>
            <a:r>
              <a:rPr lang="en-CA" sz="2000" dirty="0"/>
              <a:t>()</a:t>
            </a:r>
          </a:p>
          <a:p>
            <a:pPr lvl="1"/>
            <a:r>
              <a:rPr lang="en-CA" sz="2000" dirty="0" err="1"/>
              <a:t>createComment</a:t>
            </a:r>
            <a:r>
              <a:rPr lang="en-CA" sz="2000" dirty="0"/>
              <a:t>()</a:t>
            </a:r>
          </a:p>
          <a:p>
            <a:pPr lvl="1"/>
            <a:r>
              <a:rPr lang="en-CA" sz="2000" dirty="0" err="1"/>
              <a:t>createCDATASection</a:t>
            </a:r>
            <a:r>
              <a:rPr lang="en-CA" sz="2000" dirty="0"/>
              <a:t>()</a:t>
            </a:r>
          </a:p>
          <a:p>
            <a:pPr lvl="1"/>
            <a:r>
              <a:rPr lang="en-CA" sz="2000" dirty="0" err="1"/>
              <a:t>createAttribute</a:t>
            </a:r>
            <a:r>
              <a:rPr lang="en-CA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91664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jQuery</a:t>
            </a:r>
            <a:r>
              <a:rPr lang="en-CA" dirty="0"/>
              <a:t> &amp;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err="1"/>
              <a:t>jQuery</a:t>
            </a:r>
            <a:endParaRPr lang="en-CA" sz="2400" dirty="0"/>
          </a:p>
          <a:p>
            <a:pPr lvl="1"/>
            <a:r>
              <a:rPr lang="en-CA" sz="2000" dirty="0"/>
              <a:t>A library of JavaScript functions</a:t>
            </a:r>
          </a:p>
          <a:p>
            <a:pPr lvl="1"/>
            <a:r>
              <a:rPr lang="en-CA" sz="2000" dirty="0"/>
              <a:t>Lightweight – write less, do more</a:t>
            </a:r>
          </a:p>
          <a:p>
            <a:r>
              <a:rPr lang="en-CA" sz="2400" dirty="0"/>
              <a:t>Special functions to work with AJAX</a:t>
            </a:r>
          </a:p>
          <a:p>
            <a:pPr lvl="1"/>
            <a:r>
              <a:rPr lang="en-CA" sz="2000" dirty="0"/>
              <a:t>Request text, HTML, XML and JSON files</a:t>
            </a:r>
          </a:p>
        </p:txBody>
      </p:sp>
    </p:spTree>
    <p:extLst>
      <p:ext uri="{BB962C8B-B14F-4D97-AF65-F5344CB8AC3E}">
        <p14:creationId xmlns:p14="http://schemas.microsoft.com/office/powerpoint/2010/main" val="3162679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jQuery</a:t>
            </a:r>
            <a:r>
              <a:rPr lang="en-CA" dirty="0"/>
              <a:t> load()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Syntax</a:t>
            </a:r>
          </a:p>
          <a:p>
            <a:pPr lvl="1"/>
            <a:r>
              <a:rPr lang="en-CA" sz="2000" dirty="0"/>
              <a:t>$(</a:t>
            </a:r>
            <a:r>
              <a:rPr lang="en-CA" sz="2000" i="1" dirty="0"/>
              <a:t>selector</a:t>
            </a:r>
            <a:r>
              <a:rPr lang="en-CA" sz="2000" dirty="0"/>
              <a:t>).load(</a:t>
            </a:r>
            <a:r>
              <a:rPr lang="en-CA" sz="2000" i="1" dirty="0" err="1"/>
              <a:t>url</a:t>
            </a:r>
            <a:r>
              <a:rPr lang="en-CA" sz="2000" dirty="0"/>
              <a:t>, </a:t>
            </a:r>
            <a:r>
              <a:rPr lang="en-CA" sz="2000" i="1" dirty="0"/>
              <a:t>data, callback</a:t>
            </a:r>
            <a:r>
              <a:rPr lang="en-CA" sz="2000" dirty="0"/>
              <a:t>)</a:t>
            </a:r>
          </a:p>
          <a:p>
            <a:endParaRPr lang="en-CA" sz="2400" dirty="0"/>
          </a:p>
          <a:p>
            <a:r>
              <a:rPr lang="en-CA" sz="2400" i="1" dirty="0"/>
              <a:t>selector </a:t>
            </a:r>
            <a:r>
              <a:rPr lang="en-CA" sz="2400" dirty="0"/>
              <a:t>defines the HTML element(s) to change</a:t>
            </a:r>
          </a:p>
          <a:p>
            <a:r>
              <a:rPr lang="en-CA" sz="2400" i="1" dirty="0" err="1"/>
              <a:t>url</a:t>
            </a:r>
            <a:r>
              <a:rPr lang="en-CA" sz="2400" i="1" dirty="0"/>
              <a:t> </a:t>
            </a:r>
            <a:r>
              <a:rPr lang="en-CA" sz="2400" dirty="0"/>
              <a:t>parameter to specify a web address for data</a:t>
            </a:r>
          </a:p>
          <a:p>
            <a:r>
              <a:rPr lang="en-CA" sz="2400" i="1" dirty="0"/>
              <a:t>data</a:t>
            </a:r>
            <a:r>
              <a:rPr lang="en-CA" sz="2400" dirty="0"/>
              <a:t> optional parameter to send data to server</a:t>
            </a:r>
          </a:p>
          <a:p>
            <a:r>
              <a:rPr lang="en-CA" sz="2400" i="1" dirty="0"/>
              <a:t>callback </a:t>
            </a:r>
            <a:r>
              <a:rPr lang="en-CA" sz="2400" dirty="0"/>
              <a:t>is function to call after completion</a:t>
            </a:r>
          </a:p>
        </p:txBody>
      </p:sp>
    </p:spTree>
    <p:extLst>
      <p:ext uri="{BB962C8B-B14F-4D97-AF65-F5344CB8AC3E}">
        <p14:creationId xmlns:p14="http://schemas.microsoft.com/office/powerpoint/2010/main" val="2078457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jQuery</a:t>
            </a:r>
            <a:r>
              <a:rPr lang="en-CA" dirty="0"/>
              <a:t> get and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Use HTTP GET and POST commands</a:t>
            </a:r>
          </a:p>
          <a:p>
            <a:r>
              <a:rPr lang="en-CA" sz="2400" dirty="0" err="1"/>
              <a:t>jQuery.get</a:t>
            </a:r>
            <a:r>
              <a:rPr lang="en-CA" sz="2400" dirty="0"/>
              <a:t>(</a:t>
            </a:r>
            <a:r>
              <a:rPr lang="en-CA" sz="2400" i="1" dirty="0" err="1"/>
              <a:t>url</a:t>
            </a:r>
            <a:r>
              <a:rPr lang="en-CA" sz="2400" dirty="0"/>
              <a:t>, </a:t>
            </a:r>
            <a:r>
              <a:rPr lang="en-CA" sz="2400" i="1" dirty="0"/>
              <a:t>data</a:t>
            </a:r>
            <a:r>
              <a:rPr lang="en-CA" sz="2400" dirty="0"/>
              <a:t>, </a:t>
            </a:r>
            <a:r>
              <a:rPr lang="en-CA" sz="2400" i="1" dirty="0"/>
              <a:t>callback</a:t>
            </a:r>
            <a:r>
              <a:rPr lang="en-CA" sz="2400" dirty="0"/>
              <a:t>, </a:t>
            </a:r>
            <a:r>
              <a:rPr lang="en-CA" sz="2400" i="1" dirty="0"/>
              <a:t>type</a:t>
            </a:r>
            <a:r>
              <a:rPr lang="en-CA" sz="2400" dirty="0"/>
              <a:t>)</a:t>
            </a:r>
          </a:p>
          <a:p>
            <a:pPr lvl="1"/>
            <a:r>
              <a:rPr lang="en-CA" sz="2000" i="1" dirty="0" err="1"/>
              <a:t>url</a:t>
            </a:r>
            <a:r>
              <a:rPr lang="en-CA" sz="2000" dirty="0"/>
              <a:t> is </a:t>
            </a:r>
            <a:r>
              <a:rPr lang="en-CA" sz="2000" dirty="0" err="1"/>
              <a:t>url</a:t>
            </a:r>
            <a:r>
              <a:rPr lang="en-CA" sz="2000" dirty="0"/>
              <a:t> of page to load</a:t>
            </a:r>
          </a:p>
          <a:p>
            <a:pPr lvl="1"/>
            <a:r>
              <a:rPr lang="en-CA" sz="2000" i="1" dirty="0"/>
              <a:t>data </a:t>
            </a:r>
            <a:r>
              <a:rPr lang="en-CA" sz="2000" dirty="0"/>
              <a:t>is key/value pairs to send (query string)</a:t>
            </a:r>
          </a:p>
          <a:p>
            <a:pPr lvl="1"/>
            <a:r>
              <a:rPr lang="en-CA" sz="2000" i="1" dirty="0"/>
              <a:t>callback</a:t>
            </a:r>
            <a:r>
              <a:rPr lang="en-CA" sz="2000" dirty="0"/>
              <a:t> is function to execute when data loaded</a:t>
            </a:r>
          </a:p>
          <a:p>
            <a:pPr lvl="1"/>
            <a:r>
              <a:rPr lang="en-CA" sz="2000" i="1" dirty="0"/>
              <a:t>type</a:t>
            </a:r>
            <a:r>
              <a:rPr lang="en-CA" sz="2000" dirty="0"/>
              <a:t> is type of data returned</a:t>
            </a:r>
          </a:p>
          <a:p>
            <a:pPr lvl="2"/>
            <a:r>
              <a:rPr lang="en-CA" sz="1800" i="1" dirty="0"/>
              <a:t>xml, html, script, </a:t>
            </a:r>
            <a:r>
              <a:rPr lang="en-CA" sz="1800" i="1" dirty="0" err="1"/>
              <a:t>json</a:t>
            </a:r>
            <a:endParaRPr lang="en-CA" sz="1800" i="1" dirty="0"/>
          </a:p>
          <a:p>
            <a:r>
              <a:rPr lang="en-CA" sz="2400" dirty="0" err="1"/>
              <a:t>jQuery.post</a:t>
            </a:r>
            <a:r>
              <a:rPr lang="en-CA" sz="2400" dirty="0"/>
              <a:t> has same parameters</a:t>
            </a:r>
          </a:p>
        </p:txBody>
      </p:sp>
    </p:spTree>
    <p:extLst>
      <p:ext uri="{BB962C8B-B14F-4D97-AF65-F5344CB8AC3E}">
        <p14:creationId xmlns:p14="http://schemas.microsoft.com/office/powerpoint/2010/main" val="992314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Lower Level AJAX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Syntax</a:t>
            </a:r>
          </a:p>
          <a:p>
            <a:pPr lvl="1"/>
            <a:r>
              <a:rPr lang="en-CA" smtClean="0"/>
              <a:t>$.ajax(options)</a:t>
            </a:r>
          </a:p>
          <a:p>
            <a:r>
              <a:rPr lang="en-CA" smtClean="0"/>
              <a:t>Offers more functionality than higher level functions like load, get, and post</a:t>
            </a:r>
          </a:p>
          <a:p>
            <a:r>
              <a:rPr lang="en-CA" smtClean="0"/>
              <a:t>The options parameter takes name|value pairs </a:t>
            </a:r>
          </a:p>
          <a:p>
            <a:pPr lvl="1"/>
            <a:r>
              <a:rPr lang="en-CA" smtClean="0"/>
              <a:t>Defines url data, passwords, data types, filters, character sets, timeout and error functions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6746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$.</a:t>
            </a:r>
            <a:r>
              <a:rPr lang="en-CA" dirty="0" err="1"/>
              <a:t>ajax</a:t>
            </a:r>
            <a:r>
              <a:rPr lang="en-CA" dirty="0"/>
              <a:t> Function </a:t>
            </a:r>
            <a:r>
              <a:rPr lang="en-CA" dirty="0" err="1"/>
              <a:t>Data|Value</a:t>
            </a:r>
            <a:r>
              <a:rPr lang="en-CA" dirty="0"/>
              <a:t>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type – Type of command</a:t>
            </a:r>
          </a:p>
          <a:p>
            <a:pPr lvl="1"/>
            <a:r>
              <a:rPr lang="en-CA" sz="2400" dirty="0"/>
              <a:t>GET, POST</a:t>
            </a:r>
          </a:p>
          <a:p>
            <a:r>
              <a:rPr lang="en-CA" sz="2400" dirty="0" err="1"/>
              <a:t>dataType</a:t>
            </a:r>
            <a:r>
              <a:rPr lang="en-CA" sz="2400" dirty="0"/>
              <a:t> – Type of data received</a:t>
            </a:r>
          </a:p>
          <a:p>
            <a:pPr lvl="1"/>
            <a:r>
              <a:rPr lang="en-CA" sz="2400" dirty="0"/>
              <a:t>xml, html, script, </a:t>
            </a:r>
            <a:r>
              <a:rPr lang="en-CA" sz="2400" dirty="0" err="1"/>
              <a:t>json</a:t>
            </a:r>
            <a:endParaRPr lang="en-CA" sz="2400" dirty="0"/>
          </a:p>
          <a:p>
            <a:r>
              <a:rPr lang="en-CA" sz="2400" dirty="0" err="1"/>
              <a:t>url</a:t>
            </a:r>
            <a:r>
              <a:rPr lang="en-CA" sz="2400" dirty="0"/>
              <a:t> – URL to be called (filename, location, </a:t>
            </a:r>
            <a:r>
              <a:rPr lang="en-CA" sz="2400" dirty="0" err="1"/>
              <a:t>etc</a:t>
            </a:r>
            <a:r>
              <a:rPr lang="en-CA" sz="2400" dirty="0"/>
              <a:t>)</a:t>
            </a:r>
          </a:p>
          <a:p>
            <a:r>
              <a:rPr lang="en-CA" sz="2400" dirty="0"/>
              <a:t>success – Function to call when success</a:t>
            </a:r>
          </a:p>
          <a:p>
            <a:r>
              <a:rPr lang="en-CA" sz="2400" dirty="0"/>
              <a:t>error – Function to call when error</a:t>
            </a:r>
          </a:p>
          <a:p>
            <a:r>
              <a:rPr lang="en-CA" sz="2400" dirty="0"/>
              <a:t>complete – Function to call when complete</a:t>
            </a:r>
          </a:p>
          <a:p>
            <a:pPr lvl="1"/>
            <a:r>
              <a:rPr lang="en-CA" sz="2400" dirty="0"/>
              <a:t>After success or error</a:t>
            </a:r>
          </a:p>
          <a:p>
            <a:r>
              <a:rPr lang="en-CA" sz="2400" dirty="0" err="1"/>
              <a:t>contentType</a:t>
            </a:r>
            <a:r>
              <a:rPr lang="en-CA" sz="2400" dirty="0"/>
              <a:t> – Type of data being sent to server</a:t>
            </a:r>
          </a:p>
        </p:txBody>
      </p:sp>
    </p:spTree>
    <p:extLst>
      <p:ext uri="{BB962C8B-B14F-4D97-AF65-F5344CB8AC3E}">
        <p14:creationId xmlns:p14="http://schemas.microsoft.com/office/powerpoint/2010/main" val="1646451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Cross-Origin Resource Sharing (CORS)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on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Add some headers to allow two different domains to talk in JavaScript</a:t>
            </a:r>
          </a:p>
          <a:p>
            <a:pPr lvl="1"/>
            <a:r>
              <a:rPr lang="en-US" dirty="0" smtClean="0"/>
              <a:t>Getting around the Same Origin Policy</a:t>
            </a:r>
          </a:p>
          <a:p>
            <a:r>
              <a:rPr lang="en-US" dirty="0" smtClean="0"/>
              <a:t>Only part of the XMLHttpRequest2 object which is supported by all browsers except IE</a:t>
            </a:r>
          </a:p>
          <a:p>
            <a:r>
              <a:rPr lang="en-US" dirty="0" smtClean="0"/>
              <a:t>Check if the </a:t>
            </a:r>
            <a:r>
              <a:rPr lang="en-US" dirty="0" err="1" smtClean="0"/>
              <a:t>withCredentials</a:t>
            </a:r>
            <a:r>
              <a:rPr lang="en-US" dirty="0" smtClean="0"/>
              <a:t> property exists in object for completeness</a:t>
            </a:r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withCredentials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//do stuff }</a:t>
            </a:r>
          </a:p>
          <a:p>
            <a:r>
              <a:rPr lang="en-US" dirty="0" smtClean="0"/>
              <a:t>XMLHttpRequest2 object also adds more events (and handlers)</a:t>
            </a:r>
          </a:p>
          <a:p>
            <a:pPr lvl="1"/>
            <a:r>
              <a:rPr lang="en-US" dirty="0" err="1" smtClean="0"/>
              <a:t>loadstart</a:t>
            </a:r>
            <a:r>
              <a:rPr lang="en-US" dirty="0" smtClean="0"/>
              <a:t>, progress, abort, error, load, timeout, </a:t>
            </a:r>
            <a:r>
              <a:rPr lang="en-US" dirty="0" err="1" smtClean="0"/>
              <a:t>loadend</a:t>
            </a:r>
            <a:endParaRPr lang="en-US" dirty="0" smtClean="0"/>
          </a:p>
          <a:p>
            <a:pPr lvl="1"/>
            <a:r>
              <a:rPr lang="en-US" dirty="0" err="1" smtClean="0"/>
              <a:t>onload</a:t>
            </a:r>
            <a:r>
              <a:rPr lang="en-US" dirty="0" smtClean="0"/>
              <a:t> removes </a:t>
            </a:r>
            <a:r>
              <a:rPr lang="en-US" dirty="0" err="1" smtClean="0"/>
              <a:t>readystate</a:t>
            </a:r>
            <a:r>
              <a:rPr lang="en-US" dirty="0" smtClean="0"/>
              <a:t> value check as it is only triggered when load is complete</a:t>
            </a:r>
          </a:p>
        </p:txBody>
      </p:sp>
    </p:spTree>
    <p:extLst>
      <p:ext uri="{BB962C8B-B14F-4D97-AF65-F5344CB8AC3E}">
        <p14:creationId xmlns:p14="http://schemas.microsoft.com/office/powerpoint/2010/main" val="2298204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needs to accept Cross-Origin requests</a:t>
            </a:r>
          </a:p>
          <a:p>
            <a:pPr lvl="1"/>
            <a:r>
              <a:rPr lang="en-US" dirty="0" smtClean="0"/>
              <a:t>Change to server configuration to include the response header Access-Control-Allow-Origin</a:t>
            </a:r>
          </a:p>
          <a:p>
            <a:pPr lvl="1"/>
            <a:r>
              <a:rPr lang="en-US" dirty="0" smtClean="0"/>
              <a:t>Add Custom Header in </a:t>
            </a:r>
            <a:r>
              <a:rPr lang="en-US" dirty="0" err="1" smtClean="0"/>
              <a:t>web.config</a:t>
            </a:r>
            <a:r>
              <a:rPr lang="en-US" dirty="0" smtClean="0"/>
              <a:t> for server root – or – </a:t>
            </a:r>
          </a:p>
          <a:p>
            <a:pPr lvl="1"/>
            <a:r>
              <a:rPr lang="en-US" dirty="0" smtClean="0"/>
              <a:t>Change configuration using IIS Manager</a:t>
            </a:r>
          </a:p>
          <a:p>
            <a:pPr lvl="1"/>
            <a:r>
              <a:rPr lang="en-US" dirty="0" smtClean="0"/>
              <a:t>Can also set Access-Control-Allow-Credentials to true</a:t>
            </a:r>
          </a:p>
          <a:p>
            <a:pPr lvl="1"/>
            <a:r>
              <a:rPr lang="en-US" dirty="0" smtClean="0"/>
              <a:t>Access-Control-Allow-Origin requires the acceptable website origins to be listed or * for all</a:t>
            </a:r>
          </a:p>
          <a:p>
            <a:r>
              <a:rPr lang="en-US" dirty="0" smtClean="0"/>
              <a:t>Client must set </a:t>
            </a:r>
            <a:r>
              <a:rPr lang="en-US" dirty="0" err="1" smtClean="0"/>
              <a:t>withCredentials</a:t>
            </a:r>
            <a:r>
              <a:rPr lang="en-US" dirty="0" smtClean="0"/>
              <a:t> property of </a:t>
            </a:r>
            <a:r>
              <a:rPr lang="en-US" dirty="0" err="1" smtClean="0"/>
              <a:t>xhr</a:t>
            </a:r>
            <a:r>
              <a:rPr lang="en-US" dirty="0" smtClean="0"/>
              <a:t> object to true</a:t>
            </a:r>
          </a:p>
          <a:p>
            <a:pPr lvl="1"/>
            <a:r>
              <a:rPr lang="en-US" dirty="0" err="1" smtClean="0"/>
              <a:t>xhr.withCredentials</a:t>
            </a:r>
            <a:r>
              <a:rPr lang="en-US" dirty="0" smtClean="0"/>
              <a:t> = true;</a:t>
            </a:r>
          </a:p>
          <a:p>
            <a:pPr lvl="1"/>
            <a:r>
              <a:rPr lang="en-US" dirty="0" err="1" smtClean="0"/>
              <a:t>Xhr.Origin</a:t>
            </a:r>
            <a:r>
              <a:rPr lang="en-US" dirty="0" smtClean="0"/>
              <a:t> is set automatically and cannot be changed (it’s read only)</a:t>
            </a:r>
          </a:p>
          <a:p>
            <a:pPr lvl="1"/>
            <a:r>
              <a:rPr lang="en-US" dirty="0" smtClean="0"/>
              <a:t>This is required on most web servers, but some web servers are configured to allow any origin and this cannot be set</a:t>
            </a:r>
          </a:p>
        </p:txBody>
      </p:sp>
    </p:spTree>
    <p:extLst>
      <p:ext uri="{BB962C8B-B14F-4D97-AF65-F5344CB8AC3E}">
        <p14:creationId xmlns:p14="http://schemas.microsoft.com/office/powerpoint/2010/main" val="369605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Getting information from a database on the server, or sending information to a server-side script like PHP, </a:t>
            </a:r>
          </a:p>
          <a:p>
            <a:pPr lvl="1"/>
            <a:r>
              <a:rPr lang="en-CA" sz="2000" dirty="0"/>
              <a:t>HTML form to GET or POST data to the server</a:t>
            </a:r>
          </a:p>
          <a:p>
            <a:pPr lvl="1"/>
            <a:r>
              <a:rPr lang="en-CA" sz="2000" dirty="0"/>
              <a:t>Click "Submit", </a:t>
            </a:r>
            <a:r>
              <a:rPr lang="en-CA" sz="2000" b="1" dirty="0"/>
              <a:t>wait</a:t>
            </a:r>
            <a:r>
              <a:rPr lang="en-CA" sz="2000" dirty="0"/>
              <a:t> for the server to respond</a:t>
            </a:r>
          </a:p>
          <a:p>
            <a:pPr lvl="1"/>
            <a:r>
              <a:rPr lang="en-CA" sz="2000" dirty="0"/>
              <a:t>Load a new page with the results</a:t>
            </a:r>
          </a:p>
          <a:p>
            <a:r>
              <a:rPr lang="en-CA" sz="2400" dirty="0"/>
              <a:t>With Ajax </a:t>
            </a:r>
          </a:p>
          <a:p>
            <a:pPr lvl="1"/>
            <a:r>
              <a:rPr lang="en-CA" sz="2000" dirty="0"/>
              <a:t>JavaScript communicates directly with the server</a:t>
            </a:r>
          </a:p>
          <a:p>
            <a:pPr lvl="1"/>
            <a:r>
              <a:rPr lang="en-CA" sz="2000" dirty="0"/>
              <a:t>Uses a special JavaScript object </a:t>
            </a:r>
            <a:r>
              <a:rPr lang="en-CA" sz="2000" b="1" dirty="0" err="1"/>
              <a:t>XMLHttpRequest</a:t>
            </a:r>
            <a:r>
              <a:rPr lang="en-CA" sz="2000" dirty="0"/>
              <a:t> </a:t>
            </a:r>
          </a:p>
          <a:p>
            <a:pPr lvl="1"/>
            <a:r>
              <a:rPr lang="en-CA" sz="2000" dirty="0"/>
              <a:t>JavaScript uses object to get information from the server without having to load a new page</a:t>
            </a:r>
          </a:p>
        </p:txBody>
      </p:sp>
    </p:spTree>
    <p:extLst>
      <p:ext uri="{BB962C8B-B14F-4D97-AF65-F5344CB8AC3E}">
        <p14:creationId xmlns:p14="http://schemas.microsoft.com/office/powerpoint/2010/main" val="208468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Analyze Facebook or yahoo.ca</a:t>
            </a:r>
          </a:p>
          <a:p>
            <a:pPr lvl="1"/>
            <a:r>
              <a:rPr lang="en-CA" sz="2400" dirty="0"/>
              <a:t>What can you do on a single page?</a:t>
            </a:r>
          </a:p>
          <a:p>
            <a:pPr lvl="2"/>
            <a:r>
              <a:rPr lang="en-CA" sz="2000" dirty="0"/>
              <a:t>You go to one main page</a:t>
            </a:r>
          </a:p>
          <a:p>
            <a:pPr lvl="2"/>
            <a:r>
              <a:rPr lang="en-CA" sz="2000" dirty="0"/>
              <a:t>Latest content is at the top, older below</a:t>
            </a:r>
          </a:p>
          <a:p>
            <a:pPr lvl="2"/>
            <a:r>
              <a:rPr lang="en-CA" sz="2000" dirty="0"/>
              <a:t>You can scroll down “forever”</a:t>
            </a:r>
          </a:p>
          <a:p>
            <a:pPr lvl="2"/>
            <a:r>
              <a:rPr lang="en-CA" sz="2000" dirty="0"/>
              <a:t>Posting, comments (did it go to a new page?)</a:t>
            </a:r>
            <a:endParaRPr lang="en-CA" sz="1800" dirty="0"/>
          </a:p>
          <a:p>
            <a:pPr lvl="1"/>
            <a:r>
              <a:rPr lang="en-CA" sz="2400" dirty="0"/>
              <a:t>When do you ever go to a new page</a:t>
            </a:r>
            <a:r>
              <a:rPr lang="en-CA" sz="2400" dirty="0" smtClean="0"/>
              <a:t>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9370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Easy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HTML form with no buttons</a:t>
            </a:r>
          </a:p>
          <a:p>
            <a:r>
              <a:rPr lang="en-CA" sz="2400" dirty="0"/>
              <a:t>Example01 has this form:</a:t>
            </a:r>
            <a:br>
              <a:rPr lang="en-CA" sz="2400" dirty="0"/>
            </a:br>
            <a:r>
              <a:rPr lang="en-CA" sz="2000" dirty="0">
                <a:latin typeface="Courier New" pitchFamily="49" charset="0"/>
                <a:cs typeface="Courier New" pitchFamily="49" charset="0"/>
              </a:rPr>
              <a:t>&lt;form name='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'&gt; </a:t>
            </a:r>
            <a:br>
              <a:rPr lang="en-CA" sz="2000" dirty="0"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latin typeface="Courier New" pitchFamily="49" charset="0"/>
                <a:cs typeface="Courier New" pitchFamily="49" charset="0"/>
              </a:rPr>
              <a:t>  Name: &lt;input type='text' name='username'/&gt;&lt;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CA" sz="2000" dirty="0"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latin typeface="Courier New" pitchFamily="49" charset="0"/>
                <a:cs typeface="Courier New" pitchFamily="49" charset="0"/>
              </a:rPr>
              <a:t>  Time: &lt;input type='text' id='time' name='time'/&gt;</a:t>
            </a:r>
            <a:br>
              <a:rPr lang="en-CA" sz="2000" dirty="0"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lvl="0"/>
            <a:r>
              <a:rPr lang="en-CA" sz="2400" dirty="0"/>
              <a:t>Add JavaScript to display server time whenever value of username field changes</a:t>
            </a:r>
          </a:p>
        </p:txBody>
      </p:sp>
    </p:spTree>
    <p:extLst>
      <p:ext uri="{BB962C8B-B14F-4D97-AF65-F5344CB8AC3E}">
        <p14:creationId xmlns:p14="http://schemas.microsoft.com/office/powerpoint/2010/main" val="338118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Starting From the Browser…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JavaScript has to handle events from the form, create an </a:t>
            </a:r>
            <a:r>
              <a:rPr lang="en-GB" sz="2400" dirty="0" err="1">
                <a:latin typeface="Trebuchet MS" pitchFamily="32" charset="0"/>
              </a:rPr>
              <a:t>XMLHttpRequest</a:t>
            </a:r>
            <a:r>
              <a:rPr lang="en-GB" sz="2400" dirty="0"/>
              <a:t> object, and send it (via HTTP) to the server</a:t>
            </a:r>
          </a:p>
          <a:p>
            <a:pPr lvl="1"/>
            <a:r>
              <a:rPr lang="en-CA" sz="2000" dirty="0"/>
              <a:t>Nothing special is required of the server—every </a:t>
            </a:r>
            <a:r>
              <a:rPr lang="en-CA" sz="2000" dirty="0" smtClean="0"/>
              <a:t>web server </a:t>
            </a:r>
            <a:r>
              <a:rPr lang="en-CA" sz="2000" dirty="0"/>
              <a:t>can handle HTTP requests</a:t>
            </a:r>
          </a:p>
          <a:p>
            <a:pPr lvl="1"/>
            <a:r>
              <a:rPr lang="en-CA" sz="2000" dirty="0"/>
              <a:t>The </a:t>
            </a:r>
            <a:r>
              <a:rPr lang="en-CA" sz="2000" dirty="0" err="1"/>
              <a:t>XMLHttpRequest</a:t>
            </a:r>
            <a:r>
              <a:rPr lang="en-CA" sz="2000" dirty="0"/>
              <a:t> object does not actually require XML</a:t>
            </a:r>
          </a:p>
        </p:txBody>
      </p:sp>
    </p:spTree>
    <p:extLst>
      <p:ext uri="{BB962C8B-B14F-4D97-AF65-F5344CB8AC3E}">
        <p14:creationId xmlns:p14="http://schemas.microsoft.com/office/powerpoint/2010/main" val="417144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XMLHttpRequest</a:t>
            </a:r>
            <a:r>
              <a:rPr lang="en-CA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 smtClean="0"/>
              <a:t>have </a:t>
            </a:r>
            <a:r>
              <a:rPr lang="en-CA" sz="2400" dirty="0"/>
              <a:t>to create an </a:t>
            </a:r>
            <a:r>
              <a:rPr lang="en-CA" sz="2400" dirty="0" err="1"/>
              <a:t>XMLHttpRequest</a:t>
            </a:r>
            <a:r>
              <a:rPr lang="en-CA" sz="2400" dirty="0"/>
              <a:t> object before it can request JavaScript</a:t>
            </a:r>
          </a:p>
          <a:p>
            <a:pPr marL="109728" indent="0">
              <a:buNone/>
            </a:pPr>
            <a:r>
              <a:rPr lang="en-CA" sz="2000" dirty="0"/>
              <a:t>	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 request = new 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CA" sz="2400" dirty="0"/>
              <a:t>Other forms exist but they are for older browsers</a:t>
            </a:r>
          </a:p>
          <a:p>
            <a:r>
              <a:rPr lang="en-CA" sz="2400" dirty="0"/>
              <a:t>Use try/catch to make sure it works</a:t>
            </a:r>
          </a:p>
          <a:p>
            <a:pPr marL="402336" lvl="1" indent="0">
              <a:spcBef>
                <a:spcPts val="1250"/>
              </a:spcBef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getXMLHttpRequest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request = false;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    try { 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	    request = new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    } catch(e) {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		//do something 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		}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    return request;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864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ow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" id="{B96C3539-199E-4B74-8DFA-9D2FBD0BEA51}" vid="{EEAD8AD3-5B5B-4C62-BD7D-9099AFCFEE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2982</Words>
  <Application>Microsoft Office PowerPoint</Application>
  <PresentationFormat>Widescreen</PresentationFormat>
  <Paragraphs>430</Paragraphs>
  <Slides>47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Cambria</vt:lpstr>
      <vt:lpstr>Courier New</vt:lpstr>
      <vt:lpstr>Times New Roman</vt:lpstr>
      <vt:lpstr>Trebuchet MS</vt:lpstr>
      <vt:lpstr>Verdana</vt:lpstr>
      <vt:lpstr>Adjacency</vt:lpstr>
      <vt:lpstr>browser</vt:lpstr>
      <vt:lpstr>Introduction to AJAX</vt:lpstr>
      <vt:lpstr>Objectives</vt:lpstr>
      <vt:lpstr>Introduction to AJAX</vt:lpstr>
      <vt:lpstr>Underlying technologies</vt:lpstr>
      <vt:lpstr>Problem</vt:lpstr>
      <vt:lpstr>Use Case</vt:lpstr>
      <vt:lpstr>Easy Example</vt:lpstr>
      <vt:lpstr>Starting From the Browser…</vt:lpstr>
      <vt:lpstr>The XMLHttpRequest Object</vt:lpstr>
      <vt:lpstr>Preparing the XMLHttpRequest Object</vt:lpstr>
      <vt:lpstr>Sending the XMLHttpRequest object</vt:lpstr>
      <vt:lpstr>On the Server Side</vt:lpstr>
      <vt:lpstr>Getting the Response</vt:lpstr>
      <vt:lpstr>readyState Property</vt:lpstr>
      <vt:lpstr>Event Handler Function for Response</vt:lpstr>
      <vt:lpstr>fetch Method</vt:lpstr>
      <vt:lpstr>Promises, Promises</vt:lpstr>
      <vt:lpstr>Basic fetch Usage</vt:lpstr>
      <vt:lpstr>Using response Data</vt:lpstr>
      <vt:lpstr>response Object</vt:lpstr>
      <vt:lpstr>Reading XML with AJAX</vt:lpstr>
      <vt:lpstr>XML DOM</vt:lpstr>
      <vt:lpstr>DOM Nodes</vt:lpstr>
      <vt:lpstr>Text is Always in Text Nodes</vt:lpstr>
      <vt:lpstr>Node Types</vt:lpstr>
      <vt:lpstr>getElementsByTagName</vt:lpstr>
      <vt:lpstr>Navigating Nodes</vt:lpstr>
      <vt:lpstr>Node Properties - nodeName</vt:lpstr>
      <vt:lpstr>Node Properties - nodeValue</vt:lpstr>
      <vt:lpstr>Node Properties - nodeType</vt:lpstr>
      <vt:lpstr>DOM Node List</vt:lpstr>
      <vt:lpstr>DOM Attributes (Node Map)</vt:lpstr>
      <vt:lpstr>DOM Attributes Example</vt:lpstr>
      <vt:lpstr>Traversing the Tree</vt:lpstr>
      <vt:lpstr>Navigating Nodes</vt:lpstr>
      <vt:lpstr>Newer Ways of Getting Data</vt:lpstr>
      <vt:lpstr>innerHTML</vt:lpstr>
      <vt:lpstr>Exercises</vt:lpstr>
      <vt:lpstr>Response Headers</vt:lpstr>
      <vt:lpstr>Creating Nodes</vt:lpstr>
      <vt:lpstr>jQuery &amp; AJAX</vt:lpstr>
      <vt:lpstr>jQuery load() Method</vt:lpstr>
      <vt:lpstr>jQuery get and post</vt:lpstr>
      <vt:lpstr>Lower Level AJAX</vt:lpstr>
      <vt:lpstr>$.ajax Function Data|Value Pairs</vt:lpstr>
      <vt:lpstr>Cross-Origin Resource Sharing (CORS)</vt:lpstr>
      <vt:lpstr>CORS Set 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AJAX</dc:title>
  <dc:creator>Allan McDonald</dc:creator>
  <cp:keywords/>
  <dc:description>2010 abstract powerpoint template from presentationpro.com</dc:description>
  <cp:lastModifiedBy>Admin lab</cp:lastModifiedBy>
  <cp:revision>52</cp:revision>
  <dcterms:created xsi:type="dcterms:W3CDTF">2014-10-05T17:28:45Z</dcterms:created>
  <dcterms:modified xsi:type="dcterms:W3CDTF">2017-09-12T11:56:46Z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