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7" r:id="rId3"/>
  </p:sldMasterIdLst>
  <p:notesMasterIdLst>
    <p:notesMasterId r:id="rId26"/>
  </p:notes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4511" autoAdjust="0"/>
  </p:normalViewPr>
  <p:slideViewPr>
    <p:cSldViewPr>
      <p:cViewPr varScale="1">
        <p:scale>
          <a:sx n="79" d="100"/>
          <a:sy n="79" d="100"/>
        </p:scale>
        <p:origin x="3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Point</a:t>
            </a:r>
            <a:r>
              <a:rPr lang="en-CA" baseline="0" dirty="0" smtClean="0"/>
              <a:t> out XHTML, XAML, WSDL and RSS (also web.xml)</a:t>
            </a:r>
          </a:p>
          <a:p>
            <a:r>
              <a:rPr lang="en-CA" baseline="0" dirty="0" smtClean="0"/>
              <a:t>Office stored as XML (kind of)</a:t>
            </a:r>
          </a:p>
          <a:p>
            <a:r>
              <a:rPr lang="en-CA" baseline="0" dirty="0" smtClean="0"/>
              <a:t>SMIL – multimedia, CML – chemical</a:t>
            </a:r>
          </a:p>
          <a:p>
            <a:r>
              <a:rPr lang="en-CA" dirty="0" smtClean="0"/>
              <a:t>SCORM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Sharable Content Object Reference Model</a:t>
            </a:r>
            <a:r>
              <a:rPr lang="en-US" dirty="0" smtClean="0"/>
              <a:t> </a:t>
            </a:r>
          </a:p>
          <a:p>
            <a:r>
              <a:rPr lang="en-CA" dirty="0" smtClean="0"/>
              <a:t>WAP and WML – handheld</a:t>
            </a:r>
            <a:r>
              <a:rPr lang="en-CA" baseline="0" dirty="0" smtClean="0"/>
              <a:t> devices</a:t>
            </a:r>
          </a:p>
          <a:p>
            <a:r>
              <a:rPr lang="en-CA" baseline="0" dirty="0" smtClean="0"/>
              <a:t>MSN Chat History - XML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46A17-4F88-4D3F-85AE-91E8300FDFC5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15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Accepted by the W3C on February 10, 1998</a:t>
            </a:r>
          </a:p>
          <a:p>
            <a:r>
              <a:rPr lang="en-US" baseline="0" dirty="0" smtClean="0"/>
              <a:t>Designed</a:t>
            </a:r>
          </a:p>
          <a:p>
            <a:pPr lvl="1"/>
            <a:r>
              <a:rPr lang="en-US" baseline="0" dirty="0" smtClean="0"/>
              <a:t>With the simplicity of HTML</a:t>
            </a:r>
          </a:p>
          <a:p>
            <a:pPr lvl="1"/>
            <a:r>
              <a:rPr lang="en-US" baseline="0" dirty="0" smtClean="0"/>
              <a:t>Developed as a public format</a:t>
            </a:r>
          </a:p>
          <a:p>
            <a:r>
              <a:rPr lang="en-US" baseline="0" dirty="0" smtClean="0"/>
              <a:t>XML 1.0 (second edition) accepted by the W3C on October 6, 2000</a:t>
            </a:r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A59BE-7E13-4C77-BA0A-BAAC07293F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A59BE-7E13-4C77-BA0A-BAAC07293F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</a:t>
            </a:r>
            <a:r>
              <a:rPr lang="en-CA" baseline="0" dirty="0" smtClean="0"/>
              <a:t> is this important?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A59BE-7E13-4C77-BA0A-BAAC07293F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0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23196-72EB-476F-BCF7-41B0AB8D6590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1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48443-D5F3-429A-8661-61CC8AFB6DB2}" type="slidenum">
              <a:rPr lang="en-US"/>
              <a:pPr/>
              <a:t>22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activity: whiteboard</a:t>
            </a:r>
            <a:r>
              <a:rPr lang="en-US" baseline="0" dirty="0" smtClean="0"/>
              <a:t> as teams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table</a:t>
            </a:r>
            <a:r>
              <a:rPr lang="en-US" baseline="0" dirty="0" smtClean="0"/>
              <a:t> (i.e. top 3 movies, games, computers I have owned).  &gt; 2 rows, &gt; 2 columns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Fill in the table with data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Encode as an XML document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Evaluate: well formed, human-readable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4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343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4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2017-09-12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3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821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03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2017-09-12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151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986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312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11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14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8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97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73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683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7434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74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920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572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6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621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9220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4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439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09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42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630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2844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5592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3249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2017-09-12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790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2017-09-12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0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2017-09-12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XML Introduction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50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not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XML goal:</a:t>
            </a:r>
          </a:p>
          <a:p>
            <a:pPr lvl="1"/>
            <a:r>
              <a:rPr lang="en-US" sz="2400" dirty="0"/>
              <a:t>Designed to describe data and to focus on what the data actually is</a:t>
            </a:r>
          </a:p>
          <a:p>
            <a:pPr lvl="1"/>
            <a:r>
              <a:rPr lang="en-US" sz="2400" dirty="0"/>
              <a:t>Created to share richly structured electronic documents over the World Wide Web</a:t>
            </a:r>
          </a:p>
          <a:p>
            <a:r>
              <a:rPr lang="en-US" sz="2800" dirty="0"/>
              <a:t>HTML goal:</a:t>
            </a:r>
          </a:p>
          <a:p>
            <a:pPr lvl="1"/>
            <a:r>
              <a:rPr lang="en-US" sz="2400" dirty="0"/>
              <a:t>Designed to display the content and to focus on how the content looks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575C1E51-C590-4790-9CF8-E470C5ED262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is Not HTML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Future of XML and HTML</a:t>
            </a:r>
          </a:p>
          <a:p>
            <a:pPr lvl="1"/>
            <a:r>
              <a:rPr lang="en-US" sz="2200" dirty="0"/>
              <a:t>XML </a:t>
            </a:r>
            <a:r>
              <a:rPr lang="en-US" sz="2200" dirty="0"/>
              <a:t>is </a:t>
            </a:r>
            <a:r>
              <a:rPr lang="en-US" sz="2200" dirty="0"/>
              <a:t>used to structure and describe the Web data</a:t>
            </a:r>
          </a:p>
          <a:p>
            <a:pPr lvl="2"/>
            <a:r>
              <a:rPr lang="en-US" sz="2200" dirty="0"/>
              <a:t>Provides a facility to define tags and the structural relationship between them</a:t>
            </a:r>
          </a:p>
          <a:p>
            <a:pPr lvl="1"/>
            <a:r>
              <a:rPr lang="en-US" sz="2200" dirty="0"/>
              <a:t>HTML will be used to display and format data</a:t>
            </a:r>
          </a:p>
          <a:p>
            <a:pPr lvl="1"/>
            <a:r>
              <a:rPr lang="en-US" sz="2200" dirty="0"/>
              <a:t>XML will not replace HTML but coexist and complement HTML in many </a:t>
            </a:r>
            <a:r>
              <a:rPr lang="en-US" sz="2200" dirty="0"/>
              <a:t>environments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820CA21F-CE6A-4AB1-998D-CCCC6A62A40D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XML Compared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HTML</a:t>
            </a:r>
          </a:p>
          <a:p>
            <a:pPr lvl="1"/>
            <a:r>
              <a:rPr lang="en-US" sz="2200" dirty="0"/>
              <a:t>Finite number of tags with predefined semantics</a:t>
            </a:r>
          </a:p>
          <a:p>
            <a:pPr lvl="1"/>
            <a:r>
              <a:rPr lang="en-US" sz="2200" dirty="0"/>
              <a:t>Used to display and format data</a:t>
            </a:r>
          </a:p>
          <a:p>
            <a:pPr lvl="1"/>
            <a:r>
              <a:rPr lang="en-US" sz="2200" dirty="0"/>
              <a:t>HTML features may not be supported by the latest releases of the various web </a:t>
            </a:r>
            <a:r>
              <a:rPr lang="en-US" sz="2200" dirty="0"/>
              <a:t>browsers</a:t>
            </a:r>
          </a:p>
          <a:p>
            <a:pPr lvl="1"/>
            <a:r>
              <a:rPr lang="en-US" sz="2200" dirty="0"/>
              <a:t>With HTML do not need to follow strict XML requirements</a:t>
            </a:r>
          </a:p>
          <a:p>
            <a:pPr lvl="2"/>
            <a:r>
              <a:rPr lang="en-US" sz="2000" dirty="0"/>
              <a:t>Closing tags, closing stand alone tags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0ECD3DC4-BB19-4F7F-88FF-405145AAAE2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Comparing XML &amp; HTML</a:t>
            </a:r>
            <a:endParaRPr lang="en-CA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07D24B2A-EF11-4321-8C1E-CEA1799A7976}" type="slidenum">
              <a:rPr lang="en-US"/>
              <a:pPr/>
              <a:t>13</a:t>
            </a:fld>
            <a:endParaRPr lang="en-US"/>
          </a:p>
        </p:txBody>
      </p:sp>
      <p:pic>
        <p:nvPicPr>
          <p:cNvPr id="399364" name="Picture 4" descr="Fig01-0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3228"/>
          <a:stretch/>
        </p:blipFill>
        <p:spPr bwMode="auto">
          <a:xfrm>
            <a:off x="2032001" y="1600201"/>
            <a:ext cx="8126413" cy="47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7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XML </a:t>
            </a:r>
            <a:r>
              <a:rPr lang="en-US" dirty="0" smtClean="0"/>
              <a:t>So Important?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in business by companies that share high volumes of information</a:t>
            </a:r>
          </a:p>
          <a:p>
            <a:pPr lvl="1"/>
            <a:r>
              <a:rPr lang="en-US" sz="2200" i="1" dirty="0"/>
              <a:t>Languages and standards easy to use</a:t>
            </a:r>
            <a:r>
              <a:rPr lang="en-US" sz="2200" dirty="0"/>
              <a:t>:</a:t>
            </a:r>
          </a:p>
          <a:p>
            <a:pPr lvl="2"/>
            <a:r>
              <a:rPr lang="en-US" sz="2200" dirty="0"/>
              <a:t>Hundreds of XML-bases languages have been developed in recent years</a:t>
            </a:r>
          </a:p>
          <a:p>
            <a:pPr lvl="2"/>
            <a:r>
              <a:rPr lang="en-US" sz="2200" dirty="0"/>
              <a:t>Sharing data becomes fast and </a:t>
            </a:r>
            <a:r>
              <a:rPr lang="en-US" sz="2200" dirty="0"/>
              <a:t>easy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13E73E22-7D86-444C-B82A-F540899171AE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0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XML </a:t>
            </a:r>
            <a:r>
              <a:rPr lang="en-US" dirty="0" smtClean="0"/>
              <a:t>So Important?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XML removed a constraint from HTML</a:t>
            </a:r>
          </a:p>
          <a:p>
            <a:pPr lvl="1"/>
            <a:r>
              <a:rPr lang="en-US" sz="2200" dirty="0"/>
              <a:t>Dependence on inflexible document markup language (HTML) with predefined tags and semantics.</a:t>
            </a:r>
          </a:p>
          <a:p>
            <a:pPr lvl="2"/>
            <a:r>
              <a:rPr lang="en-US" sz="2200" dirty="0"/>
              <a:t>Does not provide for arbitrary structure or tags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F061283E-9599-47F3-B046-FAACE67B1C1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XML be used?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XML tagged-data can provide high-precision searching in Web environments.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allow users to interchange data over  the Internet and through intranets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XML has an arbitrary structure and provides the ability to develop specific and unique tags.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XML allows development of user defined document types on the Web and is simpler to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7419B231-EE1C-4517-926B-E95638317F4F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</a:t>
            </a:r>
            <a:r>
              <a:rPr lang="en-US" dirty="0" smtClean="0"/>
              <a:t>Vocabularies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Defined: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Used to describe other XML-based markup languages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User can create their own sets of unique markup tags for their individual organization or industry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Ability to develop specific Document Type Definitions (DTD - outdated) or XML schema that work with XML documents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0F6ACA28-EC77-4ACA-8DD6-0949C1863AD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3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Vocabularies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Symbol" pitchFamily="18" charset="2"/>
              </a:rPr>
              <a:t>Commonalities</a:t>
            </a:r>
            <a:endParaRPr lang="en-US" sz="2800" dirty="0">
              <a:sym typeface="Symbol" pitchFamily="18" charset="2"/>
            </a:endParaRPr>
          </a:p>
          <a:p>
            <a:pPr lvl="1"/>
            <a:r>
              <a:rPr lang="en-US" sz="2200" dirty="0">
                <a:sym typeface="Symbol" pitchFamily="18" charset="2"/>
              </a:rPr>
              <a:t>Each vocabulary is written using the same XML standards and rules</a:t>
            </a:r>
          </a:p>
          <a:p>
            <a:pPr lvl="1"/>
            <a:r>
              <a:rPr lang="en-US" sz="2200" dirty="0">
                <a:sym typeface="Symbol" pitchFamily="18" charset="2"/>
              </a:rPr>
              <a:t>Each vocabulary represents a markup language designed to describe content specific to an organization or industry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06D39411-91AE-4262-987D-70A80982DF4C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8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Weaknesses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XML </a:t>
            </a:r>
            <a:r>
              <a:rPr lang="en-US" sz="2400" dirty="0">
                <a:sym typeface="Symbol" pitchFamily="18" charset="2"/>
              </a:rPr>
              <a:t>may not meet all the specific organizational or industrial needs.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XML has a structured syntax.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Development of XML documents and markup languages requires more careful planning, because they are reusable.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543C844A-CCE1-4F53-A1D7-BBDC7AA98173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XML relates to other computer languages</a:t>
            </a:r>
          </a:p>
          <a:p>
            <a:r>
              <a:rPr lang="en-US" sz="2400" dirty="0"/>
              <a:t>The evolution of text markup technologies, including XML and its predecessors</a:t>
            </a:r>
          </a:p>
          <a:p>
            <a:r>
              <a:rPr lang="en-US" sz="2400" dirty="0"/>
              <a:t>To identify the basic features of </a:t>
            </a:r>
            <a:r>
              <a:rPr lang="en-US" sz="2400" dirty="0"/>
              <a:t>XML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4EF3FE30-CA26-4829-8DCE-40F73217211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0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 </a:t>
            </a:r>
            <a:r>
              <a:rPr lang="en-US" dirty="0"/>
              <a:t>Wide Web </a:t>
            </a:r>
            <a:r>
              <a:rPr lang="en-US" dirty="0" smtClean="0"/>
              <a:t>Consortium and </a:t>
            </a:r>
            <a:r>
              <a:rPr lang="en-US" dirty="0"/>
              <a:t>XML 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Symbol" pitchFamily="18" charset="2"/>
              </a:rPr>
              <a:t>W3C Recommendations</a:t>
            </a:r>
          </a:p>
          <a:p>
            <a:pPr lvl="1"/>
            <a:r>
              <a:rPr lang="en-US" sz="2200" dirty="0">
                <a:sym typeface="Symbol" pitchFamily="18" charset="2"/>
              </a:rPr>
              <a:t>XML shall easily be implemented over the Internet</a:t>
            </a:r>
          </a:p>
          <a:p>
            <a:pPr lvl="1"/>
            <a:r>
              <a:rPr lang="en-US" sz="2200" dirty="0">
                <a:sym typeface="Symbol" pitchFamily="18" charset="2"/>
              </a:rPr>
              <a:t>XML shall support a wide variety of applications </a:t>
            </a:r>
          </a:p>
          <a:p>
            <a:pPr lvl="1"/>
            <a:r>
              <a:rPr lang="en-US" sz="2200" dirty="0">
                <a:sym typeface="Symbol" pitchFamily="18" charset="2"/>
              </a:rPr>
              <a:t>XML documents shall be legible to humans</a:t>
            </a:r>
            <a:r>
              <a:rPr lang="en-US" sz="2200" dirty="0">
                <a:sym typeface="Symbol" pitchFamily="18" charset="2"/>
              </a:rPr>
              <a:t>.</a:t>
            </a:r>
          </a:p>
          <a:p>
            <a:pPr lvl="1"/>
            <a:r>
              <a:rPr lang="en-US" sz="2200" dirty="0">
                <a:sym typeface="Symbol" pitchFamily="18" charset="2"/>
              </a:rPr>
              <a:t>XML document design should be prepared quickly</a:t>
            </a:r>
          </a:p>
          <a:p>
            <a:pPr lvl="1"/>
            <a:r>
              <a:rPr lang="en-US" sz="2200" dirty="0">
                <a:sym typeface="Symbol" pitchFamily="18" charset="2"/>
              </a:rPr>
              <a:t>XML document design shall be formal and concise.</a:t>
            </a:r>
          </a:p>
          <a:p>
            <a:pPr lvl="1"/>
            <a:r>
              <a:rPr lang="en-US" sz="2200" dirty="0">
                <a:sym typeface="Symbol" pitchFamily="18" charset="2"/>
              </a:rPr>
              <a:t>XML documents shall be easy to create.</a:t>
            </a:r>
          </a:p>
          <a:p>
            <a:pPr lvl="1"/>
            <a:r>
              <a:rPr lang="en-US" sz="2200" dirty="0">
                <a:sym typeface="Symbol" pitchFamily="18" charset="2"/>
              </a:rPr>
              <a:t>XML markup is not required to be terse.</a:t>
            </a:r>
          </a:p>
          <a:p>
            <a:pPr lvl="1"/>
            <a:endParaRPr lang="en-US" sz="24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F89D289E-7D34-4715-AAE6-8F0AD8CCEAE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10 Commandments of XML Design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sz="2400" dirty="0">
                <a:cs typeface="Times New Roman" pitchFamily="18" charset="0"/>
              </a:rPr>
              <a:t>XML must be easily usable over the Internet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cs typeface="Times New Roman" pitchFamily="18" charset="0"/>
              </a:rPr>
              <a:t>XML must support a wide variety of applications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cs typeface="Times New Roman" pitchFamily="18" charset="0"/>
              </a:rPr>
              <a:t>XML must be compatible with SGML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cs typeface="Times New Roman" pitchFamily="18" charset="0"/>
              </a:rPr>
              <a:t>It must be easy to write programs that process XML documents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cs typeface="Times New Roman" pitchFamily="18" charset="0"/>
              </a:rPr>
              <a:t>The number of optional features in XML must be kept to a minimum, ideally zero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F287987-18F0-4BA4-8BE6-C00E5733FE0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10 Commandments of XML Design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cs typeface="Times New Roman" pitchFamily="18" charset="0"/>
              </a:rPr>
              <a:t>XML documents should be clear and easily understood by nonprogrammers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cs typeface="Times New Roman" pitchFamily="18" charset="0"/>
              </a:rPr>
              <a:t>The XML design should be prepared quickly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cs typeface="Times New Roman" pitchFamily="18" charset="0"/>
              </a:rPr>
              <a:t>The design of XML must be exact and concise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cs typeface="Times New Roman" pitchFamily="18" charset="0"/>
              </a:rPr>
              <a:t>XML documents must be easy to create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cs typeface="Times New Roman" pitchFamily="18" charset="0"/>
              </a:rPr>
              <a:t>Terseness in XML markup is of minimum importance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9B9282F-8254-4273-A0A4-0EB6DC71AB2F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Defined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Extensible Markup Language</a:t>
            </a:r>
          </a:p>
          <a:p>
            <a:r>
              <a:rPr lang="en-US" sz="2400" dirty="0"/>
              <a:t>Both a Markup Language and </a:t>
            </a:r>
            <a:r>
              <a:rPr lang="en-US" sz="2400" dirty="0"/>
              <a:t>Meta-language</a:t>
            </a:r>
            <a:r>
              <a:rPr lang="en-US" sz="2800" dirty="0"/>
              <a:t>:</a:t>
            </a:r>
          </a:p>
          <a:p>
            <a:pPr lvl="1"/>
            <a:r>
              <a:rPr lang="en-US" sz="2200" dirty="0"/>
              <a:t>Markup Language</a:t>
            </a:r>
          </a:p>
          <a:p>
            <a:pPr lvl="2"/>
            <a:r>
              <a:rPr lang="en-US" sz="2200" dirty="0"/>
              <a:t>Design ways to describe information for storage, transmission, or processing by a program</a:t>
            </a:r>
          </a:p>
          <a:p>
            <a:pPr lvl="1"/>
            <a:r>
              <a:rPr lang="en-US" sz="2200" dirty="0"/>
              <a:t>Meta-language</a:t>
            </a:r>
            <a:endParaRPr lang="en-US" sz="2200" dirty="0"/>
          </a:p>
          <a:p>
            <a:pPr lvl="2"/>
            <a:r>
              <a:rPr lang="en-US" sz="2200" dirty="0"/>
              <a:t>Create a formal description of another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336EF642-78DE-4958-9A6E-785CD1670558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as a </a:t>
            </a:r>
            <a:r>
              <a:rPr lang="en-US" dirty="0" smtClean="0"/>
              <a:t>Meta-language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create XML-based Languages</a:t>
            </a:r>
          </a:p>
          <a:p>
            <a:pPr lvl="1"/>
            <a:r>
              <a:rPr lang="en-US" sz="2000" dirty="0"/>
              <a:t>Used to create specific documents or files unique to the developer, organization, or industry</a:t>
            </a:r>
          </a:p>
          <a:p>
            <a:pPr lvl="2"/>
            <a:r>
              <a:rPr lang="en-US" sz="2000" dirty="0"/>
              <a:t>The markup can be used to describe other languages</a:t>
            </a:r>
          </a:p>
          <a:p>
            <a:pPr lvl="2"/>
            <a:r>
              <a:rPr lang="en-US" sz="2000" dirty="0"/>
              <a:t>Allows </a:t>
            </a:r>
            <a:r>
              <a:rPr lang="en-US" sz="2000" dirty="0"/>
              <a:t>the user to create their own XML tags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DC964517-9394-4870-B18E-F1F6681FD06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Meta-language Vocabularies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1752600"/>
            <a:ext cx="8458200" cy="4650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415463" y="2264121"/>
            <a:ext cx="127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SGML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6378" y="2251468"/>
            <a:ext cx="2056351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HARMONY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66170" y="5390553"/>
            <a:ext cx="1175058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CAPS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10451" y="4362485"/>
            <a:ext cx="78337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TEI</a:t>
            </a:r>
            <a:endParaRPr lang="en-C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86746" y="2494953"/>
            <a:ext cx="979215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HTF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8941" y="3128066"/>
            <a:ext cx="127298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HTML</a:t>
            </a:r>
            <a:endParaRPr lang="en-CA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0" y="3295918"/>
            <a:ext cx="5334000" cy="30286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641852" y="4928888"/>
            <a:ext cx="168274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XHTML</a:t>
            </a:r>
            <a:endParaRPr lang="en-CA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23884" y="4184303"/>
            <a:ext cx="123401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RSS</a:t>
            </a:r>
            <a:endParaRPr lang="en-CA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1170" y="4796136"/>
            <a:ext cx="190711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 err="1"/>
              <a:t>MathML</a:t>
            </a:r>
            <a:endParaRPr lang="en-CA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7553" y="3566682"/>
            <a:ext cx="145838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WSDL</a:t>
            </a:r>
            <a:endParaRPr lang="en-C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5603" y="5454315"/>
            <a:ext cx="2019301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 err="1"/>
              <a:t>MusicML</a:t>
            </a:r>
            <a:endParaRPr lang="en-C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54420" y="5253790"/>
            <a:ext cx="13462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SMIL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510513" y="4334471"/>
            <a:ext cx="123401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CML</a:t>
            </a:r>
            <a:endParaRPr lang="en-CA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398329" y="3635721"/>
            <a:ext cx="13462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XAML</a:t>
            </a:r>
            <a:endParaRPr lang="en-CA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81400" y="3635721"/>
            <a:ext cx="123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XML</a:t>
            </a:r>
            <a:endParaRPr lang="en-CA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2852" y="4184303"/>
            <a:ext cx="179493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SCORM</a:t>
            </a:r>
            <a:endParaRPr lang="en-C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66217" y="5621385"/>
            <a:ext cx="123401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KML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0302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as a Markup Language</a:t>
            </a:r>
          </a:p>
        </p:txBody>
      </p:sp>
      <p:sp>
        <p:nvSpPr>
          <p:cNvPr id="372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Markup language is a set of commands that </a:t>
            </a:r>
          </a:p>
          <a:p>
            <a:pPr lvl="1"/>
            <a:r>
              <a:rPr lang="en-US" sz="2200" dirty="0"/>
              <a:t>tells a program how to display content.</a:t>
            </a:r>
          </a:p>
          <a:p>
            <a:pPr lvl="1"/>
            <a:r>
              <a:rPr lang="en-US" sz="2200" dirty="0"/>
              <a:t>defines the content or data</a:t>
            </a:r>
          </a:p>
          <a:p>
            <a:pPr lvl="1"/>
            <a:r>
              <a:rPr lang="en-US" sz="2200" dirty="0"/>
              <a:t>or describes a document’s logical structure.</a:t>
            </a:r>
          </a:p>
          <a:p>
            <a:r>
              <a:rPr lang="en-US" sz="2400" dirty="0"/>
              <a:t>Markup indicators are tags.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37DBF9E0-BD81-4C44-8C0A-2E734084C73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XML is designed :</a:t>
            </a:r>
          </a:p>
          <a:p>
            <a:pPr lvl="1"/>
            <a:r>
              <a:rPr lang="en-US" sz="2200" dirty="0"/>
              <a:t>As a document encoding language</a:t>
            </a:r>
          </a:p>
          <a:p>
            <a:pPr lvl="1"/>
            <a:r>
              <a:rPr lang="en-US" sz="2200" dirty="0"/>
              <a:t>To facilitate the creation of any number of additional markup/</a:t>
            </a:r>
            <a:r>
              <a:rPr lang="en-US" sz="2200" dirty="0" err="1"/>
              <a:t>metalanguages</a:t>
            </a:r>
            <a:endParaRPr lang="en-US" sz="2200" dirty="0"/>
          </a:p>
          <a:p>
            <a:pPr lvl="1"/>
            <a:r>
              <a:rPr lang="en-US" sz="2200" dirty="0"/>
              <a:t>Languages can then be tailored to specific requirements of any organization or industry</a:t>
            </a:r>
          </a:p>
          <a:p>
            <a:pPr lvl="2"/>
            <a:r>
              <a:rPr lang="en-US" sz="2200" dirty="0"/>
              <a:t>Creates machine readable documents related to those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AEFE5381-F53C-4F3B-85CB-F3B5651929D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An application profile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It is easier to define XML related languages for a specific organization or industry.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Designed to create specific document types for XML related languages and develop applications to handle those documents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tagged data can be used for creation, management, and maintenance of large collections of complex </a:t>
            </a:r>
            <a:r>
              <a:rPr lang="en-US" sz="2200" dirty="0"/>
              <a:t>information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A9D311B4-07EA-4ECA-B737-A1BEE967D30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 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Platform independent</a:t>
            </a:r>
          </a:p>
          <a:p>
            <a:r>
              <a:rPr lang="en-US" sz="2400" dirty="0"/>
              <a:t>Software independent</a:t>
            </a:r>
          </a:p>
          <a:p>
            <a:r>
              <a:rPr lang="en-US" sz="2400" dirty="0"/>
              <a:t>Vendor-  and technology-independent </a:t>
            </a:r>
            <a:r>
              <a:rPr lang="en-US" sz="2400" dirty="0"/>
              <a:t>meta-language</a:t>
            </a:r>
            <a:endParaRPr lang="en-US" sz="2400" dirty="0"/>
          </a:p>
          <a:p>
            <a:r>
              <a:rPr lang="en-US" sz="2400" dirty="0"/>
              <a:t>Designed to deliver structured content over the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rect">
            <a:avLst/>
          </a:prstGeom>
        </p:spPr>
        <p:txBody>
          <a:bodyPr/>
          <a:lstStyle/>
          <a:p>
            <a:fld id="{2BED50E1-0B7B-4BC5-BF80-104DDC40ED8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1019</Words>
  <Application>Microsoft Office PowerPoint</Application>
  <PresentationFormat>Widescreen</PresentationFormat>
  <Paragraphs>170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Symbol</vt:lpstr>
      <vt:lpstr>Times New Roman</vt:lpstr>
      <vt:lpstr>Verdana</vt:lpstr>
      <vt:lpstr>Adjacency</vt:lpstr>
      <vt:lpstr>browser</vt:lpstr>
      <vt:lpstr>XML Introduction</vt:lpstr>
      <vt:lpstr>Topics</vt:lpstr>
      <vt:lpstr>XML Defined</vt:lpstr>
      <vt:lpstr>XML as a Meta-language</vt:lpstr>
      <vt:lpstr>Meta-language Vocabularies</vt:lpstr>
      <vt:lpstr>XML as a Markup Language</vt:lpstr>
      <vt:lpstr>Evolution of XML</vt:lpstr>
      <vt:lpstr>What is XML?</vt:lpstr>
      <vt:lpstr>What is XML? </vt:lpstr>
      <vt:lpstr>XML is not HTML</vt:lpstr>
      <vt:lpstr>XML is Not HTML</vt:lpstr>
      <vt:lpstr>HTML and XML Compared</vt:lpstr>
      <vt:lpstr>Comparing XML &amp; HTML</vt:lpstr>
      <vt:lpstr>Why is XML So Important?</vt:lpstr>
      <vt:lpstr>Why is XML So Important?</vt:lpstr>
      <vt:lpstr>When should XML be used?</vt:lpstr>
      <vt:lpstr>XML Vocabularies</vt:lpstr>
      <vt:lpstr>XML Vocabularies</vt:lpstr>
      <vt:lpstr>XML Weaknesses</vt:lpstr>
      <vt:lpstr>World Wide Web Consortium and XML </vt:lpstr>
      <vt:lpstr>10 Commandments of XML Design</vt:lpstr>
      <vt:lpstr>10 Commandments of XML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Introduction</dc:title>
  <dc:creator>Allan McDonald</dc:creator>
  <cp:keywords/>
  <dc:description>2010 abstract powerpoint template from presentationpro.com</dc:description>
  <cp:lastModifiedBy>Allan McDonald</cp:lastModifiedBy>
  <cp:revision>8</cp:revision>
  <dcterms:created xsi:type="dcterms:W3CDTF">2014-09-05T05:08:37Z</dcterms:created>
  <dcterms:modified xsi:type="dcterms:W3CDTF">2017-09-12T05:31:12Z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