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7" r:id="rId3"/>
  </p:sldMasterIdLst>
  <p:notesMasterIdLst>
    <p:notesMasterId r:id="rId43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78510" autoAdjust="0"/>
  </p:normalViewPr>
  <p:slideViewPr>
    <p:cSldViewPr>
      <p:cViewPr varScale="1">
        <p:scale>
          <a:sx n="94" d="100"/>
          <a:sy n="94" d="100"/>
        </p:scale>
        <p:origin x="94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51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E353BA-DC63-4F94-9723-8223731A20F9}" type="slidenum">
              <a:rPr lang="en-GB"/>
              <a:pPr/>
              <a:t>10</a:t>
            </a:fld>
            <a:endParaRPr lang="en-GB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2ECA83-8483-4E59-B286-9F3F346EDAA8}" type="slidenum">
              <a:rPr lang="en-GB"/>
              <a:pPr/>
              <a:t>11</a:t>
            </a:fld>
            <a:endParaRPr lang="en-GB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47B474-3628-40D5-ABD1-989942DED8A3}" type="slidenum">
              <a:rPr lang="en-GB"/>
              <a:pPr/>
              <a:t>12</a:t>
            </a:fld>
            <a:endParaRPr lang="en-GB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A1127-43BD-40B5-BD46-A2D14837113A}" type="slidenum">
              <a:rPr lang="en-GB"/>
              <a:pPr/>
              <a:t>13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75C8FC-0472-4566-B667-C4EB87BACF8F}" type="slidenum">
              <a:rPr lang="en-GB"/>
              <a:pPr/>
              <a:t>14</a:t>
            </a:fld>
            <a:endParaRPr lang="en-GB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C544EE-C341-4BF0-B75F-F02120FE5440}" type="slidenum">
              <a:rPr lang="en-GB"/>
              <a:pPr/>
              <a:t>15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3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14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194DB-B1A6-4126-B5A4-E9D4EE33FD79}" type="slidenum">
              <a:rPr lang="en-GB"/>
              <a:pPr/>
              <a:t>16</a:t>
            </a:fld>
            <a:endParaRPr lang="en-GB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155BF-4FDF-4642-AF2A-375FE1C409CD}" type="slidenum">
              <a:rPr lang="en-GB"/>
              <a:pPr/>
              <a:t>17</a:t>
            </a:fld>
            <a:endParaRPr lang="en-GB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60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Elements</a:t>
            </a:r>
            <a:r>
              <a:rPr lang="en-US" baseline="0" dirty="0" smtClean="0"/>
              <a:t> can be nested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84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1D7F24-1CBB-4F55-B27C-8F9EF7BF7A87}" type="slidenum">
              <a:rPr lang="en-GB"/>
              <a:pPr/>
              <a:t>18</a:t>
            </a:fld>
            <a:endParaRPr lang="en-GB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70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2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539875-E87C-4438-9487-EF0EF9BC6C4C}" type="slidenum">
              <a:rPr lang="en-GB"/>
              <a:pPr/>
              <a:t>19</a:t>
            </a:fld>
            <a:endParaRPr lang="en-GB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8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5DF474-AB65-4FD9-9056-A2C1A5429023}" type="slidenum">
              <a:rPr lang="en-GB"/>
              <a:pPr/>
              <a:t>2</a:t>
            </a:fld>
            <a:endParaRPr lang="en-GB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6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28E662-3D50-466F-BE87-57EED9EE5F2F}" type="slidenum">
              <a:rPr lang="en-GB"/>
              <a:pPr/>
              <a:t>20</a:t>
            </a:fld>
            <a:endParaRPr lang="en-GB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90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50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D8CF76-08A1-4CAF-982B-FBC32399A297}" type="slidenum">
              <a:rPr lang="en-GB"/>
              <a:pPr/>
              <a:t>21</a:t>
            </a:fld>
            <a:endParaRPr lang="en-GB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11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6950" cy="3419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Remember</a:t>
            </a:r>
            <a:r>
              <a:rPr lang="en-CA" baseline="0" dirty="0" smtClean="0"/>
              <a:t> XML is case sensitive</a:t>
            </a:r>
          </a:p>
          <a:p>
            <a:r>
              <a:rPr lang="en-CA" baseline="0" dirty="0" smtClean="0"/>
              <a:t/>
            </a:r>
            <a:br>
              <a:rPr lang="en-CA" baseline="0" dirty="0" smtClean="0"/>
            </a:br>
            <a:r>
              <a:rPr lang="en-CA" baseline="0" dirty="0" smtClean="0"/>
              <a:t>Why would you use an attribute instead of a </a:t>
            </a:r>
            <a:r>
              <a:rPr lang="en-CA" baseline="0" dirty="0" err="1" smtClean="0"/>
              <a:t>subelement</a:t>
            </a:r>
            <a:r>
              <a:rPr lang="en-CA" baseline="0" dirty="0" smtClean="0"/>
              <a:t>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FAE8658-1EFF-4515-A3AC-714DF7002A2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13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B8A0D-540E-4AC3-AC7B-D5540216231E}" type="slidenum">
              <a:rPr lang="en-GB"/>
              <a:pPr/>
              <a:t>24</a:t>
            </a:fld>
            <a:endParaRPr lang="en-GB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21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59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F0CE3F-0609-479D-8498-B91F73246DF2}" type="slidenum">
              <a:rPr lang="en-GB"/>
              <a:pPr/>
              <a:t>25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31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lvl="0" indent="-228600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 smtClean="0"/>
              <a:t>Provides five predefined general entities, one for each reserved word.</a:t>
            </a:r>
          </a:p>
          <a:p>
            <a:pPr marL="0" lvl="0" indent="-228600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b="1" dirty="0" err="1" smtClean="0"/>
              <a:t>lt</a:t>
            </a:r>
            <a:r>
              <a:rPr lang="en-GB" b="1" dirty="0" smtClean="0"/>
              <a:t>, </a:t>
            </a:r>
            <a:r>
              <a:rPr lang="en-GB" b="1" dirty="0" err="1" smtClean="0"/>
              <a:t>gt</a:t>
            </a:r>
            <a:r>
              <a:rPr lang="en-GB" b="1" dirty="0" smtClean="0"/>
              <a:t>, </a:t>
            </a:r>
            <a:r>
              <a:rPr lang="en-GB" b="1" dirty="0" err="1" smtClean="0"/>
              <a:t>quot</a:t>
            </a:r>
            <a:r>
              <a:rPr lang="en-GB" b="1" dirty="0" smtClean="0"/>
              <a:t>, </a:t>
            </a:r>
            <a:r>
              <a:rPr lang="en-GB" b="1" dirty="0" err="1" smtClean="0"/>
              <a:t>apos</a:t>
            </a:r>
            <a:r>
              <a:rPr lang="en-GB" dirty="0" smtClean="0"/>
              <a:t>, and </a:t>
            </a:r>
            <a:r>
              <a:rPr lang="en-GB" b="1" dirty="0" smtClean="0"/>
              <a:t>amp</a:t>
            </a:r>
          </a:p>
        </p:txBody>
      </p:sp>
    </p:spTree>
    <p:extLst>
      <p:ext uri="{BB962C8B-B14F-4D97-AF65-F5344CB8AC3E}">
        <p14:creationId xmlns:p14="http://schemas.microsoft.com/office/powerpoint/2010/main" val="298628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A72DF6-F470-4138-85EA-EAB717A61EC2}" type="slidenum">
              <a:rPr lang="en-GB"/>
              <a:pPr/>
              <a:t>26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62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8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6870F1-3492-4826-8D5C-B4EA71588D77}" type="slidenum">
              <a:rPr lang="en-GB"/>
              <a:pPr/>
              <a:t>27</a:t>
            </a:fld>
            <a:endParaRPr lang="en-GB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72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4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FDFBB1-0C23-496E-B8E6-D0F219D234F8}" type="slidenum">
              <a:rPr lang="en-GB"/>
              <a:pPr/>
              <a:t>28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83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1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7FF11-E3E0-42B0-9409-992CFE481A09}" type="slidenum">
              <a:rPr lang="en-GB"/>
              <a:pPr/>
              <a:t>29</a:t>
            </a:fld>
            <a:endParaRPr lang="en-GB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03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DC30E7-1B81-4BDB-AF96-0D89913E008D}" type="slidenum">
              <a:rPr lang="en-GB"/>
              <a:pPr/>
              <a:t>30</a:t>
            </a:fld>
            <a:endParaRPr lang="en-GB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24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CB111E-1F73-4AA8-913D-01860AB2EBE4}" type="slidenum">
              <a:rPr lang="en-GB"/>
              <a:pPr/>
              <a:t>3</a:t>
            </a:fld>
            <a:endParaRPr lang="en-GB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9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01C15-C7CE-4B8A-A5DD-1C09AE1A9F91}" type="slidenum">
              <a:rPr lang="en-US"/>
              <a:pPr/>
              <a:t>31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19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112079-C440-4F5C-9509-70170D571D61}" type="slidenum">
              <a:rPr lang="en-GB"/>
              <a:pPr/>
              <a:t>32</a:t>
            </a:fld>
            <a:endParaRPr lang="en-GB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085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5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DB3A1A-462B-4012-9C71-56F5880C7596}" type="slidenum">
              <a:rPr lang="en-GB"/>
              <a:pPr/>
              <a:t>33</a:t>
            </a:fld>
            <a:endParaRPr lang="en-GB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05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 smtClean="0"/>
              <a:t>XML Data Object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 smtClean="0"/>
              <a:t>Checked by XML parser and met the W3C’s well-</a:t>
            </a:r>
            <a:r>
              <a:rPr lang="en-GB" dirty="0" err="1" smtClean="0"/>
              <a:t>formedness</a:t>
            </a:r>
            <a:r>
              <a:rPr lang="en-GB" dirty="0" smtClean="0"/>
              <a:t> constraints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 smtClean="0"/>
              <a:t>XML parser checks XML document for validity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 smtClean="0"/>
              <a:t>If valid, the document is made available for processing by the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57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D9083-0EF6-4010-89DE-788C2D9CB789}" type="slidenum">
              <a:rPr lang="en-GB"/>
              <a:pPr/>
              <a:t>34</a:t>
            </a:fld>
            <a:endParaRPr lang="en-GB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16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4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7984F-2B05-4227-9C48-56CC5F61E4F2}" type="slidenum">
              <a:rPr lang="en-US"/>
              <a:pPr/>
              <a:t>35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5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3BE49-EF2E-451B-940A-0F68369B2AA4}" type="slidenum">
              <a:rPr lang="en-US"/>
              <a:pPr/>
              <a:t>36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9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E4482-4CFB-4683-8A69-D3834F014388}" type="slidenum">
              <a:rPr lang="en-US"/>
              <a:pPr/>
              <a:t>37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3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0466A-223D-4920-A8C9-4B9F7F9DC8AF}" type="slidenum">
              <a:rPr lang="en-US"/>
              <a:pPr/>
              <a:t>38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72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5C9B-0ABC-4CE3-AA30-FE9B2312A4AB}" type="slidenum">
              <a:rPr lang="en-US"/>
              <a:pPr/>
              <a:t>39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jazz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546146-ED82-4475-9D48-6ACBABDD9103}" type="slidenum">
              <a:rPr lang="en-GB"/>
              <a:pPr/>
              <a:t>4</a:t>
            </a:fld>
            <a:endParaRPr lang="en-GB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2C017-CB88-48B1-B1A7-CC66143025EB}" type="slidenum">
              <a:rPr lang="en-GB"/>
              <a:pPr/>
              <a:t>5</a:t>
            </a:fld>
            <a:endParaRPr lang="en-GB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mtClean="0"/>
              <a:t>PCDATA </a:t>
            </a:r>
            <a:r>
              <a:rPr lang="en-US" dirty="0" smtClean="0"/>
              <a:t>and CDATA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6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12FB1A-E053-4181-A490-4167482BC592}" type="slidenum">
              <a:rPr lang="en-GB"/>
              <a:pPr/>
              <a:t>6</a:t>
            </a:fld>
            <a:endParaRPr lang="en-GB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B2A67E-713D-4889-AEFC-A608E29524AB}" type="slidenum">
              <a:rPr lang="en-GB"/>
              <a:pPr/>
              <a:t>7</a:t>
            </a:fld>
            <a:endParaRPr lang="en-GB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Prolog is actually 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0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16493-B4E8-48A0-9B5E-1FA1893E2354}" type="slidenum">
              <a:rPr lang="en-GB"/>
              <a:pPr/>
              <a:t>8</a:t>
            </a:fld>
            <a:endParaRPr lang="en-GB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4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C755C4-719A-49A8-BDF5-8391E01D780C}" type="slidenum">
              <a:rPr lang="en-GB"/>
              <a:pPr/>
              <a:t>9</a:t>
            </a:fld>
            <a:endParaRPr lang="en-GB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52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956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246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36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8315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0039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9325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046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86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6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058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135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377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839240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875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95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20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2623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148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73338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68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285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10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84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1645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3291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388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45409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8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9/26/2017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9/26/2017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7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XML Documents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330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Declaration</a:t>
            </a:r>
            <a:endParaRPr lang="en-CA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374E0E2C-1166-4EF5-AB8F-CF9D75A27233}" type="slidenum">
              <a:rPr lang="en-GB"/>
              <a:pPr/>
              <a:t>10</a:t>
            </a:fld>
            <a:endParaRPr lang="en-GB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4" b="26406"/>
          <a:stretch/>
        </p:blipFill>
        <p:spPr bwMode="auto">
          <a:xfrm>
            <a:off x="1867712" y="1844824"/>
            <a:ext cx="8548768" cy="363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155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XML Declaration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previous example contains 3 attributes.</a:t>
            </a:r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XML version  - mandatory to state the current version in the XML declaration statement </a:t>
            </a:r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Encoding Attribute (optional)</a:t>
            </a:r>
            <a:r>
              <a:rPr lang="ar-SA" sz="2200" dirty="0"/>
              <a:t>‏</a:t>
            </a:r>
            <a:endParaRPr lang="en-GB" sz="2200" dirty="0"/>
          </a:p>
          <a:p>
            <a:pPr marL="1339406" lvl="2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Choices available are UTF-8 (default), Unicode, UCS-2, UCS-4 and several other character sets</a:t>
            </a:r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Standalone Attribute (optional)</a:t>
            </a:r>
            <a:r>
              <a:rPr lang="ar-SA" sz="2200" dirty="0"/>
              <a:t>‏</a:t>
            </a:r>
            <a:endParaRPr lang="en-GB" sz="2200" dirty="0"/>
          </a:p>
          <a:p>
            <a:pPr marL="1339406" lvl="2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There are no external physical entities such as DTDs or schemas in the XML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DECA049-772C-42AF-BAF4-CFD6BA4DF8A7}" type="slidenum">
              <a:rPr lang="en-GB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08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Comments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Used to provide information to the XML document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Or to temporarily disable sections or </a:t>
            </a:r>
            <a:r>
              <a:rPr lang="en-GB" sz="2400" dirty="0" err="1"/>
              <a:t>markup</a:t>
            </a:r>
            <a:r>
              <a:rPr lang="en-GB" sz="2400" dirty="0"/>
              <a:t> and content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Text contained between the tags &lt;!-- and -- &gt; is invisible to application processing the document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Just like HTML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7516A26B-E992-4405-941C-A328A0C92EF2}" type="slidenum">
              <a:rPr lang="en-GB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98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The Body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XML document complies with the XML DOM standards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XML DOM states that XML documents must have a logical structure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root container element (node) must nest all the elements and data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33CC33"/>
                </a:solidFill>
              </a:rPr>
              <a:t>root node</a:t>
            </a:r>
            <a:r>
              <a:rPr lang="en-GB" sz="2000" dirty="0"/>
              <a:t> can contain many other elements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All tags must be nested within the root node (or root tag)</a:t>
            </a:r>
            <a:r>
              <a:rPr lang="ar-SA" sz="2000" dirty="0"/>
              <a:t>‏</a:t>
            </a:r>
            <a:endParaRPr lang="en-GB" sz="2000" dirty="0"/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root node is a </a:t>
            </a:r>
            <a:r>
              <a:rPr lang="en-GB" sz="2400" dirty="0">
                <a:solidFill>
                  <a:srgbClr val="33CC33"/>
                </a:solidFill>
              </a:rPr>
              <a:t>container element</a:t>
            </a:r>
            <a:r>
              <a:rPr lang="en-GB" sz="2400" dirty="0"/>
              <a:t> because all elements must be nested within the root element in an XML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0E1BDA2D-DBBB-4241-AD19-8AF867E64AF1}" type="slidenum">
              <a:rPr lang="en-GB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79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Sample Root Node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 err="1"/>
              <a:t>Productlist</a:t>
            </a:r>
            <a:r>
              <a:rPr lang="en-GB" sz="2400" dirty="0"/>
              <a:t> is the root node and contains other nodes </a:t>
            </a:r>
          </a:p>
          <a:p>
            <a:pPr marL="625983" lvl="1" indent="-333375">
              <a:spcBef>
                <a:spcPts val="6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productlist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&lt;product&gt;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&lt;code&gt;387-463-55-00&lt;/code&gt;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&lt;name&gt;Waterford Crystal Shamrock Paperweight&lt;/name&gt;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&lt;price&gt;99.00&lt;/price&gt;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&lt;category&gt;Waterford&lt;/category&gt;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&lt;image&gt;547.gif&lt;/image&gt;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&lt;rating&gt;4&lt;/rating&gt;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&lt;/product&gt;</a:t>
            </a:r>
          </a:p>
          <a:p>
            <a:pPr marL="625983" lvl="1" indent="-333375">
              <a:spcBef>
                <a:spcPts val="5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625983" lvl="1" indent="-333375">
              <a:spcBef>
                <a:spcPts val="6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productlist</a:t>
            </a:r>
            <a:r>
              <a:rPr lang="en-GB" sz="22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CD3D082-1DAB-4F91-933A-CAE172C12A47}" type="slidenum">
              <a:rPr lang="en-GB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084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The Element Hierarchy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Elements are the building blocks of XML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Elements contain an opening tag and a closing tag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Content is stored between the tags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Displaying XML documents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Simple text editors - most typical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Tree diagram - typical for more complicated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4FAE743A-0DC7-429B-971F-A90CDE91FF00}" type="slidenum">
              <a:rPr lang="en-GB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3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contacts.xml</a:t>
            </a:r>
            <a:endParaRPr lang="en-CA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987798"/>
            <a:ext cx="5154612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631504" y="4095328"/>
            <a:ext cx="8915400" cy="2286000"/>
            <a:chOff x="228600" y="3657600"/>
            <a:chExt cx="8915400" cy="2286000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4114800" y="3657600"/>
              <a:ext cx="914400" cy="45720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contacts</a:t>
              </a: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828800" y="4572000"/>
              <a:ext cx="914400" cy="45720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sales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6400800" y="4572000"/>
              <a:ext cx="914400" cy="45720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>
                  <a:solidFill>
                    <a:srgbClr val="000000"/>
                  </a:solidFill>
                </a:rPr>
                <a:t>custsrv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28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lastname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71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firstname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514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657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phone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800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lastname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5943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firstname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7086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229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phone</a:t>
              </a: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>
              <a:off x="2738437" y="4114800"/>
              <a:ext cx="18383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572000" y="4114800"/>
              <a:ext cx="1828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909637" y="5029200"/>
              <a:ext cx="13811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052637" y="5029200"/>
              <a:ext cx="2381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286000" y="5029200"/>
              <a:ext cx="4572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86000" y="5029200"/>
              <a:ext cx="1828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5253037" y="5029200"/>
              <a:ext cx="16097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6396037" y="5029200"/>
              <a:ext cx="4667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6858000" y="5029200"/>
              <a:ext cx="685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6858000" y="5029200"/>
              <a:ext cx="16002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04668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XML Document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621792" indent="-457200"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Root element is the parent element of all elements</a:t>
            </a:r>
          </a:p>
          <a:p>
            <a:pPr marL="914400" lvl="1" indent="-457200"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All elements within the document are contained with in the root element</a:t>
            </a:r>
          </a:p>
          <a:p>
            <a:pPr marL="914400" lvl="1" indent="-457200"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Nesting - placing one element with another</a:t>
            </a:r>
          </a:p>
          <a:p>
            <a:pPr marL="914400" lvl="1" indent="-457200"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Non parent elements - child elements or sub-elements</a:t>
            </a:r>
          </a:p>
          <a:p>
            <a:pPr marL="914400" lvl="1" indent="-457200"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Child elements - sibling elements are at the same level and share one parent element</a:t>
            </a:r>
          </a:p>
          <a:p>
            <a:pPr marL="333375" indent="-333375">
              <a:spcBef>
                <a:spcPts val="7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8662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 Hierarchy Example</a:t>
            </a:r>
            <a:endParaRPr lang="en-CA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2" b="24872"/>
          <a:stretch/>
        </p:blipFill>
        <p:spPr bwMode="auto">
          <a:xfrm>
            <a:off x="2032001" y="2319496"/>
            <a:ext cx="8126413" cy="3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800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3600" dirty="0"/>
              <a:t>Element Components and Properties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Tag and Tag Names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Opening Tag and Ending Tags are required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Tags are delimited by angle brackets </a:t>
            </a:r>
          </a:p>
          <a:p>
            <a:pPr marL="1595438" lvl="3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 indicates the beginning of a tag</a:t>
            </a:r>
          </a:p>
          <a:p>
            <a:pPr marL="1595438" lvl="3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&gt; indicates the end</a:t>
            </a:r>
          </a:p>
          <a:p>
            <a:pPr marL="1595438" lvl="3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 In the end tag, the element is always preceded by the slash (/)</a:t>
            </a:r>
            <a:r>
              <a:rPr lang="ar-SA" sz="2200" dirty="0"/>
              <a:t>‏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97254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Topics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To identify the different components of an XML document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About XML parsers, applications, and errors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How to recognize the basic logical structure of an XML document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About XML’s basic well </a:t>
            </a:r>
            <a:r>
              <a:rPr lang="en-GB" sz="2400" dirty="0" err="1"/>
              <a:t>formedness</a:t>
            </a:r>
            <a:r>
              <a:rPr lang="en-GB" sz="2400" dirty="0"/>
              <a:t> and validity requirements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How to build and modify XML documents</a:t>
            </a:r>
          </a:p>
        </p:txBody>
      </p:sp>
    </p:spTree>
    <p:extLst>
      <p:ext uri="{BB962C8B-B14F-4D97-AF65-F5344CB8AC3E}">
        <p14:creationId xmlns:p14="http://schemas.microsoft.com/office/powerpoint/2010/main" val="249901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dirty="0"/>
              <a:t>Element Hierarchy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800" dirty="0"/>
              <a:t>Rules for element tag names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Tag names begin with a letter </a:t>
            </a:r>
            <a:r>
              <a:rPr lang="en-GB" sz="2200" smtClean="0"/>
              <a:t>or underscore (no </a:t>
            </a:r>
            <a:r>
              <a:rPr lang="en-GB" sz="2200" dirty="0"/>
              <a:t>numbers)</a:t>
            </a:r>
            <a:r>
              <a:rPr lang="ar-SA" sz="2200" dirty="0"/>
              <a:t>‏</a:t>
            </a:r>
            <a:endParaRPr lang="en-GB" sz="2200" dirty="0"/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Tag names can not contain reserved XML symbols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The ampersand (&amp;), the </a:t>
            </a:r>
            <a:r>
              <a:rPr lang="en-GB" sz="2200" dirty="0">
                <a:cs typeface="Arial Unicode MS" pitchFamily="32" charset="0"/>
              </a:rPr>
              <a:t>"</a:t>
            </a:r>
            <a:r>
              <a:rPr lang="en-GB" sz="2200" dirty="0"/>
              <a:t>at</a:t>
            </a:r>
            <a:r>
              <a:rPr lang="en-GB" sz="2200" dirty="0">
                <a:cs typeface="Arial Unicode MS" pitchFamily="32" charset="0"/>
              </a:rPr>
              <a:t>"</a:t>
            </a:r>
            <a:r>
              <a:rPr lang="en-GB" sz="2200" dirty="0"/>
              <a:t> symbol (@), or the less than symbol (&lt;)</a:t>
            </a:r>
            <a:r>
              <a:rPr lang="ar-SA" sz="2200" dirty="0"/>
              <a:t>‏</a:t>
            </a:r>
            <a:endParaRPr lang="en-GB" sz="2200" dirty="0"/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Tag names cannot contain white space</a:t>
            </a:r>
          </a:p>
        </p:txBody>
      </p:sp>
    </p:spTree>
    <p:extLst>
      <p:ext uri="{BB962C8B-B14F-4D97-AF65-F5344CB8AC3E}">
        <p14:creationId xmlns:p14="http://schemas.microsoft.com/office/powerpoint/2010/main" val="3718285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Attributes</a:t>
            </a:r>
            <a:endParaRPr lang="en-GB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Elements may or may not include attribute specifications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US" sz="2400" dirty="0">
                <a:cs typeface="Times New Roman" pitchFamily="18" charset="0"/>
              </a:rPr>
              <a:t>An </a:t>
            </a:r>
            <a:r>
              <a:rPr lang="en-US" sz="2400" b="1" dirty="0">
                <a:cs typeface="Times New Roman" pitchFamily="18" charset="0"/>
              </a:rPr>
              <a:t>attribute</a:t>
            </a:r>
            <a:r>
              <a:rPr lang="en-US" sz="2400" dirty="0">
                <a:cs typeface="Times New Roman" pitchFamily="18" charset="0"/>
              </a:rPr>
              <a:t> is a feature or characteristic of an element. 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US" sz="2400" dirty="0">
                <a:cs typeface="Times New Roman" pitchFamily="18" charset="0"/>
              </a:rPr>
              <a:t>Attributes are text strings and must be placed in single or double quotes. The syntax is: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attribute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”&gt; … &lt;/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element_name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56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Using 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Attributes are inserted into the start tag, immediately after the element name.</a:t>
            </a:r>
          </a:p>
          <a:p>
            <a:r>
              <a:rPr lang="en-CA" smtClean="0"/>
              <a:t>XML parser reads the attribute specification and passes the data to the application</a:t>
            </a:r>
          </a:p>
          <a:p>
            <a:pPr lvl="1"/>
            <a:r>
              <a:rPr lang="en-CA" smtClean="0"/>
              <a:t>Parser may impose limits on length of attribute</a:t>
            </a:r>
          </a:p>
          <a:p>
            <a:pPr lvl="2"/>
            <a:r>
              <a:rPr lang="en-CA" smtClean="0"/>
              <a:t>Attribute names follow the same element tags name rules</a:t>
            </a:r>
          </a:p>
          <a:p>
            <a:pPr lvl="2"/>
            <a:r>
              <a:rPr lang="en-CA" smtClean="0"/>
              <a:t>All attribute values must be in quotes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89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Attribute Example</a:t>
            </a:r>
            <a:endParaRPr lang="en-CA" dirty="0"/>
          </a:p>
        </p:txBody>
      </p:sp>
      <p:pic>
        <p:nvPicPr>
          <p:cNvPr id="3" name="Picture 14" descr="Fig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t="11497" r="42000" b="4065"/>
          <a:stretch>
            <a:fillRect/>
          </a:stretch>
        </p:blipFill>
        <p:spPr>
          <a:xfrm>
            <a:off x="4933216" y="1818438"/>
            <a:ext cx="4907201" cy="47069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781089" y="1377345"/>
            <a:ext cx="14255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200" dirty="0"/>
              <a:t>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0895" y="371703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dirty="0"/>
              <a:t>Elements with attributes</a:t>
            </a:r>
          </a:p>
        </p:txBody>
      </p:sp>
    </p:spTree>
    <p:extLst>
      <p:ext uri="{BB962C8B-B14F-4D97-AF65-F5344CB8AC3E}">
        <p14:creationId xmlns:p14="http://schemas.microsoft.com/office/powerpoint/2010/main" val="1474534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Element Hierarchy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XML and White Space	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Used to organize a document or for better legibility.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White space - spaces, tabs, carriage returns, and blank lines.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Entities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Physical storage units that can hold </a:t>
            </a:r>
            <a:r>
              <a:rPr lang="en-GB" sz="2200" dirty="0" err="1"/>
              <a:t>parseable</a:t>
            </a:r>
            <a:r>
              <a:rPr lang="en-GB" sz="2200" dirty="0"/>
              <a:t> strings or blocks of text that are not </a:t>
            </a:r>
            <a:r>
              <a:rPr lang="en-GB" sz="2200" dirty="0" err="1"/>
              <a:t>parseable</a:t>
            </a:r>
            <a:r>
              <a:rPr lang="en-GB" sz="2200" dirty="0"/>
              <a:t> (non XML data-like graphics).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E86FA23-CD90-42A3-AC3C-60698A294435}" type="slidenum">
              <a:rPr lang="en-GB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79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Element Hierarchy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XML Reserved characters</a:t>
            </a:r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Left angle bracket, or “less than” symbol (&lt;)</a:t>
            </a:r>
            <a:r>
              <a:rPr lang="ar-SA" sz="2200" dirty="0"/>
              <a:t>‏</a:t>
            </a:r>
            <a:endParaRPr lang="en-GB" sz="2200" dirty="0"/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Right angle bracket, or “greater than” symbol (&gt;)</a:t>
            </a:r>
            <a:r>
              <a:rPr lang="ar-SA" sz="2200" dirty="0"/>
              <a:t>‏</a:t>
            </a:r>
            <a:endParaRPr lang="en-GB" sz="2200" dirty="0"/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Double quotation mark(“)</a:t>
            </a:r>
            <a:r>
              <a:rPr lang="ar-SA" sz="2200" dirty="0"/>
              <a:t>‏</a:t>
            </a:r>
            <a:endParaRPr lang="en-GB" sz="2200" dirty="0"/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Apostrophe, or single quotation mark(‘)</a:t>
            </a:r>
            <a:r>
              <a:rPr lang="ar-SA" sz="2200" dirty="0"/>
              <a:t>‏</a:t>
            </a:r>
            <a:endParaRPr lang="en-GB" sz="2200" dirty="0"/>
          </a:p>
          <a:p>
            <a:pPr marL="873062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Ampersand (&amp;)</a:t>
            </a:r>
            <a:r>
              <a:rPr lang="ar-SA" sz="2200" dirty="0"/>
              <a:t>‏</a:t>
            </a:r>
            <a:endParaRPr lang="en-GB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3A3F092D-F1B2-40A9-BD23-144FF8498D8B}" type="slidenum">
              <a:rPr lang="en-GB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743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Types of Entities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Used in the content of the XML document</a:t>
            </a:r>
          </a:p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Defined in DTD</a:t>
            </a:r>
          </a:p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General Entities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</a:t>
            </a:r>
            <a:r>
              <a:rPr lang="en-GB" sz="2200" i="1" dirty="0" err="1"/>
              <a:t>entity</a:t>
            </a:r>
            <a:r>
              <a:rPr lang="en-GB" sz="2200" dirty="0"/>
              <a:t> ”</a:t>
            </a:r>
            <a:r>
              <a:rPr lang="en-GB" sz="2200" i="1" dirty="0"/>
              <a:t>value</a:t>
            </a:r>
            <a:r>
              <a:rPr lang="en-GB" sz="2200" dirty="0"/>
              <a:t>”&gt; - internal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</a:t>
            </a:r>
            <a:r>
              <a:rPr lang="en-GB" sz="2200" i="1" dirty="0" err="1"/>
              <a:t>entity</a:t>
            </a:r>
            <a:r>
              <a:rPr lang="en-GB" sz="2200" i="1" dirty="0"/>
              <a:t> SYSTEM “</a:t>
            </a:r>
            <a:r>
              <a:rPr lang="en-GB" sz="2200" i="1" dirty="0" err="1"/>
              <a:t>uri</a:t>
            </a:r>
            <a:r>
              <a:rPr lang="en-GB" sz="2200" i="1" dirty="0"/>
              <a:t>”&gt; - </a:t>
            </a:r>
            <a:r>
              <a:rPr lang="en-GB" sz="2200" dirty="0"/>
              <a:t>external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</a:t>
            </a:r>
            <a:r>
              <a:rPr lang="en-GB" sz="2200" i="1" dirty="0" err="1"/>
              <a:t>entity</a:t>
            </a:r>
            <a:r>
              <a:rPr lang="en-GB" sz="2200" i="1" dirty="0"/>
              <a:t> PUBLIC “id” “</a:t>
            </a:r>
            <a:r>
              <a:rPr lang="en-GB" sz="2200" i="1" dirty="0" err="1"/>
              <a:t>uri</a:t>
            </a:r>
            <a:r>
              <a:rPr lang="en-GB" sz="2200" i="1" dirty="0"/>
              <a:t>”&gt; - </a:t>
            </a:r>
            <a:r>
              <a:rPr lang="en-GB" sz="2200" dirty="0"/>
              <a:t>external</a:t>
            </a:r>
          </a:p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Parameter Entities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% </a:t>
            </a:r>
            <a:r>
              <a:rPr lang="en-GB" sz="2200" i="1" dirty="0"/>
              <a:t>entity</a:t>
            </a:r>
            <a:r>
              <a:rPr lang="en-GB" sz="2200" dirty="0"/>
              <a:t> ”</a:t>
            </a:r>
            <a:r>
              <a:rPr lang="en-GB" sz="2200" i="1" dirty="0"/>
              <a:t>value</a:t>
            </a:r>
            <a:r>
              <a:rPr lang="en-GB" sz="2200" dirty="0"/>
              <a:t>”&gt; - internal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% </a:t>
            </a:r>
            <a:r>
              <a:rPr lang="en-GB" sz="2200" i="1" dirty="0"/>
              <a:t>entity SYSTEM “</a:t>
            </a:r>
            <a:r>
              <a:rPr lang="en-GB" sz="2200" i="1" dirty="0" err="1"/>
              <a:t>uri</a:t>
            </a:r>
            <a:r>
              <a:rPr lang="en-GB" sz="2200" i="1" dirty="0"/>
              <a:t>”&gt; - </a:t>
            </a:r>
            <a:r>
              <a:rPr lang="en-GB" sz="2200" dirty="0"/>
              <a:t>external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&lt;!ENTITY % </a:t>
            </a:r>
            <a:r>
              <a:rPr lang="en-GB" sz="2200" i="1" dirty="0"/>
              <a:t>entity PUBLIC “id” “</a:t>
            </a:r>
            <a:r>
              <a:rPr lang="en-GB" sz="2200" i="1" dirty="0" err="1"/>
              <a:t>uri</a:t>
            </a:r>
            <a:r>
              <a:rPr lang="en-GB" sz="2200" i="1" dirty="0"/>
              <a:t>”&gt; - </a:t>
            </a:r>
            <a:r>
              <a:rPr lang="en-GB" sz="2200" dirty="0"/>
              <a:t>external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1EE61CB-7BDD-418E-8613-C1DCFD6CD88D}" type="slidenum">
              <a:rPr lang="en-GB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24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Entity Categories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Internal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Defined completely within the XML document that references them</a:t>
            </a:r>
          </a:p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External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Content is found in an external source (e.g., a file);</a:t>
            </a:r>
          </a:p>
          <a:p>
            <a:pPr marL="1321118" lvl="2" indent="-223838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1800" dirty="0"/>
              <a:t>Reference usually includes the URI that points to their 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74FB725-59F4-49F2-9ABD-B677FEE4921A}" type="slidenum">
              <a:rPr lang="en-GB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040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 Categories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Parsed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Content is well-formed XML text</a:t>
            </a:r>
          </a:p>
          <a:p>
            <a:pPr marL="459105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Unparsed</a:t>
            </a:r>
          </a:p>
          <a:p>
            <a:pPr marL="863918" lvl="1" indent="-223838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Content is simple text, binary data or any other data the XML parser does not interpret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2C67DB3C-7577-4BBD-A58E-2E9DF6C256B5}" type="slidenum">
              <a:rPr lang="en-GB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05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DTD</a:t>
            </a:r>
            <a:endParaRPr lang="en-CA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D4F42AD-8670-4E6A-9FB7-C7E7FE69E4A7}" type="slidenum">
              <a:rPr lang="en-GB"/>
              <a:pPr/>
              <a:t>29</a:t>
            </a:fld>
            <a:endParaRPr lang="en-GB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9"/>
          <a:stretch/>
        </p:blipFill>
        <p:spPr bwMode="auto">
          <a:xfrm>
            <a:off x="2434084" y="1405246"/>
            <a:ext cx="7694365" cy="533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817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Defining an XML Document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XML Processor or Parser 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Software</a:t>
            </a:r>
          </a:p>
          <a:p>
            <a:pPr marL="1138238" lvl="2" indent="-223838">
              <a:spcBef>
                <a:spcPts val="5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Reads the document</a:t>
            </a:r>
          </a:p>
          <a:p>
            <a:pPr marL="1138238" lvl="2" indent="-223838">
              <a:spcBef>
                <a:spcPts val="5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Provides front-end validation of the document on behalf of the application</a:t>
            </a:r>
          </a:p>
          <a:p>
            <a:pPr marL="1138238" lvl="2" indent="-223838">
              <a:spcBef>
                <a:spcPts val="5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Provides access to document content and structure</a:t>
            </a:r>
          </a:p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Application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Intended for the end users and designers to access and manipulate XML documents</a:t>
            </a:r>
          </a:p>
        </p:txBody>
      </p:sp>
    </p:spTree>
    <p:extLst>
      <p:ext uri="{BB962C8B-B14F-4D97-AF65-F5344CB8AC3E}">
        <p14:creationId xmlns:p14="http://schemas.microsoft.com/office/powerpoint/2010/main" val="4107077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Element Hierarchy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CDATA Sections  - Large block of text the XML processor interprets only as text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Retain information about white space and useful for creating and maintaining areas of program code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Can not be nested. 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One set of ]]&gt; indicators, the CDATA section is ended.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Additional </a:t>
            </a:r>
            <a:r>
              <a:rPr lang="en-GB" sz="2200" dirty="0" err="1"/>
              <a:t>markup</a:t>
            </a:r>
            <a:r>
              <a:rPr lang="en-GB" sz="2200" dirty="0"/>
              <a:t> instructions between the &lt;![CDATA and ]]&gt; are not recognized by the parser and these characters are passed directly to the application.</a:t>
            </a:r>
          </a:p>
          <a:p>
            <a:pPr marL="333375" indent="-333375">
              <a:spcBef>
                <a:spcPts val="6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E6323B47-C9CB-4388-B3B7-5D8BBCA99D4E}" type="slidenum">
              <a:rPr lang="en-GB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275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cs typeface="Times New Roman" pitchFamily="18" charset="0"/>
              </a:rPr>
              <a:t>Well-formed and Valid XML Documents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An XML document is well-formed if it contains no syntax errors and fulfills all of the specifications for XML code as defined by the W3C.</a:t>
            </a:r>
          </a:p>
          <a:p>
            <a:r>
              <a:rPr lang="en-US" sz="2400" dirty="0">
                <a:cs typeface="Times New Roman" pitchFamily="18" charset="0"/>
              </a:rPr>
              <a:t>An XML document is valid if it is well-formed and also satisfies the rules laid out in the DTD or schema attached to the document.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9B47C9CF-5CDB-456B-825F-A0EA1E5BD36F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9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Well-formed Versus Valid</a:t>
            </a:r>
            <a:endParaRPr lang="en-CA" dirty="0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2" b="23641"/>
          <a:stretch/>
        </p:blipFill>
        <p:spPr bwMode="auto">
          <a:xfrm>
            <a:off x="2086071" y="2132856"/>
            <a:ext cx="8126413" cy="358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022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XML Document Processing</a:t>
            </a:r>
            <a:endParaRPr lang="en-CA" dirty="0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4" r="18934" b="3013"/>
          <a:stretch/>
        </p:blipFill>
        <p:spPr bwMode="auto">
          <a:xfrm>
            <a:off x="5918848" y="260648"/>
            <a:ext cx="5434952" cy="645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75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XML Editing Tools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View the XML document using an </a:t>
            </a:r>
            <a:r>
              <a:rPr lang="en-GB" sz="2400" dirty="0">
                <a:solidFill>
                  <a:srgbClr val="33CC33"/>
                </a:solidFill>
              </a:rPr>
              <a:t>XML parser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MSXML Parser is built into Internet Explorer 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XML documents can be used by other types of applications such as Window Forms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Create the XML documents using: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Simple text editor such as Notepad or Notepad++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Visual Studio .NET provides HTML/XML editor 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Microsoft XML </a:t>
            </a:r>
            <a:r>
              <a:rPr lang="en-GB" sz="2000" dirty="0" err="1"/>
              <a:t>NotePad</a:t>
            </a:r>
            <a:r>
              <a:rPr lang="en-GB" sz="2000" dirty="0"/>
              <a:t> called xmlpad.exe 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Dreamweaver provides XML template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File extensions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Generally saved with the file extension .xml</a:t>
            </a:r>
          </a:p>
        </p:txBody>
      </p:sp>
    </p:spTree>
    <p:extLst>
      <p:ext uri="{BB962C8B-B14F-4D97-AF65-F5344CB8AC3E}">
        <p14:creationId xmlns:p14="http://schemas.microsoft.com/office/powerpoint/2010/main" val="3828061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Linking to a Style Sheet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Link the XML document to a style sheet to format the document. </a:t>
            </a:r>
          </a:p>
          <a:p>
            <a:r>
              <a:rPr lang="en-US" sz="2400" dirty="0">
                <a:cs typeface="Times New Roman" pitchFamily="18" charset="0"/>
              </a:rPr>
              <a:t>The XML processor will combine the style sheet with the XML document to display a formatted document.</a:t>
            </a:r>
          </a:p>
          <a:p>
            <a:r>
              <a:rPr lang="en-US" sz="2400" dirty="0">
                <a:cs typeface="Times New Roman" pitchFamily="18" charset="0"/>
              </a:rPr>
              <a:t>There are two main style sheet languages used with XML:</a:t>
            </a:r>
          </a:p>
          <a:p>
            <a:pPr lvl="1"/>
            <a:r>
              <a:rPr lang="en-US" sz="2200" dirty="0">
                <a:cs typeface="Times New Roman" pitchFamily="18" charset="0"/>
              </a:rPr>
              <a:t>Cascading Style Sheets (CSS) and Extensible Style Sheets (XSL)</a:t>
            </a:r>
          </a:p>
        </p:txBody>
      </p:sp>
    </p:spTree>
    <p:extLst>
      <p:ext uri="{BB962C8B-B14F-4D97-AF65-F5344CB8AC3E}">
        <p14:creationId xmlns:p14="http://schemas.microsoft.com/office/powerpoint/2010/main" val="786494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Applying a Style to an Element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To apply a style sheet to a document, use the following syntax: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2000" i="1" dirty="0">
                <a:cs typeface="Times New Roman" pitchFamily="18" charset="0"/>
              </a:rPr>
              <a:t>   </a:t>
            </a:r>
            <a:r>
              <a:rPr lang="en-US" sz="2200" i="1" dirty="0">
                <a:cs typeface="Times New Roman" pitchFamily="18" charset="0"/>
              </a:rPr>
              <a:t>selector {attribute1:value1; attribute2:value2; …}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selector is an element (or set of elements) from the XML document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attribute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i="1" dirty="0">
                <a:cs typeface="Times New Roman" pitchFamily="18" charset="0"/>
              </a:rPr>
              <a:t>value</a:t>
            </a:r>
            <a:r>
              <a:rPr lang="en-US" sz="2400" dirty="0">
                <a:cs typeface="Times New Roman" pitchFamily="18" charset="0"/>
              </a:rPr>
              <a:t> are the style attributes and attribute values to be applied 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2810809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Applying a Style to an Element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For example: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cs typeface="Times New Roman" pitchFamily="18" charset="0"/>
              </a:rPr>
              <a:t>   artist {</a:t>
            </a:r>
            <a:r>
              <a:rPr lang="en-US" sz="2400" dirty="0" err="1">
                <a:cs typeface="Times New Roman" pitchFamily="18" charset="0"/>
              </a:rPr>
              <a:t>color:red</a:t>
            </a:r>
            <a:r>
              <a:rPr lang="en-US" sz="2400" dirty="0">
                <a:cs typeface="Times New Roman" pitchFamily="18" charset="0"/>
              </a:rPr>
              <a:t>; </a:t>
            </a:r>
            <a:r>
              <a:rPr lang="en-US" sz="2400" dirty="0" err="1">
                <a:cs typeface="Times New Roman" pitchFamily="18" charset="0"/>
              </a:rPr>
              <a:t>font-weight:bold</a:t>
            </a:r>
            <a:r>
              <a:rPr lang="en-US" sz="2400" dirty="0">
                <a:cs typeface="Times New Roman" pitchFamily="18" charset="0"/>
              </a:rPr>
              <a:t>;}</a:t>
            </a:r>
          </a:p>
          <a:p>
            <a:pPr lvl="1">
              <a:buFont typeface="Times New Roman" pitchFamily="18" charset="0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Will display the text of the artist element in a red boldface type</a:t>
            </a:r>
          </a:p>
        </p:txBody>
      </p:sp>
    </p:spTree>
    <p:extLst>
      <p:ext uri="{BB962C8B-B14F-4D97-AF65-F5344CB8AC3E}">
        <p14:creationId xmlns:p14="http://schemas.microsoft.com/office/powerpoint/2010/main" val="1647635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Creating Processing Instructions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The link from the XML document to a style sheet is created using a processing statement.</a:t>
            </a:r>
          </a:p>
          <a:p>
            <a:pPr>
              <a:buFontTx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A </a:t>
            </a:r>
            <a:r>
              <a:rPr lang="en-US" sz="2400" b="1" dirty="0">
                <a:cs typeface="Times New Roman" pitchFamily="18" charset="0"/>
              </a:rPr>
              <a:t>processing instruction</a:t>
            </a:r>
            <a:r>
              <a:rPr lang="en-US" sz="2400" dirty="0">
                <a:cs typeface="Times New Roman" pitchFamily="18" charset="0"/>
              </a:rPr>
              <a:t> is a command that gives instructions to the XML parser.</a:t>
            </a:r>
          </a:p>
        </p:txBody>
      </p:sp>
    </p:spTree>
    <p:extLst>
      <p:ext uri="{BB962C8B-B14F-4D97-AF65-F5344CB8AC3E}">
        <p14:creationId xmlns:p14="http://schemas.microsoft.com/office/powerpoint/2010/main" val="1997762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Creating Processing Instructions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itchFamily="18" charset="0"/>
              </a:rPr>
              <a:t>For example: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cs typeface="Times New Roman" pitchFamily="18" charset="0"/>
              </a:rPr>
              <a:t>   </a:t>
            </a:r>
            <a:r>
              <a:rPr lang="en-US" sz="2200" dirty="0">
                <a:cs typeface="Times New Roman" pitchFamily="18" charset="0"/>
              </a:rPr>
              <a:t>&lt;?xml-</a:t>
            </a:r>
            <a:r>
              <a:rPr lang="en-US" sz="2200" dirty="0" err="1">
                <a:cs typeface="Times New Roman" pitchFamily="18" charset="0"/>
              </a:rPr>
              <a:t>stylesheet</a:t>
            </a:r>
            <a:r>
              <a:rPr lang="en-US" sz="2200" dirty="0">
                <a:cs typeface="Times New Roman" pitchFamily="18" charset="0"/>
              </a:rPr>
              <a:t> type=“</a:t>
            </a:r>
            <a:r>
              <a:rPr lang="en-US" sz="2200" i="1" dirty="0">
                <a:cs typeface="Times New Roman" pitchFamily="18" charset="0"/>
              </a:rPr>
              <a:t>style</a:t>
            </a:r>
            <a:r>
              <a:rPr lang="en-US" sz="2200" dirty="0">
                <a:cs typeface="Times New Roman" pitchFamily="18" charset="0"/>
              </a:rPr>
              <a:t>” </a:t>
            </a:r>
            <a:r>
              <a:rPr lang="en-US" sz="2200" dirty="0" err="1">
                <a:cs typeface="Times New Roman" pitchFamily="18" charset="0"/>
              </a:rPr>
              <a:t>href</a:t>
            </a:r>
            <a:r>
              <a:rPr lang="en-US" sz="2200" dirty="0">
                <a:cs typeface="Times New Roman" pitchFamily="18" charset="0"/>
              </a:rPr>
              <a:t>=“</a:t>
            </a:r>
            <a:r>
              <a:rPr lang="en-US" sz="2200" i="1" dirty="0">
                <a:cs typeface="Times New Roman" pitchFamily="18" charset="0"/>
              </a:rPr>
              <a:t>sheet</a:t>
            </a:r>
            <a:r>
              <a:rPr lang="en-US" sz="2200" dirty="0">
                <a:cs typeface="Times New Roman" pitchFamily="18" charset="0"/>
              </a:rPr>
              <a:t>” ?&gt;</a:t>
            </a:r>
          </a:p>
          <a:p>
            <a:pPr lvl="1">
              <a:buFont typeface="Times New Roman" pitchFamily="18" charset="0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400" i="1" dirty="0">
                <a:cs typeface="Times New Roman" pitchFamily="18" charset="0"/>
              </a:rPr>
              <a:t>Style</a:t>
            </a:r>
            <a:r>
              <a:rPr lang="en-US" sz="2400" dirty="0">
                <a:cs typeface="Times New Roman" pitchFamily="18" charset="0"/>
              </a:rPr>
              <a:t> is the type of style sheet to access and </a:t>
            </a:r>
            <a:r>
              <a:rPr lang="en-US" sz="2400" i="1" dirty="0">
                <a:cs typeface="Times New Roman" pitchFamily="18" charset="0"/>
              </a:rPr>
              <a:t>sheet</a:t>
            </a:r>
            <a:r>
              <a:rPr lang="en-US" sz="2400" dirty="0">
                <a:cs typeface="Times New Roman" pitchFamily="18" charset="0"/>
              </a:rPr>
              <a:t> is the name and location of the style sheet.</a:t>
            </a:r>
            <a:endParaRPr lang="en-US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0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Defining an XML Document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Fatal Error 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Error in the document that must be detected and reported to the application.</a:t>
            </a:r>
          </a:p>
          <a:p>
            <a:pPr marL="333375" indent="-333375">
              <a:spcBef>
                <a:spcPts val="7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sz="2200" dirty="0"/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When it occurs, XML parser does not continue normal processing</a:t>
            </a:r>
          </a:p>
          <a:p>
            <a:pPr marL="333375" indent="-333375">
              <a:spcBef>
                <a:spcPts val="6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833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Document Components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Physical Structure	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Entities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Fragments of XML document 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Range in type and scope from single characters to entire outside documents identified by their respective entity reference names</a:t>
            </a:r>
          </a:p>
          <a:p>
            <a:pPr marL="1138238" lvl="2" indent="-223838"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endParaRPr lang="en-GB" sz="2200" dirty="0"/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Types of Entities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Parsed entities contain text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Unparsed entities may contain text and may contain formats other than XML</a:t>
            </a:r>
          </a:p>
        </p:txBody>
      </p:sp>
    </p:spTree>
    <p:extLst>
      <p:ext uri="{BB962C8B-B14F-4D97-AF65-F5344CB8AC3E}">
        <p14:creationId xmlns:p14="http://schemas.microsoft.com/office/powerpoint/2010/main" val="3448507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Document Components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3375" indent="-333375">
              <a:spcBef>
                <a:spcPts val="700"/>
              </a:spcBef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Logical Structure 	</a:t>
            </a:r>
          </a:p>
          <a:p>
            <a:pPr marL="733425" lvl="1" indent="-276225">
              <a:spcBef>
                <a:spcPts val="600"/>
              </a:spcBef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Each document contains one or more elements</a:t>
            </a:r>
          </a:p>
          <a:p>
            <a:pPr marL="1138238" lvl="2" indent="-223838">
              <a:spcBef>
                <a:spcPts val="500"/>
              </a:spcBef>
              <a:buFont typeface="Arial Unicode MS" pitchFamily="32" charset="0"/>
              <a:buChar char="•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Containers of document information that can be nested within other elements</a:t>
            </a:r>
          </a:p>
          <a:p>
            <a:pPr marL="1595438" lvl="3" indent="-223838">
              <a:spcBef>
                <a:spcPts val="450"/>
              </a:spcBef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Boundaries of each element delimited by tags </a:t>
            </a:r>
          </a:p>
          <a:p>
            <a:pPr marL="1595438" lvl="3" indent="-223838">
              <a:spcBef>
                <a:spcPts val="450"/>
              </a:spcBef>
              <a:buFont typeface="Arial Unicode MS" pitchFamily="32" charset="0"/>
              <a:buChar char="–"/>
              <a:tabLst>
                <a:tab pos="895350" algn="l"/>
                <a:tab pos="1809750" algn="l"/>
                <a:tab pos="2724150" algn="l"/>
                <a:tab pos="3638550" algn="l"/>
                <a:tab pos="4552950" algn="l"/>
                <a:tab pos="5467350" algn="l"/>
                <a:tab pos="6381750" algn="l"/>
                <a:tab pos="7296150" algn="l"/>
                <a:tab pos="8210550" algn="l"/>
                <a:tab pos="9124950" algn="l"/>
                <a:tab pos="10039350" algn="l"/>
                <a:tab pos="10042525" algn="l"/>
                <a:tab pos="10499725" algn="l"/>
                <a:tab pos="10502900" algn="l"/>
                <a:tab pos="10506075" algn="l"/>
                <a:tab pos="10509250" algn="l"/>
                <a:tab pos="10512425" algn="l"/>
              </a:tabLst>
            </a:pPr>
            <a:r>
              <a:rPr lang="en-GB" sz="2200" dirty="0"/>
              <a:t>Each element may described as a type or </a:t>
            </a:r>
            <a:r>
              <a:rPr lang="en-GB" sz="2200" b="1" dirty="0"/>
              <a:t>generic identifier (GI)</a:t>
            </a:r>
            <a:r>
              <a:rPr lang="ar-SA" sz="2200" b="1" dirty="0"/>
              <a:t>‏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100172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Defining an XML Document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XML documents are a class of data objects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XML documents consist of three parts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The </a:t>
            </a:r>
            <a:r>
              <a:rPr lang="en-GB" dirty="0" err="1"/>
              <a:t>prolog</a:t>
            </a:r>
            <a:endParaRPr lang="en-GB" dirty="0"/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The document body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/>
              <a:t>The </a:t>
            </a:r>
            <a:r>
              <a:rPr lang="en-GB" dirty="0" err="1"/>
              <a:t>epilog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35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Document </a:t>
            </a:r>
            <a:r>
              <a:rPr lang="en-GB" dirty="0" smtClean="0"/>
              <a:t>Components - </a:t>
            </a:r>
            <a:r>
              <a:rPr lang="en-GB" dirty="0" err="1" smtClean="0"/>
              <a:t>Prolog</a:t>
            </a:r>
            <a:endParaRPr lang="en-GB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51663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Facilitates passing of data and other information to the parser and afterward to the application</a:t>
            </a:r>
          </a:p>
          <a:p>
            <a:pPr marL="351663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First major component of an XML document</a:t>
            </a:r>
          </a:p>
          <a:p>
            <a:pPr marL="616839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Must be inserted in the root element or document</a:t>
            </a:r>
          </a:p>
          <a:p>
            <a:pPr marL="616839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May contain 5 possible elements:</a:t>
            </a:r>
          </a:p>
          <a:p>
            <a:pPr marL="872871" lvl="2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XML declaration, Processing instructions, Document Type Definition, Comments, and White space</a:t>
            </a:r>
          </a:p>
        </p:txBody>
      </p:sp>
    </p:spTree>
    <p:extLst>
      <p:ext uri="{BB962C8B-B14F-4D97-AF65-F5344CB8AC3E}">
        <p14:creationId xmlns:p14="http://schemas.microsoft.com/office/powerpoint/2010/main" val="1158414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Document Components - </a:t>
            </a:r>
            <a:r>
              <a:rPr lang="en-GB" dirty="0" err="1"/>
              <a:t>Prolog</a:t>
            </a:r>
            <a:endParaRPr lang="en-GB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first section contains global information such as the XML version, formatting information, and schema definitions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The question mark indicates that this tag, XML, is a processing instruction and therefore does not contain data. The Character-encoding property describes any coding algorithms</a:t>
            </a:r>
          </a:p>
          <a:p>
            <a:pPr marL="1068388" lvl="1" indent="-333375">
              <a:spcBef>
                <a:spcPts val="450"/>
              </a:spcBef>
              <a:buNone/>
              <a:tabLst>
                <a:tab pos="446088" algn="l"/>
                <a:tab pos="803275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1800" dirty="0">
                <a:latin typeface="Courier New" pitchFamily="49" charset="0"/>
              </a:rPr>
              <a:t>&lt;?xml version="1.0" encoding="utf-8" ?&gt;</a:t>
            </a:r>
          </a:p>
          <a:p>
            <a:pPr marL="733425" lvl="1" indent="-276225">
              <a:spcBef>
                <a:spcPts val="500"/>
              </a:spcBef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Add a reference to a CSS </a:t>
            </a:r>
            <a:r>
              <a:rPr lang="en-GB" sz="2200" dirty="0" err="1"/>
              <a:t>stylesheet</a:t>
            </a:r>
            <a:r>
              <a:rPr lang="en-GB" sz="2200" dirty="0"/>
              <a:t> in an XML document to an external Cascading Style Sheet (CSS) or an XSL file to format the XML document</a:t>
            </a:r>
          </a:p>
          <a:p>
            <a:pPr marL="1019175" lvl="2" indent="-333375">
              <a:spcBef>
                <a:spcPts val="45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dirty="0">
                <a:latin typeface="Courier New" pitchFamily="49" charset="0"/>
              </a:rPr>
              <a:t>&lt;?xml-</a:t>
            </a:r>
            <a:r>
              <a:rPr lang="en-GB" dirty="0" err="1">
                <a:latin typeface="Courier New" pitchFamily="49" charset="0"/>
              </a:rPr>
              <a:t>stylesheet</a:t>
            </a:r>
            <a:r>
              <a:rPr lang="en-GB" dirty="0">
                <a:latin typeface="Courier New" pitchFamily="49" charset="0"/>
              </a:rPr>
              <a:t> type="text/</a:t>
            </a:r>
            <a:r>
              <a:rPr lang="en-GB" dirty="0" err="1">
                <a:latin typeface="Courier New" pitchFamily="49" charset="0"/>
              </a:rPr>
              <a:t>css</a:t>
            </a:r>
            <a:r>
              <a:rPr lang="en-GB" dirty="0">
                <a:latin typeface="Courier New" pitchFamily="49" charset="0"/>
              </a:rPr>
              <a:t>" 	</a:t>
            </a:r>
            <a:r>
              <a:rPr lang="en-GB" dirty="0" err="1">
                <a:latin typeface="Courier New" pitchFamily="49" charset="0"/>
              </a:rPr>
              <a:t>href</a:t>
            </a:r>
            <a:r>
              <a:rPr lang="en-GB" dirty="0">
                <a:latin typeface="Courier New" pitchFamily="49" charset="0"/>
              </a:rPr>
              <a:t>="taragifts.css"?&gt;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460163" y="5648325"/>
            <a:ext cx="731837" cy="396875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B3FE904C-E5C0-4543-A620-2250E8332231}" type="slidenum">
              <a:rPr lang="en-GB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01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1617</Words>
  <Application>Microsoft Office PowerPoint</Application>
  <PresentationFormat>Widescreen</PresentationFormat>
  <Paragraphs>287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 Unicode MS</vt:lpstr>
      <vt:lpstr>Arial</vt:lpstr>
      <vt:lpstr>Calibri</vt:lpstr>
      <vt:lpstr>Calibri Light</vt:lpstr>
      <vt:lpstr>Cambria</vt:lpstr>
      <vt:lpstr>Courier New</vt:lpstr>
      <vt:lpstr>Times New Roman</vt:lpstr>
      <vt:lpstr>Verdana</vt:lpstr>
      <vt:lpstr>Adjacency</vt:lpstr>
      <vt:lpstr>browser</vt:lpstr>
      <vt:lpstr>XML Documents</vt:lpstr>
      <vt:lpstr>Topics</vt:lpstr>
      <vt:lpstr>Defining an XML Document</vt:lpstr>
      <vt:lpstr>Defining an XML Document</vt:lpstr>
      <vt:lpstr>Document Components</vt:lpstr>
      <vt:lpstr>Document Components</vt:lpstr>
      <vt:lpstr>Defining an XML Document</vt:lpstr>
      <vt:lpstr>Document Components - Prolog</vt:lpstr>
      <vt:lpstr>Document Components - Prolog</vt:lpstr>
      <vt:lpstr>XML Declaration</vt:lpstr>
      <vt:lpstr>XML Declaration</vt:lpstr>
      <vt:lpstr>Comments</vt:lpstr>
      <vt:lpstr>The Body</vt:lpstr>
      <vt:lpstr>Sample Root Node</vt:lpstr>
      <vt:lpstr>The Element Hierarchy </vt:lpstr>
      <vt:lpstr>contacts.xml</vt:lpstr>
      <vt:lpstr>XML Document Structure</vt:lpstr>
      <vt:lpstr>Element Hierarchy Example</vt:lpstr>
      <vt:lpstr>Element Components and Properties</vt:lpstr>
      <vt:lpstr>Element Hierarchy</vt:lpstr>
      <vt:lpstr>Attributes</vt:lpstr>
      <vt:lpstr>Using Attributes</vt:lpstr>
      <vt:lpstr>Attribute Example</vt:lpstr>
      <vt:lpstr>Element Hierarchy</vt:lpstr>
      <vt:lpstr>Element Hierarchy</vt:lpstr>
      <vt:lpstr>Types of Entities</vt:lpstr>
      <vt:lpstr>Entity Categories</vt:lpstr>
      <vt:lpstr>Entity Categories</vt:lpstr>
      <vt:lpstr>Example DTD</vt:lpstr>
      <vt:lpstr>Element Hierarchy</vt:lpstr>
      <vt:lpstr>Well-formed and Valid XML Documents</vt:lpstr>
      <vt:lpstr>Well-formed Versus Valid</vt:lpstr>
      <vt:lpstr>XML Document Processing</vt:lpstr>
      <vt:lpstr>XML Editing Tools</vt:lpstr>
      <vt:lpstr>Linking to a Style Sheet</vt:lpstr>
      <vt:lpstr>Applying a Style to an Element </vt:lpstr>
      <vt:lpstr>Applying a Style to an Element</vt:lpstr>
      <vt:lpstr>Creating Processing Instructions</vt:lpstr>
      <vt:lpstr>Creating Processing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Documents</dc:title>
  <dc:creator>Allan McDonald</dc:creator>
  <cp:keywords/>
  <dc:description>2010 abstract powerpoint template from presentationpro.com</dc:description>
  <cp:lastModifiedBy>Admin lab</cp:lastModifiedBy>
  <cp:revision>8</cp:revision>
  <dcterms:created xsi:type="dcterms:W3CDTF">2014-09-05T05:20:19Z</dcterms:created>
  <dcterms:modified xsi:type="dcterms:W3CDTF">2017-09-26T11:51:01Z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