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7" r:id="rId3"/>
  </p:sldMasterIdLst>
  <p:notesMasterIdLst>
    <p:notesMasterId r:id="rId30"/>
  </p:notesMasterIdLst>
  <p:sldIdLst>
    <p:sldId id="260" r:id="rId4"/>
    <p:sldId id="261" r:id="rId5"/>
    <p:sldId id="262" r:id="rId6"/>
    <p:sldId id="263" r:id="rId7"/>
    <p:sldId id="264" r:id="rId8"/>
    <p:sldId id="265" r:id="rId9"/>
    <p:sldId id="266" r:id="rId10"/>
    <p:sldId id="285" r:id="rId11"/>
    <p:sldId id="267" r:id="rId12"/>
    <p:sldId id="268" r:id="rId13"/>
    <p:sldId id="269" r:id="rId14"/>
    <p:sldId id="270" r:id="rId15"/>
    <p:sldId id="271" r:id="rId16"/>
    <p:sldId id="272" r:id="rId17"/>
    <p:sldId id="273" r:id="rId18"/>
    <p:sldId id="274" r:id="rId19"/>
    <p:sldId id="286" r:id="rId20"/>
    <p:sldId id="287" r:id="rId21"/>
    <p:sldId id="275" r:id="rId22"/>
    <p:sldId id="276" r:id="rId23"/>
    <p:sldId id="277" r:id="rId24"/>
    <p:sldId id="278" r:id="rId25"/>
    <p:sldId id="279" r:id="rId26"/>
    <p:sldId id="281" r:id="rId27"/>
    <p:sldId id="282"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6" autoAdjust="0"/>
    <p:restoredTop sz="67622" autoAdjust="0"/>
  </p:normalViewPr>
  <p:slideViewPr>
    <p:cSldViewPr>
      <p:cViewPr varScale="1">
        <p:scale>
          <a:sx n="63" d="100"/>
          <a:sy n="63" d="100"/>
        </p:scale>
        <p:origin x="1032"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9E558F-60B2-41D8-9712-B137CE127854}" type="datetimeFigureOut">
              <a:rPr lang="en-US" smtClean="0"/>
              <a:pPr/>
              <a:t>2017-09-18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490F4-5A4C-473C-B878-A8E9D907FDA6}" type="slidenum">
              <a:rPr lang="en-US" smtClean="0"/>
              <a:pPr/>
              <a:t>‹#›</a:t>
            </a:fld>
            <a:endParaRPr lang="en-US"/>
          </a:p>
        </p:txBody>
      </p:sp>
    </p:spTree>
    <p:extLst>
      <p:ext uri="{BB962C8B-B14F-4D97-AF65-F5344CB8AC3E}">
        <p14:creationId xmlns:p14="http://schemas.microsoft.com/office/powerpoint/2010/main" val="3914178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t>Working with fictional company Jackson</a:t>
            </a:r>
            <a:r>
              <a:rPr lang="en-CA" baseline="0"/>
              <a:t> electric</a:t>
            </a:r>
            <a:endParaRPr lang="en-CA" dirty="0"/>
          </a:p>
        </p:txBody>
      </p:sp>
      <p:sp>
        <p:nvSpPr>
          <p:cNvPr id="4" name="Slide Number Placeholder 3"/>
          <p:cNvSpPr>
            <a:spLocks noGrp="1"/>
          </p:cNvSpPr>
          <p:nvPr>
            <p:ph type="sldNum" sz="quarter" idx="10"/>
          </p:nvPr>
        </p:nvSpPr>
        <p:spPr/>
        <p:txBody>
          <a:bodyPr/>
          <a:lstStyle/>
          <a:p>
            <a:fld id="{0098724E-53C0-42B3-B608-5FABC7CF8F58}" type="slidenum">
              <a:rPr lang="en-US" smtClean="0"/>
              <a:pPr/>
              <a:t>1</a:t>
            </a:fld>
            <a:endParaRPr lang="en-US"/>
          </a:p>
        </p:txBody>
      </p:sp>
    </p:spTree>
    <p:extLst>
      <p:ext uri="{BB962C8B-B14F-4D97-AF65-F5344CB8AC3E}">
        <p14:creationId xmlns:p14="http://schemas.microsoft.com/office/powerpoint/2010/main" val="2087325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C1B1CE-4204-4024-BF1B-840F7A62D913}" type="slidenum">
              <a:rPr lang="en-US"/>
              <a:pPr/>
              <a:t>10</a:t>
            </a:fld>
            <a:endParaRPr lang="en-US"/>
          </a:p>
        </p:txBody>
      </p:sp>
      <p:sp>
        <p:nvSpPr>
          <p:cNvPr id="190466" name="Rectangle 2"/>
          <p:cNvSpPr>
            <a:spLocks noGrp="1" noRot="1" noChangeAspect="1" noChangeArrowheads="1" noTextEdit="1"/>
          </p:cNvSpPr>
          <p:nvPr>
            <p:ph type="sldImg"/>
          </p:nvPr>
        </p:nvSpPr>
        <p:spPr>
          <a:xfrm>
            <a:off x="381000" y="685800"/>
            <a:ext cx="6096000" cy="3429000"/>
          </a:xfrm>
          <a:ln/>
        </p:spPr>
      </p:sp>
      <p:sp>
        <p:nvSpPr>
          <p:cNvPr id="190467" name="Rectangle 3"/>
          <p:cNvSpPr>
            <a:spLocks noGrp="1" noChangeArrowheads="1"/>
          </p:cNvSpPr>
          <p:nvPr>
            <p:ph type="body" idx="1"/>
          </p:nvPr>
        </p:nvSpPr>
        <p:spPr/>
        <p:txBody>
          <a:bodyPr/>
          <a:lstStyle/>
          <a:p>
            <a:r>
              <a:rPr lang="en-US" dirty="0"/>
              <a:t>NID is Namespace Identifier and NSS is a text</a:t>
            </a:r>
            <a:r>
              <a:rPr lang="en-US" baseline="0" dirty="0"/>
              <a:t> string in that space</a:t>
            </a:r>
            <a:endParaRPr lang="en-US" dirty="0"/>
          </a:p>
          <a:p>
            <a:endParaRPr lang="en-US" dirty="0"/>
          </a:p>
          <a:p>
            <a:r>
              <a:rPr lang="en-US" dirty="0"/>
              <a:t>e.g.</a:t>
            </a:r>
            <a:r>
              <a:rPr lang="en-US" baseline="0" dirty="0"/>
              <a:t> urn:isbn:0-619-01969-7</a:t>
            </a:r>
          </a:p>
          <a:p>
            <a:endParaRPr lang="en-US" baseline="0" dirty="0"/>
          </a:p>
          <a:p>
            <a:r>
              <a:rPr lang="en-US" baseline="0" dirty="0"/>
              <a:t>URL is a unique name to a specific location</a:t>
            </a:r>
          </a:p>
          <a:p>
            <a:r>
              <a:rPr lang="en-US" baseline="0" dirty="0"/>
              <a:t>URN is a unique name to a specific item</a:t>
            </a:r>
          </a:p>
          <a:p>
            <a:endParaRPr lang="en-US" baseline="0" dirty="0"/>
          </a:p>
          <a:p>
            <a:r>
              <a:rPr lang="en-US" baseline="0" dirty="0"/>
              <a:t>Can be used in web services to retrieve data from other sites, like the </a:t>
            </a:r>
            <a:r>
              <a:rPr lang="en-US" baseline="0" dirty="0" err="1"/>
              <a:t>isbn</a:t>
            </a:r>
            <a:r>
              <a:rPr lang="en-US" baseline="0" dirty="0"/>
              <a:t> for a book from Amazon</a:t>
            </a:r>
            <a:endParaRPr lang="en-US" dirty="0"/>
          </a:p>
        </p:txBody>
      </p:sp>
    </p:spTree>
    <p:extLst>
      <p:ext uri="{BB962C8B-B14F-4D97-AF65-F5344CB8AC3E}">
        <p14:creationId xmlns:p14="http://schemas.microsoft.com/office/powerpoint/2010/main" val="3680488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BC67A-5ED2-46AD-AD4E-B266F6DB555C}" type="slidenum">
              <a:rPr lang="en-US"/>
              <a:pPr/>
              <a:t>11</a:t>
            </a:fld>
            <a:endParaRPr lang="en-US"/>
          </a:p>
        </p:txBody>
      </p:sp>
      <p:sp>
        <p:nvSpPr>
          <p:cNvPr id="191490" name="Rectangle 2"/>
          <p:cNvSpPr>
            <a:spLocks noGrp="1" noRot="1" noChangeAspect="1" noChangeArrowheads="1" noTextEdit="1"/>
          </p:cNvSpPr>
          <p:nvPr>
            <p:ph type="sldImg"/>
          </p:nvPr>
        </p:nvSpPr>
        <p:spPr>
          <a:xfrm>
            <a:off x="381000" y="685800"/>
            <a:ext cx="6096000" cy="3429000"/>
          </a:xfrm>
          <a:ln/>
        </p:spPr>
      </p:sp>
      <p:sp>
        <p:nvSpPr>
          <p:cNvPr id="191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4618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6278F-3340-47C8-8FDF-692EE84417D0}" type="slidenum">
              <a:rPr lang="en-US"/>
              <a:pPr/>
              <a:t>12</a:t>
            </a:fld>
            <a:endParaRPr lang="en-US"/>
          </a:p>
        </p:txBody>
      </p:sp>
      <p:sp>
        <p:nvSpPr>
          <p:cNvPr id="192514" name="Rectangle 2"/>
          <p:cNvSpPr>
            <a:spLocks noGrp="1" noRot="1" noChangeAspect="1" noChangeArrowheads="1" noTextEdit="1"/>
          </p:cNvSpPr>
          <p:nvPr>
            <p:ph type="sldImg"/>
          </p:nvPr>
        </p:nvSpPr>
        <p:spPr>
          <a:xfrm>
            <a:off x="381000" y="685800"/>
            <a:ext cx="6096000" cy="3429000"/>
          </a:xfrm>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46566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32D2F-7F3A-4361-B3EA-6ED0B9C09CA6}" type="slidenum">
              <a:rPr lang="en-US"/>
              <a:pPr/>
              <a:t>13</a:t>
            </a:fld>
            <a:endParaRPr lang="en-US"/>
          </a:p>
        </p:txBody>
      </p:sp>
      <p:sp>
        <p:nvSpPr>
          <p:cNvPr id="193538" name="Rectangle 2"/>
          <p:cNvSpPr>
            <a:spLocks noGrp="1" noRot="1" noChangeAspect="1" noChangeArrowheads="1" noTextEdit="1"/>
          </p:cNvSpPr>
          <p:nvPr>
            <p:ph type="sldImg"/>
          </p:nvPr>
        </p:nvSpPr>
        <p:spPr>
          <a:xfrm>
            <a:off x="381000" y="685800"/>
            <a:ext cx="6096000" cy="3429000"/>
          </a:xfrm>
          <a:ln/>
        </p:spPr>
      </p:sp>
      <p:sp>
        <p:nvSpPr>
          <p:cNvPr id="1935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24255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7DDB0-2710-4A84-8A44-E56FCC1F2133}" type="slidenum">
              <a:rPr lang="en-US"/>
              <a:pPr/>
              <a:t>14</a:t>
            </a:fld>
            <a:endParaRPr lang="en-US"/>
          </a:p>
        </p:txBody>
      </p:sp>
      <p:sp>
        <p:nvSpPr>
          <p:cNvPr id="194562" name="Rectangle 2"/>
          <p:cNvSpPr>
            <a:spLocks noGrp="1" noRot="1" noChangeAspect="1" noChangeArrowheads="1" noTextEdit="1"/>
          </p:cNvSpPr>
          <p:nvPr>
            <p:ph type="sldImg"/>
          </p:nvPr>
        </p:nvSpPr>
        <p:spPr>
          <a:xfrm>
            <a:off x="381000" y="685800"/>
            <a:ext cx="6096000" cy="3429000"/>
          </a:xfrm>
          <a:ln/>
        </p:spPr>
      </p:sp>
      <p:sp>
        <p:nvSpPr>
          <p:cNvPr id="194563" name="Rectangle 3"/>
          <p:cNvSpPr>
            <a:spLocks noGrp="1" noChangeArrowheads="1"/>
          </p:cNvSpPr>
          <p:nvPr>
            <p:ph type="body" idx="1"/>
          </p:nvPr>
        </p:nvSpPr>
        <p:spPr/>
        <p:txBody>
          <a:bodyPr/>
          <a:lstStyle/>
          <a:p>
            <a:r>
              <a:rPr lang="en-US" dirty="0"/>
              <a:t>URI</a:t>
            </a:r>
            <a:r>
              <a:rPr lang="en-US" baseline="0" dirty="0"/>
              <a:t> looks like a website, but that is not what it is for</a:t>
            </a:r>
          </a:p>
          <a:p>
            <a:r>
              <a:rPr lang="en-US" baseline="0" dirty="0"/>
              <a:t>Just needs to be unique</a:t>
            </a:r>
          </a:p>
          <a:p>
            <a:r>
              <a:rPr lang="en-US" baseline="0" dirty="0"/>
              <a:t>Does not even have to point to a real website, but usually points to a site for documentation</a:t>
            </a:r>
          </a:p>
          <a:p>
            <a:r>
              <a:rPr lang="en-US" baseline="0" dirty="0"/>
              <a:t>URI can be just a string like </a:t>
            </a:r>
            <a:r>
              <a:rPr lang="en-US" baseline="0" dirty="0" err="1"/>
              <a:t>xmlns:mod</a:t>
            </a:r>
            <a:r>
              <a:rPr lang="en-US" baseline="0" dirty="0"/>
              <a:t>=“</a:t>
            </a:r>
            <a:r>
              <a:rPr lang="en-US" baseline="0" dirty="0" err="1"/>
              <a:t>JacksonElectricModels</a:t>
            </a:r>
            <a:r>
              <a:rPr lang="en-US" baseline="0" dirty="0"/>
              <a:t>”</a:t>
            </a:r>
          </a:p>
          <a:p>
            <a:r>
              <a:rPr lang="en-US" baseline="0" dirty="0"/>
              <a:t>Since your site is unique with URL convention says to use that and a folder as your URI</a:t>
            </a:r>
          </a:p>
          <a:p>
            <a:endParaRPr lang="en-US" baseline="0" dirty="0"/>
          </a:p>
          <a:p>
            <a:r>
              <a:rPr lang="en-US" baseline="0" dirty="0"/>
              <a:t>Note the mod: on the root/parent element.  This means it is also part of the namespace</a:t>
            </a:r>
          </a:p>
          <a:p>
            <a:endParaRPr lang="en-US" dirty="0"/>
          </a:p>
        </p:txBody>
      </p:sp>
    </p:spTree>
    <p:extLst>
      <p:ext uri="{BB962C8B-B14F-4D97-AF65-F5344CB8AC3E}">
        <p14:creationId xmlns:p14="http://schemas.microsoft.com/office/powerpoint/2010/main" val="151020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012EF-7CE3-4486-A8E4-A6CE9BB8EE48}" type="slidenum">
              <a:rPr lang="en-US"/>
              <a:pPr/>
              <a:t>15</a:t>
            </a:fld>
            <a:endParaRPr lang="en-US"/>
          </a:p>
        </p:txBody>
      </p:sp>
      <p:sp>
        <p:nvSpPr>
          <p:cNvPr id="195586" name="Rectangle 2"/>
          <p:cNvSpPr>
            <a:spLocks noGrp="1" noRot="1" noChangeAspect="1" noChangeArrowheads="1" noTextEdit="1"/>
          </p:cNvSpPr>
          <p:nvPr>
            <p:ph type="sldImg"/>
          </p:nvPr>
        </p:nvSpPr>
        <p:spPr>
          <a:xfrm>
            <a:off x="381000" y="685800"/>
            <a:ext cx="6096000" cy="3429000"/>
          </a:xfrm>
          <a:ln/>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6346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85BFA-C4A6-4286-B428-5E3326F42B01}" type="slidenum">
              <a:rPr lang="en-US"/>
              <a:pPr/>
              <a:t>16</a:t>
            </a:fld>
            <a:endParaRPr lang="en-US"/>
          </a:p>
        </p:txBody>
      </p:sp>
      <p:sp>
        <p:nvSpPr>
          <p:cNvPr id="197634" name="Rectangle 2"/>
          <p:cNvSpPr>
            <a:spLocks noGrp="1" noRot="1" noChangeAspect="1" noChangeArrowheads="1" noTextEdit="1"/>
          </p:cNvSpPr>
          <p:nvPr>
            <p:ph type="sldImg"/>
          </p:nvPr>
        </p:nvSpPr>
        <p:spPr>
          <a:xfrm>
            <a:off x="381000" y="685800"/>
            <a:ext cx="6096000" cy="3429000"/>
          </a:xfrm>
          <a:ln/>
        </p:spPr>
      </p:sp>
      <p:sp>
        <p:nvSpPr>
          <p:cNvPr id="197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6669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CFAAD-D6C7-421C-96A5-714052F6FE85}" type="slidenum">
              <a:rPr lang="en-US"/>
              <a:pPr/>
              <a:t>17</a:t>
            </a:fld>
            <a:endParaRPr lang="en-US"/>
          </a:p>
        </p:txBody>
      </p:sp>
      <p:sp>
        <p:nvSpPr>
          <p:cNvPr id="188418" name="Rectangle 2"/>
          <p:cNvSpPr>
            <a:spLocks noGrp="1" noRot="1" noChangeAspect="1" noChangeArrowheads="1" noTextEdit="1"/>
          </p:cNvSpPr>
          <p:nvPr>
            <p:ph type="sldImg"/>
          </p:nvPr>
        </p:nvSpPr>
        <p:spPr>
          <a:xfrm>
            <a:off x="381000" y="685800"/>
            <a:ext cx="6096000" cy="3429000"/>
          </a:xfrm>
          <a:ln/>
        </p:spPr>
      </p:sp>
      <p:sp>
        <p:nvSpPr>
          <p:cNvPr id="188419" name="Rectangle 3"/>
          <p:cNvSpPr>
            <a:spLocks noGrp="1" noChangeArrowheads="1"/>
          </p:cNvSpPr>
          <p:nvPr>
            <p:ph type="body" idx="1"/>
          </p:nvPr>
        </p:nvSpPr>
        <p:spPr/>
        <p:txBody>
          <a:bodyPr/>
          <a:lstStyle/>
          <a:p>
            <a:r>
              <a:rPr lang="en-US" dirty="0" smtClean="0"/>
              <a:t>In this case the elements Book, Title, and Author are associated with the Namespace http://www.library.com. </a:t>
            </a:r>
            <a:endParaRPr lang="en-US" dirty="0"/>
          </a:p>
        </p:txBody>
      </p:sp>
    </p:spTree>
    <p:extLst>
      <p:ext uri="{BB962C8B-B14F-4D97-AF65-F5344CB8AC3E}">
        <p14:creationId xmlns:p14="http://schemas.microsoft.com/office/powerpoint/2010/main" val="1610314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CFAAD-D6C7-421C-96A5-714052F6FE85}" type="slidenum">
              <a:rPr lang="en-US"/>
              <a:pPr/>
              <a:t>18</a:t>
            </a:fld>
            <a:endParaRPr lang="en-US"/>
          </a:p>
        </p:txBody>
      </p:sp>
      <p:sp>
        <p:nvSpPr>
          <p:cNvPr id="188418" name="Rectangle 2"/>
          <p:cNvSpPr>
            <a:spLocks noGrp="1" noRot="1" noChangeAspect="1" noChangeArrowheads="1" noTextEdit="1"/>
          </p:cNvSpPr>
          <p:nvPr>
            <p:ph type="sldImg"/>
          </p:nvPr>
        </p:nvSpPr>
        <p:spPr>
          <a:xfrm>
            <a:off x="381000" y="685800"/>
            <a:ext cx="6096000" cy="3429000"/>
          </a:xfrm>
          <a:ln/>
        </p:spPr>
      </p:sp>
      <p:sp>
        <p:nvSpPr>
          <p:cNvPr id="188419" name="Rectangle 3"/>
          <p:cNvSpPr>
            <a:spLocks noGrp="1" noChangeArrowheads="1"/>
          </p:cNvSpPr>
          <p:nvPr>
            <p:ph type="body" idx="1"/>
          </p:nvPr>
        </p:nvSpPr>
        <p:spPr/>
        <p:txBody>
          <a:bodyPr/>
          <a:lstStyle/>
          <a:p>
            <a:r>
              <a:rPr lang="en-US" dirty="0" smtClean="0"/>
              <a:t>In this case the elements Book, Title, and Author are associated with the Namespace http://www.library.com. </a:t>
            </a:r>
          </a:p>
          <a:p>
            <a:endParaRPr lang="en-US" dirty="0" smtClean="0"/>
          </a:p>
          <a:p>
            <a:r>
              <a:rPr lang="en-US" dirty="0" smtClean="0"/>
              <a:t>In the bottom example there is no</a:t>
            </a:r>
            <a:r>
              <a:rPr lang="en-US" baseline="0" dirty="0" smtClean="0"/>
              <a:t> namespace defined.</a:t>
            </a:r>
            <a:endParaRPr lang="en-US" dirty="0"/>
          </a:p>
        </p:txBody>
      </p:sp>
    </p:spTree>
    <p:extLst>
      <p:ext uri="{BB962C8B-B14F-4D97-AF65-F5344CB8AC3E}">
        <p14:creationId xmlns:p14="http://schemas.microsoft.com/office/powerpoint/2010/main" val="240397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6C2C5-BDD4-41EE-8924-48C4194B0EC6}" type="slidenum">
              <a:rPr lang="en-US"/>
              <a:pPr/>
              <a:t>19</a:t>
            </a:fld>
            <a:endParaRPr lang="en-US"/>
          </a:p>
        </p:txBody>
      </p:sp>
      <p:sp>
        <p:nvSpPr>
          <p:cNvPr id="198658" name="Rectangle 2"/>
          <p:cNvSpPr>
            <a:spLocks noGrp="1" noRot="1" noChangeAspect="1" noChangeArrowheads="1" noTextEdit="1"/>
          </p:cNvSpPr>
          <p:nvPr>
            <p:ph type="sldImg"/>
          </p:nvPr>
        </p:nvSpPr>
        <p:spPr>
          <a:xfrm>
            <a:off x="381000" y="685800"/>
            <a:ext cx="6096000" cy="3429000"/>
          </a:xfrm>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9167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FF9AE8-D0F4-4C54-BC2C-F4EA9D1C06DF}" type="slidenum">
              <a:rPr lang="en-US"/>
              <a:pPr/>
              <a:t>2</a:t>
            </a:fld>
            <a:endParaRPr lang="en-US"/>
          </a:p>
        </p:txBody>
      </p:sp>
      <p:sp>
        <p:nvSpPr>
          <p:cNvPr id="183298" name="Rectangle 2"/>
          <p:cNvSpPr>
            <a:spLocks noGrp="1" noRot="1" noChangeAspect="1" noChangeArrowheads="1" noTextEdit="1"/>
          </p:cNvSpPr>
          <p:nvPr>
            <p:ph type="sldImg"/>
          </p:nvPr>
        </p:nvSpPr>
        <p:spPr>
          <a:xfrm>
            <a:off x="381000" y="685800"/>
            <a:ext cx="6096000" cy="3429000"/>
          </a:xfrm>
          <a:ln/>
        </p:spPr>
      </p:sp>
      <p:sp>
        <p:nvSpPr>
          <p:cNvPr id="183299" name="Rectangle 3"/>
          <p:cNvSpPr>
            <a:spLocks noGrp="1" noChangeArrowheads="1"/>
          </p:cNvSpPr>
          <p:nvPr>
            <p:ph type="body" idx="1"/>
          </p:nvPr>
        </p:nvSpPr>
        <p:spPr/>
        <p:txBody>
          <a:bodyPr/>
          <a:lstStyle/>
          <a:p>
            <a:r>
              <a:rPr lang="en-US" dirty="0"/>
              <a:t>This is the kind of report that is common. When we ship</a:t>
            </a:r>
            <a:r>
              <a:rPr lang="en-US" baseline="0" dirty="0"/>
              <a:t> this product we need to ship a bunch of things…</a:t>
            </a:r>
            <a:endParaRPr lang="en-US" dirty="0"/>
          </a:p>
        </p:txBody>
      </p:sp>
    </p:spTree>
    <p:extLst>
      <p:ext uri="{BB962C8B-B14F-4D97-AF65-F5344CB8AC3E}">
        <p14:creationId xmlns:p14="http://schemas.microsoft.com/office/powerpoint/2010/main" val="358094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E1955-6B2A-47CA-8735-38EC32907DE3}" type="slidenum">
              <a:rPr lang="en-US"/>
              <a:pPr/>
              <a:t>20</a:t>
            </a:fld>
            <a:endParaRPr lang="en-US"/>
          </a:p>
        </p:txBody>
      </p:sp>
      <p:sp>
        <p:nvSpPr>
          <p:cNvPr id="199682" name="Rectangle 2"/>
          <p:cNvSpPr>
            <a:spLocks noGrp="1" noRot="1" noChangeAspect="1" noChangeArrowheads="1" noTextEdit="1"/>
          </p:cNvSpPr>
          <p:nvPr>
            <p:ph type="sldImg"/>
          </p:nvPr>
        </p:nvSpPr>
        <p:spPr>
          <a:xfrm>
            <a:off x="381000" y="685800"/>
            <a:ext cx="6096000" cy="3429000"/>
          </a:xfrm>
          <a:ln/>
        </p:spPr>
      </p:sp>
      <p:sp>
        <p:nvSpPr>
          <p:cNvPr id="19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6077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A351-92DA-4EA6-B1D5-39CA790A6FFF}" type="slidenum">
              <a:rPr lang="en-US"/>
              <a:pPr/>
              <a:t>21</a:t>
            </a:fld>
            <a:endParaRPr lang="en-US"/>
          </a:p>
        </p:txBody>
      </p:sp>
      <p:sp>
        <p:nvSpPr>
          <p:cNvPr id="217090" name="Rectangle 2"/>
          <p:cNvSpPr>
            <a:spLocks noGrp="1" noRot="1" noChangeAspect="1" noChangeArrowheads="1" noTextEdit="1"/>
          </p:cNvSpPr>
          <p:nvPr>
            <p:ph type="sldImg"/>
          </p:nvPr>
        </p:nvSpPr>
        <p:spPr>
          <a:xfrm>
            <a:off x="381000" y="685800"/>
            <a:ext cx="6096000" cy="3429000"/>
          </a:xfrm>
          <a:ln/>
        </p:spPr>
      </p:sp>
      <p:sp>
        <p:nvSpPr>
          <p:cNvPr id="2170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83912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511C3-35BF-4716-9000-EAD372668915}" type="slidenum">
              <a:rPr lang="en-US"/>
              <a:pPr/>
              <a:t>22</a:t>
            </a:fld>
            <a:endParaRPr lang="en-US"/>
          </a:p>
        </p:txBody>
      </p:sp>
      <p:sp>
        <p:nvSpPr>
          <p:cNvPr id="200706" name="Rectangle 2"/>
          <p:cNvSpPr>
            <a:spLocks noGrp="1" noRot="1" noChangeAspect="1" noChangeArrowheads="1" noTextEdit="1"/>
          </p:cNvSpPr>
          <p:nvPr>
            <p:ph type="sldImg"/>
          </p:nvPr>
        </p:nvSpPr>
        <p:spPr>
          <a:xfrm>
            <a:off x="381000" y="685800"/>
            <a:ext cx="6096000" cy="3429000"/>
          </a:xfrm>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376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D25C6-A0B2-4775-B046-1BE893266AB3}" type="slidenum">
              <a:rPr lang="en-US"/>
              <a:pPr/>
              <a:t>23</a:t>
            </a:fld>
            <a:endParaRPr lang="en-US"/>
          </a:p>
        </p:txBody>
      </p:sp>
      <p:sp>
        <p:nvSpPr>
          <p:cNvPr id="201730" name="Rectangle 2"/>
          <p:cNvSpPr>
            <a:spLocks noGrp="1" noRot="1" noChangeAspect="1" noChangeArrowheads="1" noTextEdit="1"/>
          </p:cNvSpPr>
          <p:nvPr>
            <p:ph type="sldImg"/>
          </p:nvPr>
        </p:nvSpPr>
        <p:spPr>
          <a:xfrm>
            <a:off x="381000" y="685800"/>
            <a:ext cx="6096000" cy="3429000"/>
          </a:xfrm>
          <a:ln/>
        </p:spPr>
      </p:sp>
      <p:sp>
        <p:nvSpPr>
          <p:cNvPr id="201731" name="Rectangle 3"/>
          <p:cNvSpPr>
            <a:spLocks noGrp="1" noChangeArrowheads="1"/>
          </p:cNvSpPr>
          <p:nvPr>
            <p:ph type="body" idx="1"/>
          </p:nvPr>
        </p:nvSpPr>
        <p:spPr/>
        <p:txBody>
          <a:bodyPr/>
          <a:lstStyle/>
          <a:p>
            <a:r>
              <a:rPr lang="en-US" sz="1200" dirty="0" smtClean="0">
                <a:cs typeface="Times New Roman" pitchFamily="18" charset="0"/>
              </a:rPr>
              <a:t>Older browsers may not support the use of the @namespace rule</a:t>
            </a:r>
          </a:p>
          <a:p>
            <a:r>
              <a:rPr lang="en-US" sz="1200" dirty="0" smtClean="0">
                <a:cs typeface="Times New Roman" pitchFamily="18" charset="0"/>
              </a:rPr>
              <a:t>Some use the backslash escape character before the namespace prefix in CSS style sheets:</a:t>
            </a:r>
          </a:p>
          <a:p>
            <a:pPr>
              <a:buFontTx/>
              <a:buNone/>
            </a:pPr>
            <a:endParaRPr lang="en-US" sz="1200" dirty="0" smtClean="0">
              <a:cs typeface="Times New Roman" pitchFamily="18" charset="0"/>
            </a:endParaRPr>
          </a:p>
          <a:p>
            <a:pPr>
              <a:buFontTx/>
              <a:buNone/>
            </a:pPr>
            <a:r>
              <a:rPr lang="en-US" sz="1200" dirty="0" smtClean="0">
                <a:cs typeface="Times New Roman" pitchFamily="18" charset="0"/>
              </a:rPr>
              <a:t>prefix\:selector {attribute1:value1; </a:t>
            </a:r>
          </a:p>
          <a:p>
            <a:pPr>
              <a:buFontTx/>
              <a:buNone/>
            </a:pPr>
            <a:r>
              <a:rPr lang="en-US" sz="1200" dirty="0" smtClean="0">
                <a:cs typeface="Times New Roman" pitchFamily="18" charset="0"/>
              </a:rPr>
              <a:t>                         attribute2:value2;…}</a:t>
            </a:r>
          </a:p>
          <a:p>
            <a:endParaRPr lang="en-US" dirty="0"/>
          </a:p>
        </p:txBody>
      </p:sp>
    </p:spTree>
    <p:extLst>
      <p:ext uri="{BB962C8B-B14F-4D97-AF65-F5344CB8AC3E}">
        <p14:creationId xmlns:p14="http://schemas.microsoft.com/office/powerpoint/2010/main" val="1776697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C938D-4338-4706-84BE-DBA8FCAEFA27}" type="slidenum">
              <a:rPr lang="en-US"/>
              <a:pPr/>
              <a:t>24</a:t>
            </a:fld>
            <a:endParaRPr lang="en-US"/>
          </a:p>
        </p:txBody>
      </p:sp>
      <p:sp>
        <p:nvSpPr>
          <p:cNvPr id="204802" name="Rectangle 2"/>
          <p:cNvSpPr>
            <a:spLocks noGrp="1" noRot="1" noChangeAspect="1" noChangeArrowheads="1" noTextEdit="1"/>
          </p:cNvSpPr>
          <p:nvPr>
            <p:ph type="sldImg"/>
          </p:nvPr>
        </p:nvSpPr>
        <p:spPr>
          <a:xfrm>
            <a:off x="381000" y="685800"/>
            <a:ext cx="6096000" cy="3429000"/>
          </a:xfrm>
          <a:ln/>
        </p:spPr>
      </p:sp>
      <p:sp>
        <p:nvSpPr>
          <p:cNvPr id="204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8943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EC12ED-5494-488B-87C3-56B454F34176}" type="slidenum">
              <a:rPr lang="en-US"/>
              <a:pPr/>
              <a:t>25</a:t>
            </a:fld>
            <a:endParaRPr lang="en-US"/>
          </a:p>
        </p:txBody>
      </p:sp>
      <p:sp>
        <p:nvSpPr>
          <p:cNvPr id="206850" name="Rectangle 2"/>
          <p:cNvSpPr>
            <a:spLocks noGrp="1" noRot="1" noChangeAspect="1" noChangeArrowheads="1" noTextEdit="1"/>
          </p:cNvSpPr>
          <p:nvPr>
            <p:ph type="sldImg"/>
          </p:nvPr>
        </p:nvSpPr>
        <p:spPr>
          <a:xfrm>
            <a:off x="381000" y="685800"/>
            <a:ext cx="6096000" cy="3429000"/>
          </a:xfrm>
          <a:ln/>
        </p:spPr>
      </p:sp>
      <p:sp>
        <p:nvSpPr>
          <p:cNvPr id="206851" name="Rectangle 3"/>
          <p:cNvSpPr>
            <a:spLocks noGrp="1" noChangeArrowheads="1"/>
          </p:cNvSpPr>
          <p:nvPr>
            <p:ph type="body" idx="1"/>
          </p:nvPr>
        </p:nvSpPr>
        <p:spPr/>
        <p:txBody>
          <a:bodyPr/>
          <a:lstStyle/>
          <a:p>
            <a:r>
              <a:rPr lang="en-US" dirty="0" smtClean="0">
                <a:latin typeface="Times New Roman" pitchFamily="18" charset="0"/>
                <a:cs typeface="Times New Roman" pitchFamily="18" charset="0"/>
              </a:rPr>
              <a:t>For</a:t>
            </a:r>
            <a:r>
              <a:rPr lang="en-US" baseline="0" dirty="0" smtClean="0">
                <a:latin typeface="Times New Roman" pitchFamily="18" charset="0"/>
                <a:cs typeface="Times New Roman" pitchFamily="18" charset="0"/>
              </a:rPr>
              <a:t> </a:t>
            </a:r>
            <a:r>
              <a:rPr lang="en-US" baseline="0" dirty="0">
                <a:latin typeface="Times New Roman" pitchFamily="18" charset="0"/>
                <a:cs typeface="Times New Roman" pitchFamily="18" charset="0"/>
              </a:rPr>
              <a:t>HTML </a:t>
            </a:r>
            <a:r>
              <a:rPr lang="en-US" dirty="0">
                <a:latin typeface="Times New Roman" pitchFamily="18" charset="0"/>
                <a:cs typeface="Times New Roman" pitchFamily="18" charset="0"/>
              </a:rPr>
              <a:t>Insert the following xml declaration as the very first line in the file (above the comment section):</a:t>
            </a:r>
          </a:p>
          <a:p>
            <a:pPr>
              <a:buFontTx/>
              <a:buNone/>
            </a:pPr>
            <a:r>
              <a:rPr lang="en-US" b="1" dirty="0">
                <a:latin typeface="Times New Roman" pitchFamily="18" charset="0"/>
                <a:cs typeface="Times New Roman" pitchFamily="18" charset="0"/>
              </a:rPr>
              <a:t>	&lt;?xml version="1.0" encoding="UTF-8" standalone="yes" ?&gt;</a:t>
            </a:r>
          </a:p>
          <a:p>
            <a:r>
              <a:rPr lang="en-US" dirty="0">
                <a:latin typeface="Times New Roman" pitchFamily="18" charset="0"/>
                <a:cs typeface="Times New Roman" pitchFamily="18" charset="0"/>
              </a:rPr>
              <a:t>Add the following attribute to the opening &lt;html&gt; tag:</a:t>
            </a:r>
          </a:p>
          <a:p>
            <a:pPr>
              <a:buFontTx/>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xmlns</a:t>
            </a:r>
            <a:r>
              <a:rPr lang="en-US" b="1" dirty="0">
                <a:latin typeface="Times New Roman" pitchFamily="18" charset="0"/>
                <a:cs typeface="Times New Roman" pitchFamily="18" charset="0"/>
              </a:rPr>
              <a:t>="http://www.w3.org/1999/</a:t>
            </a:r>
            <a:r>
              <a:rPr lang="en-US" b="1" dirty="0" err="1">
                <a:latin typeface="Times New Roman" pitchFamily="18" charset="0"/>
                <a:cs typeface="Times New Roman" pitchFamily="18" charset="0"/>
              </a:rPr>
              <a:t>xhtml</a:t>
            </a:r>
            <a:r>
              <a:rPr lang="en-US" b="1" dirty="0">
                <a:latin typeface="Times New Roman" pitchFamily="18" charset="0"/>
                <a:cs typeface="Times New Roman" pitchFamily="18" charset="0"/>
              </a:rPr>
              <a:t>“</a:t>
            </a:r>
          </a:p>
          <a:p>
            <a:pPr>
              <a:buFontTx/>
              <a:buNone/>
            </a:pPr>
            <a:endParaRPr lang="en-US" b="1" dirty="0">
              <a:latin typeface="Times New Roman" pitchFamily="18" charset="0"/>
              <a:cs typeface="Times New Roman" pitchFamily="18" charset="0"/>
            </a:endParaRPr>
          </a:p>
          <a:p>
            <a:pPr>
              <a:buFontTx/>
              <a:buNone/>
            </a:pPr>
            <a:r>
              <a:rPr lang="en-US" b="0" dirty="0">
                <a:latin typeface="Times New Roman" pitchFamily="18" charset="0"/>
                <a:cs typeface="Times New Roman" pitchFamily="18" charset="0"/>
              </a:rPr>
              <a:t>Show</a:t>
            </a:r>
            <a:r>
              <a:rPr lang="en-US" b="0" baseline="0" dirty="0">
                <a:latin typeface="Times New Roman" pitchFamily="18" charset="0"/>
                <a:cs typeface="Times New Roman" pitchFamily="18" charset="0"/>
              </a:rPr>
              <a:t> after with order.xml and how it works.</a:t>
            </a:r>
          </a:p>
          <a:p>
            <a:pPr>
              <a:buFontTx/>
              <a:buNone/>
            </a:pPr>
            <a:r>
              <a:rPr lang="en-US" b="0" baseline="0" dirty="0">
                <a:latin typeface="Times New Roman" pitchFamily="18" charset="0"/>
                <a:cs typeface="Times New Roman" pitchFamily="18" charset="0"/>
              </a:rPr>
              <a:t>Go through both </a:t>
            </a:r>
            <a:r>
              <a:rPr lang="en-US" b="0" baseline="0" dirty="0" err="1">
                <a:latin typeface="Times New Roman" pitchFamily="18" charset="0"/>
                <a:cs typeface="Times New Roman" pitchFamily="18" charset="0"/>
              </a:rPr>
              <a:t>css</a:t>
            </a:r>
            <a:r>
              <a:rPr lang="en-US" b="0" baseline="0" dirty="0">
                <a:latin typeface="Times New Roman" pitchFamily="18" charset="0"/>
                <a:cs typeface="Times New Roman" pitchFamily="18" charset="0"/>
              </a:rPr>
              <a:t> files and how they work with the namespaces</a:t>
            </a:r>
          </a:p>
          <a:p>
            <a:pPr>
              <a:buFontTx/>
              <a:buNone/>
            </a:pPr>
            <a:r>
              <a:rPr lang="en-US" b="0" baseline="0" dirty="0">
                <a:latin typeface="Times New Roman" pitchFamily="18" charset="0"/>
                <a:cs typeface="Times New Roman" pitchFamily="18" charset="0"/>
              </a:rPr>
              <a:t>Show report.htm and how it worked</a:t>
            </a:r>
            <a:endParaRPr lang="en-US" b="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00240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DCD6A-4740-40C8-ADC4-0BFE59FDE692}" type="slidenum">
              <a:rPr lang="en-US"/>
              <a:pPr/>
              <a:t>3</a:t>
            </a:fld>
            <a:endParaRPr lang="en-US"/>
          </a:p>
        </p:txBody>
      </p:sp>
      <p:sp>
        <p:nvSpPr>
          <p:cNvPr id="184322" name="Rectangle 2"/>
          <p:cNvSpPr>
            <a:spLocks noGrp="1" noRot="1" noChangeAspect="1" noChangeArrowheads="1" noTextEdit="1"/>
          </p:cNvSpPr>
          <p:nvPr>
            <p:ph type="sldImg"/>
          </p:nvPr>
        </p:nvSpPr>
        <p:spPr>
          <a:xfrm>
            <a:off x="381000" y="685800"/>
            <a:ext cx="6096000" cy="3429000"/>
          </a:xfrm>
          <a:ln/>
        </p:spPr>
      </p:sp>
      <p:sp>
        <p:nvSpPr>
          <p:cNvPr id="184323" name="Rectangle 3"/>
          <p:cNvSpPr>
            <a:spLocks noGrp="1" noChangeArrowheads="1"/>
          </p:cNvSpPr>
          <p:nvPr>
            <p:ph type="body" idx="1"/>
          </p:nvPr>
        </p:nvSpPr>
        <p:spPr/>
        <p:txBody>
          <a:bodyPr/>
          <a:lstStyle/>
          <a:p>
            <a:r>
              <a:rPr lang="en-US" dirty="0"/>
              <a:t>Show before</a:t>
            </a:r>
            <a:r>
              <a:rPr lang="en-US" baseline="0" dirty="0"/>
              <a:t> model and parts</a:t>
            </a:r>
            <a:endParaRPr lang="en-US" dirty="0"/>
          </a:p>
        </p:txBody>
      </p:sp>
    </p:spTree>
    <p:extLst>
      <p:ext uri="{BB962C8B-B14F-4D97-AF65-F5344CB8AC3E}">
        <p14:creationId xmlns:p14="http://schemas.microsoft.com/office/powerpoint/2010/main" val="404307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31740E-0856-4063-8424-1C4BDDBA79D4}" type="slidenum">
              <a:rPr lang="en-US"/>
              <a:pPr/>
              <a:t>4</a:t>
            </a:fld>
            <a:endParaRPr lang="en-US"/>
          </a:p>
        </p:txBody>
      </p:sp>
      <p:sp>
        <p:nvSpPr>
          <p:cNvPr id="185346" name="Rectangle 2"/>
          <p:cNvSpPr>
            <a:spLocks noGrp="1" noRot="1" noChangeAspect="1" noChangeArrowheads="1" noTextEdit="1"/>
          </p:cNvSpPr>
          <p:nvPr>
            <p:ph type="sldImg"/>
          </p:nvPr>
        </p:nvSpPr>
        <p:spPr>
          <a:xfrm>
            <a:off x="381000" y="685800"/>
            <a:ext cx="6096000" cy="3429000"/>
          </a:xfrm>
          <a:ln/>
        </p:spPr>
      </p:sp>
      <p:sp>
        <p:nvSpPr>
          <p:cNvPr id="1853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6626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F122AE-E0E1-4522-8532-4E399D46B511}" type="slidenum">
              <a:rPr lang="en-US"/>
              <a:pPr/>
              <a:t>5</a:t>
            </a:fld>
            <a:endParaRPr lang="en-US"/>
          </a:p>
        </p:txBody>
      </p:sp>
      <p:sp>
        <p:nvSpPr>
          <p:cNvPr id="186370" name="Rectangle 2"/>
          <p:cNvSpPr>
            <a:spLocks noGrp="1" noRot="1" noChangeAspect="1" noChangeArrowheads="1" noTextEdit="1"/>
          </p:cNvSpPr>
          <p:nvPr>
            <p:ph type="sldImg"/>
          </p:nvPr>
        </p:nvSpPr>
        <p:spPr>
          <a:xfrm>
            <a:off x="381000" y="685800"/>
            <a:ext cx="6096000" cy="3429000"/>
          </a:xfrm>
          <a:ln/>
        </p:spPr>
      </p:sp>
      <p:sp>
        <p:nvSpPr>
          <p:cNvPr id="18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419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162A6C-8030-4143-96BD-8DE5DEDFA089}" type="slidenum">
              <a:rPr lang="en-US"/>
              <a:pPr/>
              <a:t>6</a:t>
            </a:fld>
            <a:endParaRPr lang="en-US"/>
          </a:p>
        </p:txBody>
      </p:sp>
      <p:sp>
        <p:nvSpPr>
          <p:cNvPr id="187394" name="Rectangle 2"/>
          <p:cNvSpPr>
            <a:spLocks noGrp="1" noRot="1" noChangeAspect="1" noChangeArrowheads="1" noTextEdit="1"/>
          </p:cNvSpPr>
          <p:nvPr>
            <p:ph type="sldImg"/>
          </p:nvPr>
        </p:nvSpPr>
        <p:spPr>
          <a:xfrm>
            <a:off x="381000" y="685800"/>
            <a:ext cx="6096000" cy="3429000"/>
          </a:xfrm>
          <a:ln/>
        </p:spPr>
      </p:sp>
      <p:sp>
        <p:nvSpPr>
          <p:cNvPr id="187395" name="Rectangle 3"/>
          <p:cNvSpPr>
            <a:spLocks noGrp="1" noChangeArrowheads="1"/>
          </p:cNvSpPr>
          <p:nvPr>
            <p:ph type="body" idx="1"/>
          </p:nvPr>
        </p:nvSpPr>
        <p:spPr/>
        <p:txBody>
          <a:bodyPr/>
          <a:lstStyle/>
          <a:p>
            <a:r>
              <a:rPr lang="en-US" dirty="0" smtClean="0"/>
              <a:t>If no prefix is provided,</a:t>
            </a:r>
            <a:r>
              <a:rPr lang="en-US" baseline="0" dirty="0" smtClean="0"/>
              <a:t> </a:t>
            </a:r>
            <a:r>
              <a:rPr lang="en-US" baseline="0" dirty="0" err="1" smtClean="0"/>
              <a:t>xmlns</a:t>
            </a:r>
            <a:r>
              <a:rPr lang="en-US" baseline="0" dirty="0" smtClean="0"/>
              <a:t> defines the {default namespace}</a:t>
            </a:r>
          </a:p>
          <a:p>
            <a:r>
              <a:rPr lang="en-US" baseline="0" dirty="0" smtClean="0"/>
              <a:t>i.e.</a:t>
            </a:r>
          </a:p>
          <a:p>
            <a:endParaRPr lang="en-US" dirty="0"/>
          </a:p>
        </p:txBody>
      </p:sp>
    </p:spTree>
    <p:extLst>
      <p:ext uri="{BB962C8B-B14F-4D97-AF65-F5344CB8AC3E}">
        <p14:creationId xmlns:p14="http://schemas.microsoft.com/office/powerpoint/2010/main" val="366305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CFAAD-D6C7-421C-96A5-714052F6FE85}" type="slidenum">
              <a:rPr lang="en-US"/>
              <a:pPr/>
              <a:t>7</a:t>
            </a:fld>
            <a:endParaRPr lang="en-US"/>
          </a:p>
        </p:txBody>
      </p:sp>
      <p:sp>
        <p:nvSpPr>
          <p:cNvPr id="188418" name="Rectangle 2"/>
          <p:cNvSpPr>
            <a:spLocks noGrp="1" noRot="1" noChangeAspect="1" noChangeArrowheads="1" noTextEdit="1"/>
          </p:cNvSpPr>
          <p:nvPr>
            <p:ph type="sldImg"/>
          </p:nvPr>
        </p:nvSpPr>
        <p:spPr>
          <a:xfrm>
            <a:off x="381000" y="685800"/>
            <a:ext cx="6096000" cy="3429000"/>
          </a:xfrm>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5167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CFAAD-D6C7-421C-96A5-714052F6FE85}" type="slidenum">
              <a:rPr lang="en-US"/>
              <a:pPr/>
              <a:t>8</a:t>
            </a:fld>
            <a:endParaRPr lang="en-US"/>
          </a:p>
        </p:txBody>
      </p:sp>
      <p:sp>
        <p:nvSpPr>
          <p:cNvPr id="188418" name="Rectangle 2"/>
          <p:cNvSpPr>
            <a:spLocks noGrp="1" noRot="1" noChangeAspect="1" noChangeArrowheads="1" noTextEdit="1"/>
          </p:cNvSpPr>
          <p:nvPr>
            <p:ph type="sldImg"/>
          </p:nvPr>
        </p:nvSpPr>
        <p:spPr>
          <a:xfrm>
            <a:off x="381000" y="685800"/>
            <a:ext cx="6096000" cy="3429000"/>
          </a:xfrm>
          <a:ln/>
        </p:spPr>
      </p:sp>
      <p:sp>
        <p:nvSpPr>
          <p:cNvPr id="188419" name="Rectangle 3"/>
          <p:cNvSpPr>
            <a:spLocks noGrp="1" noChangeArrowheads="1"/>
          </p:cNvSpPr>
          <p:nvPr>
            <p:ph type="body" idx="1"/>
          </p:nvPr>
        </p:nvSpPr>
        <p:spPr/>
        <p:txBody>
          <a:bodyPr/>
          <a:lstStyle/>
          <a:p>
            <a:r>
              <a:rPr lang="en-US" dirty="0" smtClean="0"/>
              <a:t>Class activity: identify the namespace for each of the elements above</a:t>
            </a:r>
          </a:p>
          <a:p>
            <a:endParaRPr lang="en-US" dirty="0" smtClean="0"/>
          </a:p>
          <a:p>
            <a:r>
              <a:rPr lang="en-US" dirty="0" smtClean="0"/>
              <a:t>elements Book, and Title, and Author of Sherlock Holmes - III and Sherlock Holmes - I are associated with the namespace </a:t>
            </a:r>
            <a:r>
              <a:rPr lang="en-US" b="1" dirty="0" smtClean="0"/>
              <a:t>http://www.library.com </a:t>
            </a:r>
          </a:p>
          <a:p>
            <a:endParaRPr lang="en-US" dirty="0" smtClean="0"/>
          </a:p>
          <a:p>
            <a:r>
              <a:rPr lang="en-US" dirty="0" smtClean="0"/>
              <a:t>elements purchase, Title, and Author of Sherlock Holmes - II are associated with the namespace </a:t>
            </a:r>
            <a:r>
              <a:rPr lang="en-US" b="1" dirty="0" smtClean="0"/>
              <a:t>http://www.otherlibrary.com </a:t>
            </a:r>
            <a:endParaRPr lang="en-US" b="1" dirty="0"/>
          </a:p>
        </p:txBody>
      </p:sp>
    </p:spTree>
    <p:extLst>
      <p:ext uri="{BB962C8B-B14F-4D97-AF65-F5344CB8AC3E}">
        <p14:creationId xmlns:p14="http://schemas.microsoft.com/office/powerpoint/2010/main" val="59917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767F1F-0B6C-4869-8942-C79270751CB1}" type="slidenum">
              <a:rPr lang="en-US"/>
              <a:pPr/>
              <a:t>9</a:t>
            </a:fld>
            <a:endParaRPr lang="en-US"/>
          </a:p>
        </p:txBody>
      </p:sp>
      <p:sp>
        <p:nvSpPr>
          <p:cNvPr id="189442" name="Rectangle 2"/>
          <p:cNvSpPr>
            <a:spLocks noGrp="1" noRot="1" noChangeAspect="1" noChangeArrowheads="1" noTextEdit="1"/>
          </p:cNvSpPr>
          <p:nvPr>
            <p:ph type="sldImg"/>
          </p:nvPr>
        </p:nvSpPr>
        <p:spPr>
          <a:xfrm>
            <a:off x="381000" y="685800"/>
            <a:ext cx="6096000" cy="3429000"/>
          </a:xfrm>
          <a:ln/>
        </p:spPr>
      </p:sp>
      <p:sp>
        <p:nvSpPr>
          <p:cNvPr id="189443" name="Rectangle 3"/>
          <p:cNvSpPr>
            <a:spLocks noGrp="1" noChangeArrowheads="1"/>
          </p:cNvSpPr>
          <p:nvPr>
            <p:ph type="body" idx="1"/>
          </p:nvPr>
        </p:nvSpPr>
        <p:spPr/>
        <p:txBody>
          <a:bodyPr/>
          <a:lstStyle/>
          <a:p>
            <a:r>
              <a:rPr lang="en-US" dirty="0"/>
              <a:t>URL is a special</a:t>
            </a:r>
            <a:r>
              <a:rPr lang="en-US" baseline="0" dirty="0"/>
              <a:t> type of URI which specifies a namespace (web location) or a web site</a:t>
            </a:r>
            <a:endParaRPr lang="en-US" dirty="0"/>
          </a:p>
        </p:txBody>
      </p:sp>
    </p:spTree>
    <p:extLst>
      <p:ext uri="{BB962C8B-B14F-4D97-AF65-F5344CB8AC3E}">
        <p14:creationId xmlns:p14="http://schemas.microsoft.com/office/powerpoint/2010/main" val="608381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FEDFA-E8B3-4E56-842C-D01EFB3A34F3}" type="datetimeFigureOut">
              <a:rPr lang="en-US" smtClean="0"/>
              <a:pPr/>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pic>
        <p:nvPicPr>
          <p:cNvPr id="7"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31330" y="26576"/>
            <a:ext cx="2324100" cy="866775"/>
          </a:xfrm>
          <a:prstGeom prst="rect">
            <a:avLst/>
          </a:prstGeom>
          <a:noFill/>
          <a:ln w="9525">
            <a:noFill/>
            <a:miter lim="800000"/>
            <a:headEnd/>
            <a:tailEnd/>
          </a:ln>
        </p:spPr>
      </p:pic>
    </p:spTree>
    <p:extLst>
      <p:ext uri="{BB962C8B-B14F-4D97-AF65-F5344CB8AC3E}">
        <p14:creationId xmlns:p14="http://schemas.microsoft.com/office/powerpoint/2010/main" val="11676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FEDFA-E8B3-4E56-842C-D01EFB3A34F3}" type="datetimeFigureOut">
              <a:rPr lang="en-US" smtClean="0"/>
              <a:pPr/>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spTree>
    <p:extLst>
      <p:ext uri="{BB962C8B-B14F-4D97-AF65-F5344CB8AC3E}">
        <p14:creationId xmlns:p14="http://schemas.microsoft.com/office/powerpoint/2010/main" val="284002890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01B317-6CCF-44A4-B99C-75730E0DA706}" type="datetime1">
              <a:rPr lang="en-US" smtClean="0"/>
              <a:pPr/>
              <a:t>2017-09-18</a:t>
            </a:fld>
            <a:endParaRPr lang="en-US"/>
          </a:p>
        </p:txBody>
      </p:sp>
      <p:sp>
        <p:nvSpPr>
          <p:cNvPr id="5" name="Footer Placeholder 4"/>
          <p:cNvSpPr>
            <a:spLocks noGrp="1"/>
          </p:cNvSpPr>
          <p:nvPr>
            <p:ph type="ftr" sz="quarter" idx="11"/>
          </p:nvPr>
        </p:nvSpPr>
        <p:spPr/>
        <p:txBody>
          <a:bodyPr/>
          <a:lstStyle/>
          <a:p>
            <a:r>
              <a:rPr lang="en-US"/>
              <a:t>Your logo here</a:t>
            </a:r>
            <a:endParaRPr lang="en-US" dirty="0"/>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extLst>
      <p:ext uri="{BB962C8B-B14F-4D97-AF65-F5344CB8AC3E}">
        <p14:creationId xmlns:p14="http://schemas.microsoft.com/office/powerpoint/2010/main" val="228048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6752"/>
            <a:ext cx="10972800" cy="5256584"/>
          </a:xfrm>
        </p:spPr>
        <p:txBody>
          <a:bodyPr/>
          <a:lstStyle>
            <a:lvl1pPr>
              <a:buClrTx/>
              <a:defRPr/>
            </a:lvl1pPr>
            <a:lvl2pPr>
              <a:buClrTx/>
              <a:defRPr/>
            </a:lvl2pPr>
            <a:lvl3pPr>
              <a:buClrTx/>
              <a:defRPr/>
            </a:lvl3pPr>
            <a:lvl4pPr>
              <a:buClrTx/>
              <a:defRPr/>
            </a:lvl4pPr>
            <a:lvl5pPr>
              <a:buClrTx/>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7" name="Title 6"/>
          <p:cNvSpPr>
            <a:spLocks noGrp="1"/>
          </p:cNvSpPr>
          <p:nvPr>
            <p:ph type="title"/>
          </p:nvPr>
        </p:nvSpPr>
        <p:spPr>
          <a:xfrm>
            <a:off x="431371" y="267494"/>
            <a:ext cx="11329259" cy="785242"/>
          </a:xfrm>
        </p:spPr>
        <p:txBody>
          <a:bodyPr/>
          <a:lstStyle/>
          <a:p>
            <a:r>
              <a:rPr lang="en-US"/>
              <a:t>Click to edit Master title style</a:t>
            </a:r>
          </a:p>
        </p:txBody>
      </p:sp>
      <p:pic>
        <p:nvPicPr>
          <p:cNvPr id="8"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9820573" y="5949281"/>
            <a:ext cx="2324100" cy="866775"/>
          </a:xfrm>
          <a:prstGeom prst="rect">
            <a:avLst/>
          </a:prstGeom>
          <a:noFill/>
          <a:ln w="9525">
            <a:noFill/>
            <a:miter lim="800000"/>
            <a:headEnd/>
            <a:tailEnd/>
          </a:ln>
        </p:spPr>
      </p:pic>
    </p:spTree>
    <p:extLst>
      <p:ext uri="{BB962C8B-B14F-4D97-AF65-F5344CB8AC3E}">
        <p14:creationId xmlns:p14="http://schemas.microsoft.com/office/powerpoint/2010/main" val="22290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524001"/>
            <a:ext cx="5384800" cy="4724400"/>
          </a:xfrm>
        </p:spPr>
        <p:txBody>
          <a:bodyPr/>
          <a:lstStyle>
            <a:lvl1pPr>
              <a:buClrTx/>
              <a:defRPr sz="2600"/>
            </a:lvl1pPr>
            <a:lvl2pPr>
              <a:buClrTx/>
              <a:defRPr sz="2400"/>
            </a:lvl2pPr>
            <a:lvl3pPr>
              <a:buClrTx/>
              <a:defRPr sz="2000"/>
            </a:lvl3pPr>
            <a:lvl4pPr>
              <a:buClrTx/>
              <a:defRPr sz="1800"/>
            </a:lvl4pPr>
            <a:lvl5pPr>
              <a:buClrTx/>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1524001"/>
            <a:ext cx="5384800" cy="4724400"/>
          </a:xfrm>
        </p:spPr>
        <p:txBody>
          <a:bodyPr/>
          <a:lstStyle>
            <a:lvl1pPr>
              <a:buClrTx/>
              <a:defRPr sz="2600"/>
            </a:lvl1pPr>
            <a:lvl2pPr>
              <a:buClrTx/>
              <a:defRPr sz="2400"/>
            </a:lvl2pPr>
            <a:lvl3pPr>
              <a:buClrTx/>
              <a:defRPr sz="2000"/>
            </a:lvl3pPr>
            <a:lvl4pPr>
              <a:buClrTx/>
              <a:defRPr sz="1800"/>
            </a:lvl4pPr>
            <a:lvl5pPr>
              <a:buClrTx/>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8" name="Title 7"/>
          <p:cNvSpPr>
            <a:spLocks noGrp="1"/>
          </p:cNvSpPr>
          <p:nvPr>
            <p:ph type="title"/>
          </p:nvPr>
        </p:nvSpPr>
        <p:spPr/>
        <p:txBody>
          <a:bodyPr/>
          <a:lstStyle/>
          <a:p>
            <a:r>
              <a:rPr lang="en-US"/>
              <a:t>Click to edit Master title style</a:t>
            </a:r>
            <a:endParaRPr lang="en-US" dirty="0"/>
          </a:p>
        </p:txBody>
      </p:sp>
      <p:pic>
        <p:nvPicPr>
          <p:cNvPr id="12"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9820573" y="5949281"/>
            <a:ext cx="2324100" cy="866775"/>
          </a:xfrm>
          <a:prstGeom prst="rect">
            <a:avLst/>
          </a:prstGeom>
          <a:noFill/>
          <a:ln w="9525">
            <a:noFill/>
            <a:miter lim="800000"/>
            <a:headEnd/>
            <a:tailEnd/>
          </a:ln>
        </p:spPr>
      </p:pic>
    </p:spTree>
    <p:extLst>
      <p:ext uri="{BB962C8B-B14F-4D97-AF65-F5344CB8AC3E}">
        <p14:creationId xmlns:p14="http://schemas.microsoft.com/office/powerpoint/2010/main" val="3415303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365748"/>
            <a:ext cx="2844800" cy="301752"/>
          </a:xfrm>
          <a:prstGeom prst="rect">
            <a:avLst/>
          </a:prstGeom>
        </p:spPr>
        <p:txBody>
          <a:bodyPr/>
          <a:lstStyle/>
          <a:p>
            <a:fld id="{6D6514FD-1763-45C1-AED0-FF855CD2E095}" type="datetime1">
              <a:rPr lang="en-US" smtClean="0"/>
              <a:pPr/>
              <a:t>2017-09-18</a:t>
            </a:fld>
            <a:endParaRPr lang="en-US"/>
          </a:p>
        </p:txBody>
      </p:sp>
      <p:sp>
        <p:nvSpPr>
          <p:cNvPr id="5" name="Footer Placeholder 4"/>
          <p:cNvSpPr>
            <a:spLocks noGrp="1"/>
          </p:cNvSpPr>
          <p:nvPr>
            <p:ph type="ftr" sz="quarter" idx="11"/>
          </p:nvPr>
        </p:nvSpPr>
        <p:spPr>
          <a:xfrm>
            <a:off x="609600" y="6366670"/>
            <a:ext cx="5680075" cy="300831"/>
          </a:xfrm>
          <a:prstGeom prst="rect">
            <a:avLst/>
          </a:prstGeom>
        </p:spPr>
        <p:txBody>
          <a:bodyPr/>
          <a:lstStyle/>
          <a:p>
            <a:r>
              <a:rPr lang="en-US"/>
              <a:t>Your logo here</a:t>
            </a:r>
            <a:endParaRPr lang="en-US" dirty="0"/>
          </a:p>
        </p:txBody>
      </p:sp>
      <p:sp>
        <p:nvSpPr>
          <p:cNvPr id="6" name="Slide Number Placeholder 5"/>
          <p:cNvSpPr>
            <a:spLocks noGrp="1"/>
          </p:cNvSpPr>
          <p:nvPr>
            <p:ph type="sldNum" sz="quarter" idx="12"/>
          </p:nvPr>
        </p:nvSpPr>
        <p:spPr>
          <a:xfrm>
            <a:off x="10119360" y="6365748"/>
            <a:ext cx="670560" cy="301752"/>
          </a:xfrm>
          <a:prstGeom prst="rect">
            <a:avLst/>
          </a:prstGeom>
        </p:spPr>
        <p:txBody>
          <a:bodyPr/>
          <a:lstStyle/>
          <a:p>
            <a:fld id="{746FD205-8D79-439C-A802-2377436AEC8A}" type="slidenum">
              <a:rPr lang="en-US" smtClean="0"/>
              <a:pPr/>
              <a:t>‹#›</a:t>
            </a:fld>
            <a:endParaRPr lang="en-US"/>
          </a:p>
        </p:txBody>
      </p:sp>
    </p:spTree>
    <p:extLst>
      <p:ext uri="{BB962C8B-B14F-4D97-AF65-F5344CB8AC3E}">
        <p14:creationId xmlns:p14="http://schemas.microsoft.com/office/powerpoint/2010/main" val="236952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3945" y="1363460"/>
            <a:ext cx="10649857" cy="2387600"/>
          </a:xfrm>
        </p:spPr>
        <p:txBody>
          <a:bodyPr anchor="b">
            <a:normAutofit/>
          </a:bodyPr>
          <a:lstStyle>
            <a:lvl1pPr algn="ctr">
              <a:defRPr sz="405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03945" y="3907124"/>
            <a:ext cx="9964057" cy="905986"/>
          </a:xfrm>
        </p:spPr>
        <p:txBody>
          <a:bodyPr/>
          <a:lstStyle>
            <a:lvl1pPr marL="0" indent="0" algn="l">
              <a:buNone/>
              <a:defRPr sz="1800">
                <a:latin typeface="Verdana" panose="020B0604030504040204" pitchFamily="34" charset="0"/>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pic>
        <p:nvPicPr>
          <p:cNvPr id="1026" name="Picture 2" descr="https://upload.wikimedia.org/wikipedia/commons/thumb/e/e2/Google_Chrome_icon_(2011).svg/1024px-Google_Chrome_icon_(2011).svg.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66609" y="5241876"/>
            <a:ext cx="1085396" cy="108539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http://people.mozilla.com/~faaborg/files/shiretoko/firefoxIcon/firefox-512-noshadow.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367932" y="5198902"/>
            <a:ext cx="1171349" cy="1171349"/>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http://www.cssreflex.com/wp-content/uploads/2013/11/ie9-10_512x51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755209" y="5129673"/>
            <a:ext cx="1309803" cy="1309802"/>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http://vignette2.wikia.nocookie.net/spore/images/f/f8/Opera_Logo.png/revision/latest?cb=20100816011500"/>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280939" y="5160516"/>
            <a:ext cx="1248116" cy="1248116"/>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8/8b/Microsoft_Edge_logo.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744985" y="5211261"/>
            <a:ext cx="1146631" cy="114663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8" name="Picture 14" descr="https://canvas.sfu.ca/courses/14504/files/1097955/preview?verifier=Jb3NgYmcYwYpwqiL50I6kNxjnaDYJD37HMLn6tdP"/>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107544" y="5124240"/>
            <a:ext cx="1320673" cy="132067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40" name="Picture 16" descr="https://upload.wikimedia.org/wikipedia/en/1/18/Dolphin-browser-icon.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644141" y="5097133"/>
            <a:ext cx="1374883" cy="13748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userDrawn="1"/>
        </p:nvPicPr>
        <p:blipFill>
          <a:blip r:embed="rId10" cstate="print">
            <a:clrChange>
              <a:clrFrom>
                <a:srgbClr val="E4E0D6"/>
              </a:clrFrom>
              <a:clrTo>
                <a:srgbClr val="E4E0D6">
                  <a:alpha val="0"/>
                </a:srgbClr>
              </a:clrTo>
            </a:clrChange>
          </a:blip>
          <a:srcRect/>
          <a:stretch>
            <a:fillRect/>
          </a:stretch>
        </p:blipFill>
        <p:spPr bwMode="auto">
          <a:xfrm>
            <a:off x="31330" y="26576"/>
            <a:ext cx="2324100" cy="866775"/>
          </a:xfrm>
          <a:prstGeom prst="rect">
            <a:avLst/>
          </a:prstGeom>
          <a:noFill/>
          <a:ln w="9525">
            <a:noFill/>
            <a:miter lim="800000"/>
            <a:headEnd/>
            <a:tailEnd/>
          </a:ln>
        </p:spPr>
      </p:pic>
    </p:spTree>
    <p:extLst>
      <p:ext uri="{BB962C8B-B14F-4D97-AF65-F5344CB8AC3E}">
        <p14:creationId xmlns:p14="http://schemas.microsoft.com/office/powerpoint/2010/main" val="29623812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F 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2480" y="831471"/>
            <a:ext cx="10515600" cy="87845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792480" y="1773938"/>
            <a:ext cx="10515600" cy="4869371"/>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3754987"/>
      </p:ext>
    </p:extLst>
  </p:cSld>
  <p:clrMapOvr>
    <a:masterClrMapping/>
  </p:clrMapOvr>
  <p:timing>
    <p:tnLst>
      <p:par>
        <p:cT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F 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677281583"/>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F 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13183"/>
            <a:ext cx="10515600" cy="74129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636776"/>
            <a:ext cx="5181600" cy="48188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636776"/>
            <a:ext cx="5181600" cy="48188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8247774"/>
      </p:ext>
    </p:extLst>
  </p:cSld>
  <p:clrMapOvr>
    <a:masterClrMapping/>
  </p:clrMapOvr>
  <p:timing>
    <p:tnLst>
      <p:par>
        <p:cT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F Comparis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849759"/>
            <a:ext cx="10515600" cy="695579"/>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562291"/>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403160"/>
            <a:ext cx="5157787" cy="40333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562291"/>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403160"/>
            <a:ext cx="5183188" cy="40333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2216915"/>
      </p:ext>
    </p:extLst>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FEDFA-E8B3-4E56-842C-D01EFB3A34F3}" type="datetimeFigureOut">
              <a:rPr lang="en-US" smtClean="0"/>
              <a:pPr/>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spTree>
    <p:extLst>
      <p:ext uri="{BB962C8B-B14F-4D97-AF65-F5344CB8AC3E}">
        <p14:creationId xmlns:p14="http://schemas.microsoft.com/office/powerpoint/2010/main" val="909174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F 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77240"/>
            <a:ext cx="10515600" cy="785432"/>
          </a:xfrm>
        </p:spPr>
        <p:txBody>
          <a:bodyPr/>
          <a:lstStyle/>
          <a:p>
            <a:r>
              <a:rPr lang="en-US" smtClean="0"/>
              <a:t>Click to edit Master title style</a:t>
            </a:r>
            <a:endParaRPr lang="en-US"/>
          </a:p>
        </p:txBody>
      </p:sp>
    </p:spTree>
    <p:extLst>
      <p:ext uri="{BB962C8B-B14F-4D97-AF65-F5344CB8AC3E}">
        <p14:creationId xmlns:p14="http://schemas.microsoft.com/office/powerpoint/2010/main" val="1627201489"/>
      </p:ext>
    </p:extLst>
  </p:cSld>
  <p:clrMapOvr>
    <a:masterClrMapping/>
  </p:clrMapOvr>
  <p:timing>
    <p:tnLst>
      <p:par>
        <p:cT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F 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217752"/>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hrome 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9056" y="1088136"/>
            <a:ext cx="10515600" cy="832104"/>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40168" y="1920240"/>
            <a:ext cx="10515600" cy="4791456"/>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2910301"/>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hrome 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30632894"/>
      </p:ext>
    </p:extLst>
  </p:cSld>
  <p:clrMapOvr>
    <a:masterClrMapping/>
  </p:clrMapOvr>
  <p:timing>
    <p:tnLst>
      <p:par>
        <p:cTn id="1" dur="indefinite" restart="never" nodeType="tmRoot"/>
      </p:par>
    </p:tnLst>
  </p:timing>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hrome 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05791"/>
            <a:ext cx="10515600" cy="74129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29384"/>
            <a:ext cx="5181600" cy="48188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929384"/>
            <a:ext cx="5181600" cy="48188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0063557"/>
      </p:ext>
    </p:extLst>
  </p:cSld>
  <p:clrMapOvr>
    <a:masterClrMapping/>
  </p:clrMapOvr>
  <p:timing>
    <p:tnLst>
      <p:par>
        <p:cTn id="1" dur="indefinite" restart="never" nodeType="tmRoot"/>
      </p:par>
    </p:tnLst>
  </p:timing>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hrome Comparis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079"/>
            <a:ext cx="10515600" cy="695579"/>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836611"/>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677480"/>
            <a:ext cx="5157787" cy="40333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836611"/>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677480"/>
            <a:ext cx="5183188" cy="40333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952804"/>
      </p:ext>
    </p:extLst>
  </p:cSld>
  <p:clrMapOvr>
    <a:masterClrMapping/>
  </p:clrMapOvr>
  <p:timing>
    <p:tnLst>
      <p:par>
        <p:cTn id="1" dur="indefinite" restart="never" nodeType="tmRoot"/>
      </p:par>
    </p:tnLst>
  </p:timing>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hrome 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115568"/>
            <a:ext cx="10515600" cy="785432"/>
          </a:xfrm>
        </p:spPr>
        <p:txBody>
          <a:bodyPr/>
          <a:lstStyle/>
          <a:p>
            <a:r>
              <a:rPr lang="en-US" smtClean="0"/>
              <a:t>Click to edit Master title style</a:t>
            </a:r>
            <a:endParaRPr lang="en-US"/>
          </a:p>
        </p:txBody>
      </p:sp>
    </p:spTree>
    <p:extLst>
      <p:ext uri="{BB962C8B-B14F-4D97-AF65-F5344CB8AC3E}">
        <p14:creationId xmlns:p14="http://schemas.microsoft.com/office/powerpoint/2010/main" val="3736590159"/>
      </p:ext>
    </p:extLst>
  </p:cSld>
  <p:clrMapOvr>
    <a:masterClrMapping/>
  </p:clrMapOvr>
  <p:timing>
    <p:tnLst>
      <p:par>
        <p:cTn id="1" dur="indefinite" restart="never" nodeType="tmRoot"/>
      </p:par>
    </p:tnLst>
  </p:timing>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Chrome 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457661"/>
      </p:ext>
    </p:extLst>
  </p:cSld>
  <p:clrMapOvr>
    <a:masterClrMapping/>
  </p:clrMapOvr>
  <p:timing>
    <p:tnLst>
      <p:par>
        <p:cTn id="1" dur="indefinite" restart="never" nodeType="tmRoot"/>
      </p:par>
    </p:tnLst>
  </p:timing>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IE 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1624" y="666879"/>
            <a:ext cx="10515600" cy="878459"/>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01624" y="1609344"/>
            <a:ext cx="10515600" cy="5020056"/>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0099833"/>
      </p:ext>
    </p:extLst>
  </p:cSld>
  <p:clrMapOvr>
    <a:masterClrMapping/>
  </p:clrMapOvr>
  <p:timing>
    <p:tnLst>
      <p:par>
        <p:cTn id="1" dur="indefinite" restart="never" nodeType="tmRoot"/>
      </p:par>
    </p:tnLst>
  </p:timing>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IE 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75441843"/>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FEDFA-E8B3-4E56-842C-D01EFB3A34F3}" type="datetimeFigureOut">
              <a:rPr lang="en-US" smtClean="0"/>
              <a:pPr/>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extLst>
      <p:ext uri="{BB962C8B-B14F-4D97-AF65-F5344CB8AC3E}">
        <p14:creationId xmlns:p14="http://schemas.microsoft.com/office/powerpoint/2010/main" val="3836635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IE 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93727"/>
            <a:ext cx="10515600" cy="74129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417320"/>
            <a:ext cx="5181600" cy="5202936"/>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417320"/>
            <a:ext cx="5181600" cy="5202936"/>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85772"/>
      </p:ext>
    </p:extLst>
  </p:cSld>
  <p:clrMapOvr>
    <a:masterClrMapping/>
  </p:clrMapOvr>
  <p:timing>
    <p:tnLst>
      <p:par>
        <p:cTn id="1" dur="indefinite" restart="never" nodeType="tmRoot"/>
      </p:par>
    </p:tnLst>
  </p:timing>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IE 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712599"/>
            <a:ext cx="10515600" cy="695579"/>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425131"/>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265998"/>
            <a:ext cx="5157787" cy="43268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425131"/>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265998"/>
            <a:ext cx="5183188" cy="43268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22167086"/>
      </p:ext>
    </p:extLst>
  </p:cSld>
  <p:clrMapOvr>
    <a:masterClrMapping/>
  </p:clrMapOvr>
  <p:timing>
    <p:tnLst>
      <p:par>
        <p:cTn id="1" dur="indefinite" restart="never" nodeType="tmRoot"/>
      </p:par>
    </p:tnLst>
  </p:timing>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IE 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76072"/>
            <a:ext cx="10515600" cy="785432"/>
          </a:xfrm>
        </p:spPr>
        <p:txBody>
          <a:bodyPr/>
          <a:lstStyle/>
          <a:p>
            <a:r>
              <a:rPr lang="en-US" smtClean="0"/>
              <a:t>Click to edit Master title style</a:t>
            </a:r>
            <a:endParaRPr lang="en-US"/>
          </a:p>
        </p:txBody>
      </p:sp>
    </p:spTree>
    <p:extLst>
      <p:ext uri="{BB962C8B-B14F-4D97-AF65-F5344CB8AC3E}">
        <p14:creationId xmlns:p14="http://schemas.microsoft.com/office/powerpoint/2010/main" val="1783891527"/>
      </p:ext>
    </p:extLst>
  </p:cSld>
  <p:clrMapOvr>
    <a:masterClrMapping/>
  </p:clrMapOvr>
  <p:timing>
    <p:tnLst>
      <p:par>
        <p:cTn id="1" dur="indefinite" restart="never" nodeType="tmRoot"/>
      </p:par>
    </p:tnLst>
  </p:timing>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IE 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477367"/>
      </p:ext>
    </p:extLst>
  </p:cSld>
  <p:clrMapOvr>
    <a:masterClrMapping/>
  </p:clrMapOvr>
  <p:timing>
    <p:tnLst>
      <p:par>
        <p:cTn id="1" dur="indefinite" restart="never" nodeType="tmRoot"/>
      </p:par>
    </p:tnLst>
  </p:timing>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Edge">
    <p:bg>
      <p:bgPr>
        <a:blipFill dpi="0" rotWithShape="1">
          <a:blip r:embed="rId2" cstate="screen">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096285"/>
      </p:ext>
    </p:extLst>
  </p:cSld>
  <p:clrMapOvr>
    <a:masterClrMapping/>
  </p:clrMapOvr>
  <p:timing>
    <p:tnLst>
      <p:par>
        <p:cTn id="1" dur="indefinite" restart="never" nodeType="tmRoot"/>
      </p:par>
    </p:tnLst>
  </p:timing>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Edge Side By Side">
    <p:bg>
      <p:bgPr>
        <a:blipFill dpi="0" rotWithShape="1">
          <a:blip r:embed="rId2" cstate="screen">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772" y="859536"/>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055172" y="1389763"/>
            <a:ext cx="6172200" cy="523963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1772" y="2459736"/>
            <a:ext cx="3932237" cy="409784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1682850631"/>
      </p:ext>
    </p:extLst>
  </p:cSld>
  <p:clrMapOvr>
    <a:masterClrMapping/>
  </p:clrMapOvr>
  <p:timing>
    <p:tnLst>
      <p:par>
        <p:cTn id="1" dur="indefinite" restart="never" nodeType="tmRoot"/>
      </p:par>
    </p:tnLst>
  </p:timing>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Edge Side By Side Image">
    <p:bg>
      <p:bgPr>
        <a:blipFill dpi="0" rotWithShape="1">
          <a:blip r:embed="rId2" cstate="screen">
            <a:alphaModFix amt="4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896112"/>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1426338"/>
            <a:ext cx="6172200" cy="517563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839788" y="2496312"/>
            <a:ext cx="3932237" cy="404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3690504107"/>
      </p:ext>
    </p:extLst>
  </p:cSld>
  <p:clrMapOvr>
    <a:masterClrMapping/>
  </p:clrMapOvr>
  <p:timing>
    <p:tnLst>
      <p:par>
        <p:cTn id="1" dur="indefinite" restart="never" nodeType="tmRoot"/>
      </p:par>
    </p:tnLst>
  </p:timing>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rot="16200000">
            <a:off x="10474869" y="1584960"/>
            <a:ext cx="2438399" cy="487680"/>
          </a:xfrm>
          <a:prstGeom prst="rect">
            <a:avLst/>
          </a:prstGeom>
        </p:spPr>
        <p:txBody>
          <a:bodyPr/>
          <a:lstStyle/>
          <a:p>
            <a:fld id="{C9DFEDFA-E8B3-4E56-842C-D01EFB3A34F3}" type="datetimeFigureOut">
              <a:rPr lang="en-US" smtClean="0"/>
              <a:pPr/>
              <a:t>2017-09-18</a:t>
            </a:fld>
            <a:endParaRPr lang="en-US"/>
          </a:p>
        </p:txBody>
      </p:sp>
      <p:sp>
        <p:nvSpPr>
          <p:cNvPr id="5" name="Footer Placeholder 4"/>
          <p:cNvSpPr>
            <a:spLocks noGrp="1"/>
          </p:cNvSpPr>
          <p:nvPr>
            <p:ph type="ftr" sz="quarter" idx="11"/>
          </p:nvPr>
        </p:nvSpPr>
        <p:spPr>
          <a:xfrm rot="16200000">
            <a:off x="10510428" y="3987800"/>
            <a:ext cx="2367281" cy="487680"/>
          </a:xfrm>
          <a:prstGeom prst="rect">
            <a:avLst/>
          </a:prstGeom>
        </p:spPr>
        <p:txBody>
          <a:bodyPr/>
          <a:lstStyle/>
          <a:p>
            <a:endParaRPr lang="en-US"/>
          </a:p>
        </p:txBody>
      </p:sp>
      <p:sp>
        <p:nvSpPr>
          <p:cNvPr id="6" name="Slide Number Placeholder 5"/>
          <p:cNvSpPr>
            <a:spLocks noGrp="1"/>
          </p:cNvSpPr>
          <p:nvPr>
            <p:ph type="sldNum" sz="quarter" idx="12"/>
          </p:nvPr>
        </p:nvSpPr>
        <p:spPr>
          <a:xfrm>
            <a:off x="11375717" y="5648960"/>
            <a:ext cx="731520" cy="396240"/>
          </a:xfrm>
          <a:prstGeom prst="bracketPair">
            <a:avLst>
              <a:gd name="adj" fmla="val 17949"/>
            </a:avLst>
          </a:prstGeom>
        </p:spPr>
        <p:txBody>
          <a:bodyPr/>
          <a:lstStyle/>
          <a:p>
            <a:fld id="{E38A2F2D-40B6-4655-9D1C-193EE3CCDC27}" type="slidenum">
              <a:rPr lang="en-US" smtClean="0"/>
              <a:pPr/>
              <a:t>‹#›</a:t>
            </a:fld>
            <a:endParaRPr lang="en-US"/>
          </a:p>
        </p:txBody>
      </p:sp>
    </p:spTree>
    <p:extLst>
      <p:ext uri="{BB962C8B-B14F-4D97-AF65-F5344CB8AC3E}">
        <p14:creationId xmlns:p14="http://schemas.microsoft.com/office/powerpoint/2010/main" val="103615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FEDFA-E8B3-4E56-842C-D01EFB3A34F3}" type="datetimeFigureOut">
              <a:rPr lang="en-US" smtClean="0"/>
              <a:pPr/>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A2F2D-40B6-4655-9D1C-193EE3CCDC27}" type="slidenum">
              <a:rPr lang="en-US" smtClean="0"/>
              <a:pPr/>
              <a:t>‹#›</a:t>
            </a:fld>
            <a:endParaRPr lang="en-US"/>
          </a:p>
        </p:txBody>
      </p:sp>
    </p:spTree>
    <p:extLst>
      <p:ext uri="{BB962C8B-B14F-4D97-AF65-F5344CB8AC3E}">
        <p14:creationId xmlns:p14="http://schemas.microsoft.com/office/powerpoint/2010/main" val="257714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FEDFA-E8B3-4E56-842C-D01EFB3A34F3}" type="datetimeFigureOut">
              <a:rPr lang="en-US" smtClean="0"/>
              <a:pPr/>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8A2F2D-40B6-4655-9D1C-193EE3CCDC27}" type="slidenum">
              <a:rPr lang="en-US" smtClean="0"/>
              <a:pPr/>
              <a:t>‹#›</a:t>
            </a:fld>
            <a:endParaRPr lang="en-US"/>
          </a:p>
        </p:txBody>
      </p:sp>
    </p:spTree>
    <p:extLst>
      <p:ext uri="{BB962C8B-B14F-4D97-AF65-F5344CB8AC3E}">
        <p14:creationId xmlns:p14="http://schemas.microsoft.com/office/powerpoint/2010/main" val="282979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FEDFA-E8B3-4E56-842C-D01EFB3A34F3}" type="datetimeFigureOut">
              <a:rPr lang="en-US" smtClean="0"/>
              <a:pPr/>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A2F2D-40B6-4655-9D1C-193EE3CCDC27}" type="slidenum">
              <a:rPr lang="en-US" smtClean="0"/>
              <a:pPr/>
              <a:t>‹#›</a:t>
            </a:fld>
            <a:endParaRPr lang="en-US"/>
          </a:p>
        </p:txBody>
      </p:sp>
    </p:spTree>
    <p:extLst>
      <p:ext uri="{BB962C8B-B14F-4D97-AF65-F5344CB8AC3E}">
        <p14:creationId xmlns:p14="http://schemas.microsoft.com/office/powerpoint/2010/main" val="199692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FEDFA-E8B3-4E56-842C-D01EFB3A34F3}" type="datetimeFigureOut">
              <a:rPr lang="en-US" smtClean="0"/>
              <a:pPr/>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8A2F2D-40B6-4655-9D1C-193EE3CCDC27}" type="slidenum">
              <a:rPr lang="en-US" smtClean="0"/>
              <a:pPr/>
              <a:t>‹#›</a:t>
            </a:fld>
            <a:endParaRPr lang="en-US"/>
          </a:p>
        </p:txBody>
      </p:sp>
    </p:spTree>
    <p:extLst>
      <p:ext uri="{BB962C8B-B14F-4D97-AF65-F5344CB8AC3E}">
        <p14:creationId xmlns:p14="http://schemas.microsoft.com/office/powerpoint/2010/main" val="183421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E77799-E3A9-4516-B428-D2DCE16620CD}" type="datetime1">
              <a:rPr lang="en-US" smtClean="0"/>
              <a:pPr/>
              <a:t>2017-09-18</a:t>
            </a:fld>
            <a:endParaRPr lang="en-US"/>
          </a:p>
        </p:txBody>
      </p:sp>
      <p:sp>
        <p:nvSpPr>
          <p:cNvPr id="6" name="Footer Placeholder 5"/>
          <p:cNvSpPr>
            <a:spLocks noGrp="1"/>
          </p:cNvSpPr>
          <p:nvPr>
            <p:ph type="ftr" sz="quarter" idx="11"/>
          </p:nvPr>
        </p:nvSpPr>
        <p:spPr/>
        <p:txBody>
          <a:bodyPr/>
          <a:lstStyle/>
          <a:p>
            <a:r>
              <a:rPr lang="en-US"/>
              <a:t>Your logo here</a:t>
            </a:r>
            <a:endParaRPr lang="en-US" dirty="0"/>
          </a:p>
        </p:txBody>
      </p:sp>
      <p:sp>
        <p:nvSpPr>
          <p:cNvPr id="7" name="Slide Number Placeholder 6"/>
          <p:cNvSpPr>
            <a:spLocks noGrp="1"/>
          </p:cNvSpPr>
          <p:nvPr>
            <p:ph type="sldNum" sz="quarter" idx="12"/>
          </p:nvPr>
        </p:nvSpPr>
        <p:spPr/>
        <p:txBody>
          <a:bodyPr/>
          <a:lstStyle/>
          <a:p>
            <a:fld id="{746FD205-8D79-439C-A802-2377436AEC8A}"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213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306688B-20E5-4279-9389-143F269CFCDC}" type="datetime1">
              <a:rPr lang="en-US" smtClean="0"/>
              <a:pPr/>
              <a:t>2017-09-18</a:t>
            </a:fld>
            <a:endParaRPr lang="en-US"/>
          </a:p>
        </p:txBody>
      </p:sp>
      <p:sp>
        <p:nvSpPr>
          <p:cNvPr id="9" name="Slide Number Placeholder 8"/>
          <p:cNvSpPr>
            <a:spLocks noGrp="1"/>
          </p:cNvSpPr>
          <p:nvPr>
            <p:ph type="sldNum" sz="quarter" idx="11"/>
          </p:nvPr>
        </p:nvSpPr>
        <p:spPr/>
        <p:txBody>
          <a:bodyPr/>
          <a:lstStyle/>
          <a:p>
            <a:fld id="{746FD205-8D79-439C-A802-2377436AEC8A}" type="slidenum">
              <a:rPr lang="en-US" smtClean="0"/>
              <a:pPr/>
              <a:t>‹#›</a:t>
            </a:fld>
            <a:endParaRPr lang="en-US"/>
          </a:p>
        </p:txBody>
      </p:sp>
      <p:sp>
        <p:nvSpPr>
          <p:cNvPr id="10" name="Footer Placeholder 9"/>
          <p:cNvSpPr>
            <a:spLocks noGrp="1"/>
          </p:cNvSpPr>
          <p:nvPr>
            <p:ph type="ftr" sz="quarter" idx="12"/>
          </p:nvPr>
        </p:nvSpPr>
        <p:spPr/>
        <p:txBody>
          <a:bodyPr/>
          <a:lstStyle/>
          <a:p>
            <a:r>
              <a:rPr lang="en-US"/>
              <a:t>Your logo here</a:t>
            </a:r>
            <a:endParaRPr lang="en-US" dirty="0"/>
          </a:p>
        </p:txBody>
      </p:sp>
    </p:spTree>
    <p:extLst>
      <p:ext uri="{BB962C8B-B14F-4D97-AF65-F5344CB8AC3E}">
        <p14:creationId xmlns:p14="http://schemas.microsoft.com/office/powerpoint/2010/main" val="262017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image" Target="../media/image3.png"/><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heme" Target="../theme/theme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38A2F2D-40B6-4655-9D1C-193EE3CCDC27}"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C9DFEDFA-E8B3-4E56-842C-D01EFB3A34F3}" type="datetimeFigureOut">
              <a:rPr lang="en-US" smtClean="0"/>
              <a:pPr/>
              <a:t>2017-09-18</a:t>
            </a:fld>
            <a:endParaRPr lang="en-US"/>
          </a:p>
        </p:txBody>
      </p:sp>
    </p:spTree>
    <p:extLst>
      <p:ext uri="{BB962C8B-B14F-4D97-AF65-F5344CB8AC3E}">
        <p14:creationId xmlns:p14="http://schemas.microsoft.com/office/powerpoint/2010/main" val="21056042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32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4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04039"/>
            <a:ext cx="10515600" cy="7595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563624"/>
            <a:ext cx="10515600" cy="49699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50801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Working With Namespaces</a:t>
            </a:r>
          </a:p>
        </p:txBody>
      </p:sp>
    </p:spTree>
    <p:extLst>
      <p:ext uri="{BB962C8B-B14F-4D97-AF65-F5344CB8AC3E}">
        <p14:creationId xmlns:p14="http://schemas.microsoft.com/office/powerpoint/2010/main" val="226082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cs typeface="Times New Roman" pitchFamily="18" charset="0"/>
              </a:rPr>
              <a:t>URIs, URLs, AND URNs</a:t>
            </a:r>
          </a:p>
        </p:txBody>
      </p:sp>
      <p:sp>
        <p:nvSpPr>
          <p:cNvPr id="90115" name="Rectangle 3"/>
          <p:cNvSpPr>
            <a:spLocks noGrp="1" noChangeArrowheads="1"/>
          </p:cNvSpPr>
          <p:nvPr>
            <p:ph idx="1"/>
          </p:nvPr>
        </p:nvSpPr>
        <p:spPr/>
        <p:txBody>
          <a:bodyPr>
            <a:normAutofit/>
          </a:bodyPr>
          <a:lstStyle/>
          <a:p>
            <a:pPr>
              <a:lnSpc>
                <a:spcPct val="90000"/>
              </a:lnSpc>
            </a:pPr>
            <a:r>
              <a:rPr lang="en-US" sz="2400" dirty="0">
                <a:cs typeface="Times New Roman" pitchFamily="18" charset="0"/>
              </a:rPr>
              <a:t>A proposed type of URI is the URN or Universal Resource Name. A URN is a persistent resource identifier, meaning the user need only know the name of a resource. An agency would then retrieve a copy of the resource independent of its location.</a:t>
            </a:r>
          </a:p>
          <a:p>
            <a:pPr>
              <a:lnSpc>
                <a:spcPct val="90000"/>
              </a:lnSpc>
              <a:buFontTx/>
              <a:buNone/>
            </a:pPr>
            <a:endParaRPr lang="en-US" sz="2400" dirty="0">
              <a:cs typeface="Times New Roman" pitchFamily="18" charset="0"/>
            </a:endParaRPr>
          </a:p>
          <a:p>
            <a:pPr>
              <a:lnSpc>
                <a:spcPct val="90000"/>
              </a:lnSpc>
            </a:pPr>
            <a:r>
              <a:rPr lang="en-US" sz="2400" dirty="0">
                <a:cs typeface="Times New Roman" pitchFamily="18" charset="0"/>
              </a:rPr>
              <a:t>URNs take the form:</a:t>
            </a:r>
          </a:p>
          <a:p>
            <a:pPr lvl="1">
              <a:lnSpc>
                <a:spcPct val="90000"/>
              </a:lnSpc>
              <a:buFont typeface="Times New Roman" pitchFamily="18" charset="0"/>
              <a:buNone/>
            </a:pPr>
            <a:r>
              <a:rPr lang="en-US" sz="2400" dirty="0">
                <a:cs typeface="Times New Roman" pitchFamily="18" charset="0"/>
              </a:rPr>
              <a:t>   </a:t>
            </a:r>
            <a:r>
              <a:rPr lang="en-US" sz="2400" dirty="0" err="1">
                <a:cs typeface="Times New Roman" pitchFamily="18" charset="0"/>
              </a:rPr>
              <a:t>urn:NID:NSS</a:t>
            </a:r>
            <a:endParaRPr lang="en-US" sz="2400" dirty="0">
              <a:cs typeface="Times New Roman" pitchFamily="18" charset="0"/>
            </a:endParaRPr>
          </a:p>
        </p:txBody>
      </p:sp>
    </p:spTree>
    <p:extLst>
      <p:ext uri="{BB962C8B-B14F-4D97-AF65-F5344CB8AC3E}">
        <p14:creationId xmlns:p14="http://schemas.microsoft.com/office/powerpoint/2010/main" val="222507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a:bodyPr>
          <a:lstStyle/>
          <a:p>
            <a:r>
              <a:rPr lang="en-US" dirty="0">
                <a:cs typeface="Times New Roman" pitchFamily="18" charset="0"/>
              </a:rPr>
              <a:t>Applying a Namespace to an Element</a:t>
            </a:r>
          </a:p>
        </p:txBody>
      </p:sp>
      <p:sp>
        <p:nvSpPr>
          <p:cNvPr id="91139" name="Rectangle 3"/>
          <p:cNvSpPr>
            <a:spLocks noGrp="1" noChangeArrowheads="1"/>
          </p:cNvSpPr>
          <p:nvPr>
            <p:ph idx="1"/>
          </p:nvPr>
        </p:nvSpPr>
        <p:spPr/>
        <p:txBody>
          <a:bodyPr>
            <a:noAutofit/>
          </a:bodyPr>
          <a:lstStyle/>
          <a:p>
            <a:pPr>
              <a:lnSpc>
                <a:spcPct val="90000"/>
              </a:lnSpc>
            </a:pPr>
            <a:r>
              <a:rPr lang="en-US" sz="2400" dirty="0">
                <a:cs typeface="Times New Roman" pitchFamily="18" charset="0"/>
              </a:rPr>
              <a:t>Once it has been declared and its URI specified, the namespace is applied to elements and attributes by inserting the namespace prefix before each element name that belongs to the namespace.</a:t>
            </a:r>
          </a:p>
          <a:p>
            <a:pPr lvl="1">
              <a:lnSpc>
                <a:spcPct val="90000"/>
              </a:lnSpc>
              <a:buFont typeface="Times New Roman" pitchFamily="18" charset="0"/>
              <a:buNone/>
            </a:pPr>
            <a:r>
              <a:rPr lang="en-US" sz="2000" dirty="0">
                <a:cs typeface="Times New Roman" pitchFamily="18" charset="0"/>
              </a:rPr>
              <a:t>&lt;</a:t>
            </a:r>
            <a:r>
              <a:rPr lang="en-US" sz="2000" i="1" dirty="0" err="1">
                <a:cs typeface="Times New Roman" pitchFamily="18" charset="0"/>
              </a:rPr>
              <a:t>prefix</a:t>
            </a:r>
            <a:r>
              <a:rPr lang="en-US" sz="2000" dirty="0" err="1">
                <a:cs typeface="Times New Roman" pitchFamily="18" charset="0"/>
              </a:rPr>
              <a:t>:</a:t>
            </a:r>
            <a:r>
              <a:rPr lang="en-US" sz="2000" i="1" dirty="0" err="1">
                <a:cs typeface="Times New Roman" pitchFamily="18" charset="0"/>
              </a:rPr>
              <a:t>element</a:t>
            </a:r>
            <a:r>
              <a:rPr lang="en-US" sz="2000" dirty="0">
                <a:cs typeface="Times New Roman" pitchFamily="18" charset="0"/>
              </a:rPr>
              <a:t>&gt;</a:t>
            </a:r>
          </a:p>
          <a:p>
            <a:pPr lvl="1">
              <a:lnSpc>
                <a:spcPct val="90000"/>
              </a:lnSpc>
              <a:buFont typeface="Times New Roman" pitchFamily="18" charset="0"/>
              <a:buNone/>
            </a:pPr>
            <a:r>
              <a:rPr lang="en-US" sz="2000" i="1" dirty="0">
                <a:cs typeface="Times New Roman" pitchFamily="18" charset="0"/>
              </a:rPr>
              <a:t>    content</a:t>
            </a:r>
            <a:endParaRPr lang="en-US" sz="2000" dirty="0">
              <a:cs typeface="Times New Roman" pitchFamily="18" charset="0"/>
            </a:endParaRPr>
          </a:p>
          <a:p>
            <a:pPr lvl="1">
              <a:lnSpc>
                <a:spcPct val="90000"/>
              </a:lnSpc>
              <a:buFont typeface="Times New Roman" pitchFamily="18" charset="0"/>
              <a:buNone/>
            </a:pPr>
            <a:r>
              <a:rPr lang="en-US" sz="2000" i="1" dirty="0">
                <a:cs typeface="Times New Roman" pitchFamily="18" charset="0"/>
              </a:rPr>
              <a:t>&lt;/</a:t>
            </a:r>
            <a:r>
              <a:rPr lang="en-US" sz="2000" i="1" dirty="0" err="1">
                <a:cs typeface="Times New Roman" pitchFamily="18" charset="0"/>
              </a:rPr>
              <a:t>prefix:element</a:t>
            </a:r>
            <a:r>
              <a:rPr lang="en-US" sz="2000" i="1" dirty="0">
                <a:cs typeface="Times New Roman" pitchFamily="18" charset="0"/>
              </a:rPr>
              <a:t>&gt;</a:t>
            </a:r>
          </a:p>
          <a:p>
            <a:pPr lvl="1">
              <a:lnSpc>
                <a:spcPct val="90000"/>
              </a:lnSpc>
              <a:buFont typeface="Times New Roman" pitchFamily="18" charset="0"/>
              <a:buNone/>
            </a:pPr>
            <a:endParaRPr lang="en-US" sz="2000" i="1" dirty="0">
              <a:cs typeface="Times New Roman" pitchFamily="18" charset="0"/>
            </a:endParaRPr>
          </a:p>
          <a:p>
            <a:pPr>
              <a:lnSpc>
                <a:spcPct val="90000"/>
              </a:lnSpc>
            </a:pPr>
            <a:r>
              <a:rPr lang="en-US" sz="2400" dirty="0">
                <a:cs typeface="Times New Roman" pitchFamily="18" charset="0"/>
              </a:rPr>
              <a:t>Here, </a:t>
            </a:r>
            <a:r>
              <a:rPr lang="en-US" sz="2400" i="1" dirty="0">
                <a:cs typeface="Times New Roman" pitchFamily="18" charset="0"/>
              </a:rPr>
              <a:t>prefix</a:t>
            </a:r>
            <a:r>
              <a:rPr lang="en-US" sz="2400" dirty="0">
                <a:cs typeface="Times New Roman" pitchFamily="18" charset="0"/>
              </a:rPr>
              <a:t> is the namespace prefix and element is the </a:t>
            </a:r>
            <a:r>
              <a:rPr lang="en-US" sz="2400" b="1" dirty="0">
                <a:cs typeface="Times New Roman" pitchFamily="18" charset="0"/>
              </a:rPr>
              <a:t>local part</a:t>
            </a:r>
            <a:r>
              <a:rPr lang="en-US" sz="2400" dirty="0">
                <a:cs typeface="Times New Roman" pitchFamily="18" charset="0"/>
              </a:rPr>
              <a:t> of the element name</a:t>
            </a:r>
            <a:r>
              <a:rPr lang="en-US" sz="2400" dirty="0">
                <a:cs typeface="Times New Roman" pitchFamily="18" charset="0"/>
              </a:rPr>
              <a:t>.</a:t>
            </a:r>
          </a:p>
          <a:p>
            <a:pPr marL="114300" indent="0">
              <a:buNone/>
            </a:pPr>
            <a:r>
              <a:rPr lang="en-US" sz="2400" dirty="0">
                <a:cs typeface="Times New Roman" pitchFamily="18" charset="0"/>
              </a:rPr>
              <a:t/>
            </a:r>
            <a:br>
              <a:rPr lang="en-US" sz="2400" dirty="0">
                <a:cs typeface="Times New Roman" pitchFamily="18" charset="0"/>
              </a:rPr>
            </a:br>
            <a:endParaRPr lang="en-US" sz="2400" dirty="0">
              <a:cs typeface="Times New Roman" pitchFamily="18" charset="0"/>
            </a:endParaRPr>
          </a:p>
        </p:txBody>
      </p:sp>
    </p:spTree>
    <p:extLst>
      <p:ext uri="{BB962C8B-B14F-4D97-AF65-F5344CB8AC3E}">
        <p14:creationId xmlns:p14="http://schemas.microsoft.com/office/powerpoint/2010/main" val="137418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Applying a Namespace to an Element</a:t>
            </a:r>
            <a:endParaRPr lang="en-US" dirty="0"/>
          </a:p>
        </p:txBody>
      </p:sp>
      <p:sp>
        <p:nvSpPr>
          <p:cNvPr id="92163" name="Rectangle 3"/>
          <p:cNvSpPr>
            <a:spLocks noGrp="1" noChangeArrowheads="1"/>
          </p:cNvSpPr>
          <p:nvPr>
            <p:ph idx="1"/>
          </p:nvPr>
        </p:nvSpPr>
        <p:spPr/>
        <p:txBody>
          <a:bodyPr/>
          <a:lstStyle/>
          <a:p>
            <a:r>
              <a:rPr lang="en-US" dirty="0" smtClean="0"/>
              <a:t>Prefixed names are called </a:t>
            </a:r>
            <a:r>
              <a:rPr lang="en-US" b="1" dirty="0" smtClean="0"/>
              <a:t>qualified names </a:t>
            </a:r>
            <a:r>
              <a:rPr lang="en-US" dirty="0" smtClean="0"/>
              <a:t>and an element name without a namespace prefix is called an unqualified name.</a:t>
            </a:r>
          </a:p>
          <a:p>
            <a:endParaRPr lang="en-US" dirty="0" smtClean="0"/>
          </a:p>
          <a:p>
            <a:r>
              <a:rPr lang="en-US" dirty="0" smtClean="0"/>
              <a:t>Qualified names can be added to a document using code entered directly into the document.</a:t>
            </a:r>
          </a:p>
          <a:p>
            <a:endParaRPr lang="en-US" dirty="0" smtClean="0"/>
          </a:p>
          <a:p>
            <a:r>
              <a:rPr lang="en-US" dirty="0" smtClean="0"/>
              <a:t>However, the more common way is to add the </a:t>
            </a:r>
            <a:r>
              <a:rPr lang="en-US" dirty="0" err="1" smtClean="0"/>
              <a:t>xmlns</a:t>
            </a:r>
            <a:r>
              <a:rPr lang="en-US" dirty="0" smtClean="0"/>
              <a:t> attribute to an element.</a:t>
            </a:r>
          </a:p>
          <a:p>
            <a:endParaRPr lang="en-US" dirty="0"/>
          </a:p>
        </p:txBody>
      </p:sp>
    </p:spTree>
    <p:extLst>
      <p:ext uri="{BB962C8B-B14F-4D97-AF65-F5344CB8AC3E}">
        <p14:creationId xmlns:p14="http://schemas.microsoft.com/office/powerpoint/2010/main" val="75577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r>
              <a:rPr lang="en-US" dirty="0">
                <a:cs typeface="Times New Roman" pitchFamily="18" charset="0"/>
              </a:rPr>
              <a:t>Declaring a Namespace as an Element Attribute</a:t>
            </a:r>
          </a:p>
        </p:txBody>
      </p:sp>
      <p:sp>
        <p:nvSpPr>
          <p:cNvPr id="93187" name="Rectangle 3"/>
          <p:cNvSpPr>
            <a:spLocks noGrp="1" noChangeArrowheads="1"/>
          </p:cNvSpPr>
          <p:nvPr>
            <p:ph idx="1"/>
          </p:nvPr>
        </p:nvSpPr>
        <p:spPr/>
        <p:txBody>
          <a:bodyPr>
            <a:normAutofit/>
          </a:bodyPr>
          <a:lstStyle/>
          <a:p>
            <a:r>
              <a:rPr lang="en-US" sz="2400" dirty="0">
                <a:cs typeface="Times New Roman" pitchFamily="18" charset="0"/>
              </a:rPr>
              <a:t>The syntax is:</a:t>
            </a:r>
          </a:p>
          <a:p>
            <a:pPr lvl="1">
              <a:buFont typeface="Times New Roman" pitchFamily="18" charset="0"/>
              <a:buNone/>
            </a:pPr>
            <a:r>
              <a:rPr lang="en-US" sz="2400" dirty="0" err="1">
                <a:cs typeface="Times New Roman" pitchFamily="18" charset="0"/>
              </a:rPr>
              <a:t>xmlns:</a:t>
            </a:r>
            <a:r>
              <a:rPr lang="en-US" sz="2400" i="1" dirty="0" err="1">
                <a:cs typeface="Times New Roman" pitchFamily="18" charset="0"/>
              </a:rPr>
              <a:t>prefix</a:t>
            </a:r>
            <a:r>
              <a:rPr lang="en-US" sz="2400" dirty="0">
                <a:cs typeface="Times New Roman" pitchFamily="18" charset="0"/>
              </a:rPr>
              <a:t>=“</a:t>
            </a:r>
            <a:r>
              <a:rPr lang="en-US" sz="2400" i="1" dirty="0">
                <a:cs typeface="Times New Roman" pitchFamily="18" charset="0"/>
              </a:rPr>
              <a:t>URI</a:t>
            </a:r>
            <a:r>
              <a:rPr lang="en-US" sz="2400" dirty="0">
                <a:cs typeface="Times New Roman" pitchFamily="18" charset="0"/>
              </a:rPr>
              <a:t>”</a:t>
            </a:r>
          </a:p>
          <a:p>
            <a:pPr lvl="1">
              <a:buFont typeface="Times New Roman" pitchFamily="18" charset="0"/>
              <a:buNone/>
            </a:pPr>
            <a:endParaRPr lang="en-US" sz="2400" dirty="0">
              <a:cs typeface="Times New Roman" pitchFamily="18" charset="0"/>
            </a:endParaRPr>
          </a:p>
          <a:p>
            <a:r>
              <a:rPr lang="en-US" sz="2400" dirty="0">
                <a:cs typeface="Times New Roman" pitchFamily="18" charset="0"/>
              </a:rPr>
              <a:t>Where </a:t>
            </a:r>
            <a:r>
              <a:rPr lang="en-US" sz="2400" i="1" dirty="0">
                <a:cs typeface="Times New Roman" pitchFamily="18" charset="0"/>
              </a:rPr>
              <a:t>prefix</a:t>
            </a:r>
            <a:r>
              <a:rPr lang="en-US" sz="2400" dirty="0">
                <a:cs typeface="Times New Roman" pitchFamily="18" charset="0"/>
              </a:rPr>
              <a:t> and </a:t>
            </a:r>
            <a:r>
              <a:rPr lang="en-US" sz="2400" i="1" dirty="0">
                <a:cs typeface="Times New Roman" pitchFamily="18" charset="0"/>
              </a:rPr>
              <a:t>URI</a:t>
            </a:r>
            <a:r>
              <a:rPr lang="en-US" sz="2400" dirty="0">
                <a:cs typeface="Times New Roman" pitchFamily="18" charset="0"/>
              </a:rPr>
              <a:t> are the prefix and URI for the </a:t>
            </a:r>
            <a:r>
              <a:rPr lang="en-US" sz="2400" dirty="0" smtClean="0">
                <a:cs typeface="Times New Roman" pitchFamily="18" charset="0"/>
              </a:rPr>
              <a:t>namespace</a:t>
            </a:r>
            <a:endParaRPr lang="en-US" sz="2400" dirty="0">
              <a:cs typeface="Times New Roman" pitchFamily="18" charset="0"/>
            </a:endParaRPr>
          </a:p>
          <a:p>
            <a:r>
              <a:rPr lang="en-US" sz="2400" dirty="0">
                <a:cs typeface="Times New Roman" pitchFamily="18" charset="0"/>
              </a:rPr>
              <a:t>Default namespaces do NOT apply to </a:t>
            </a:r>
            <a:r>
              <a:rPr lang="en-US" sz="2400" dirty="0" smtClean="0">
                <a:cs typeface="Times New Roman" pitchFamily="18" charset="0"/>
              </a:rPr>
              <a:t>attributes </a:t>
            </a:r>
            <a:r>
              <a:rPr lang="en-US" sz="2400" dirty="0">
                <a:cs typeface="Times New Roman" pitchFamily="18" charset="0"/>
              </a:rPr>
              <a:t>(it must be explicit</a:t>
            </a:r>
            <a:r>
              <a:rPr lang="en-US" sz="2400" dirty="0" smtClean="0">
                <a:cs typeface="Times New Roman" pitchFamily="18" charset="0"/>
              </a:rPr>
              <a:t>)</a:t>
            </a:r>
            <a:endParaRPr lang="en-US" sz="2400" dirty="0">
              <a:cs typeface="Times New Roman" pitchFamily="18" charset="0"/>
            </a:endParaRPr>
          </a:p>
        </p:txBody>
      </p:sp>
    </p:spTree>
    <p:extLst>
      <p:ext uri="{BB962C8B-B14F-4D97-AF65-F5344CB8AC3E}">
        <p14:creationId xmlns:p14="http://schemas.microsoft.com/office/powerpoint/2010/main" val="88023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a:bodyPr>
          <a:lstStyle/>
          <a:p>
            <a:r>
              <a:rPr lang="en-US" dirty="0">
                <a:cs typeface="Times New Roman" pitchFamily="18" charset="0"/>
              </a:rPr>
              <a:t>Declaring a Namespace as an Element Attribute</a:t>
            </a:r>
          </a:p>
        </p:txBody>
      </p:sp>
      <p:sp>
        <p:nvSpPr>
          <p:cNvPr id="94211" name="Rectangle 3"/>
          <p:cNvSpPr>
            <a:spLocks noGrp="1" noChangeArrowheads="1"/>
          </p:cNvSpPr>
          <p:nvPr>
            <p:ph idx="1"/>
          </p:nvPr>
        </p:nvSpPr>
        <p:spPr>
          <a:xfrm>
            <a:off x="407368" y="1563624"/>
            <a:ext cx="10946432" cy="4969955"/>
          </a:xfrm>
        </p:spPr>
        <p:txBody>
          <a:bodyPr>
            <a:normAutofit/>
          </a:bodyPr>
          <a:lstStyle/>
          <a:p>
            <a:pPr>
              <a:lnSpc>
                <a:spcPct val="120000"/>
              </a:lnSpc>
              <a:spcBef>
                <a:spcPts val="0"/>
              </a:spcBef>
              <a:buFont typeface="Times New Roman" pitchFamily="18" charset="0"/>
              <a:buNone/>
            </a:pPr>
            <a:r>
              <a:rPr lang="en-US" sz="2000" dirty="0" smtClean="0">
                <a:latin typeface="Courier New" pitchFamily="49" charset="0"/>
                <a:cs typeface="Courier New" pitchFamily="49" charset="0"/>
              </a:rPr>
              <a:t>&lt;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model</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xmlns:mod</a:t>
            </a:r>
            <a:r>
              <a:rPr lang="en-US" sz="2000" dirty="0">
                <a:latin typeface="Courier New" pitchFamily="49" charset="0"/>
                <a:cs typeface="Courier New" pitchFamily="49" charset="0"/>
              </a:rPr>
              <a:t>="http://jacksonelect.com/models"&gt;</a:t>
            </a:r>
          </a:p>
          <a:p>
            <a:pPr>
              <a:lnSpc>
                <a:spcPct val="120000"/>
              </a:lnSpc>
              <a:spcBef>
                <a:spcPts val="0"/>
              </a:spcBef>
              <a:buFont typeface="Times New Roman" pitchFamily="18" charset="0"/>
              <a:buNone/>
            </a:pPr>
            <a:r>
              <a:rPr lang="en-US" sz="2000" dirty="0" smtClean="0">
                <a:latin typeface="Courier New" pitchFamily="49" charset="0"/>
                <a:cs typeface="Courier New" pitchFamily="49" charset="0"/>
              </a:rPr>
              <a:t>    &lt;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title</a:t>
            </a:r>
            <a:r>
              <a:rPr lang="en-US" sz="2000" dirty="0">
                <a:latin typeface="Courier New" pitchFamily="49" charset="0"/>
                <a:cs typeface="Courier New" pitchFamily="49" charset="0"/>
              </a:rPr>
              <a:t>&gt;Laser4C (PR205)&lt;/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title</a:t>
            </a:r>
            <a:r>
              <a:rPr lang="en-US" sz="2000" dirty="0">
                <a:latin typeface="Courier New" pitchFamily="49" charset="0"/>
                <a:cs typeface="Courier New" pitchFamily="49" charset="0"/>
              </a:rPr>
              <a:t>&gt;</a:t>
            </a:r>
          </a:p>
          <a:p>
            <a:pPr>
              <a:lnSpc>
                <a:spcPct val="120000"/>
              </a:lnSpc>
              <a:spcBef>
                <a:spcPts val="0"/>
              </a:spcBef>
              <a:buFont typeface="Times New Roman" pitchFamily="18" charset="0"/>
              <a:buNone/>
            </a:pPr>
            <a:r>
              <a:rPr lang="en-US" sz="2000" dirty="0" smtClean="0">
                <a:latin typeface="Courier New" pitchFamily="49" charset="0"/>
                <a:cs typeface="Courier New" pitchFamily="49" charset="0"/>
              </a:rPr>
              <a:t>    &lt;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description</a:t>
            </a:r>
            <a:r>
              <a:rPr lang="en-US" sz="2000" dirty="0">
                <a:latin typeface="Courier New" pitchFamily="49" charset="0"/>
                <a:cs typeface="Courier New" pitchFamily="49" charset="0"/>
              </a:rPr>
              <a:t>&gt;Entry level color </a:t>
            </a:r>
            <a:r>
              <a:rPr lang="en-US" sz="2000" dirty="0" smtClean="0">
                <a:latin typeface="Courier New" pitchFamily="49" charset="0"/>
                <a:cs typeface="Courier New" pitchFamily="49" charset="0"/>
              </a:rPr>
              <a:t>laser printer</a:t>
            </a:r>
            <a:r>
              <a:rPr lang="en-US" sz="2000" dirty="0">
                <a:latin typeface="Courier New" pitchFamily="49" charset="0"/>
                <a:cs typeface="Courier New" pitchFamily="49" charset="0"/>
              </a:rPr>
              <a:t>&lt;/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description</a:t>
            </a:r>
            <a:r>
              <a:rPr lang="en-US" sz="2000" dirty="0">
                <a:latin typeface="Courier New" pitchFamily="49" charset="0"/>
                <a:cs typeface="Courier New" pitchFamily="49" charset="0"/>
              </a:rPr>
              <a:t>&gt;</a:t>
            </a:r>
          </a:p>
          <a:p>
            <a:pPr>
              <a:lnSpc>
                <a:spcPct val="120000"/>
              </a:lnSpc>
              <a:spcBef>
                <a:spcPts val="0"/>
              </a:spcBef>
              <a:buFont typeface="Times New Roman" pitchFamily="18" charset="0"/>
              <a:buNone/>
            </a:pPr>
            <a:r>
              <a:rPr lang="en-US" sz="2000" dirty="0" smtClean="0">
                <a:latin typeface="Courier New" pitchFamily="49" charset="0"/>
                <a:cs typeface="Courier New" pitchFamily="49" charset="0"/>
              </a:rPr>
              <a:t>    &lt;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type</a:t>
            </a:r>
            <a:r>
              <a:rPr lang="en-US" sz="2000" dirty="0">
                <a:latin typeface="Courier New" pitchFamily="49" charset="0"/>
                <a:cs typeface="Courier New" pitchFamily="49" charset="0"/>
              </a:rPr>
              <a:t>&gt;color laser&lt;/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type</a:t>
            </a:r>
            <a:r>
              <a:rPr lang="en-US" sz="2000" dirty="0">
                <a:latin typeface="Courier New" pitchFamily="49" charset="0"/>
                <a:cs typeface="Courier New" pitchFamily="49" charset="0"/>
              </a:rPr>
              <a:t>&gt;</a:t>
            </a:r>
          </a:p>
          <a:p>
            <a:pPr>
              <a:lnSpc>
                <a:spcPct val="120000"/>
              </a:lnSpc>
              <a:spcBef>
                <a:spcPts val="0"/>
              </a:spcBef>
              <a:buFont typeface="Times New Roman" pitchFamily="18" charset="0"/>
              <a:buNone/>
            </a:pPr>
            <a:r>
              <a:rPr lang="en-US" sz="2000" dirty="0" smtClean="0">
                <a:latin typeface="Courier New" pitchFamily="49" charset="0"/>
                <a:cs typeface="Courier New" pitchFamily="49" charset="0"/>
              </a:rPr>
              <a:t>    &lt;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ordered</a:t>
            </a:r>
            <a:r>
              <a:rPr lang="en-US" sz="2000" dirty="0">
                <a:latin typeface="Courier New" pitchFamily="49" charset="0"/>
                <a:cs typeface="Courier New" pitchFamily="49" charset="0"/>
              </a:rPr>
              <a:t>&gt;320&lt;/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ordered</a:t>
            </a:r>
            <a:r>
              <a:rPr lang="en-US" sz="2000" dirty="0">
                <a:latin typeface="Courier New" pitchFamily="49" charset="0"/>
                <a:cs typeface="Courier New" pitchFamily="49" charset="0"/>
              </a:rPr>
              <a:t>&gt;</a:t>
            </a:r>
          </a:p>
          <a:p>
            <a:pPr>
              <a:lnSpc>
                <a:spcPct val="120000"/>
              </a:lnSpc>
              <a:spcBef>
                <a:spcPts val="0"/>
              </a:spcBef>
              <a:buFont typeface="Times New Roman" pitchFamily="18" charset="0"/>
              <a:buNone/>
            </a:pPr>
            <a:r>
              <a:rPr lang="en-US" sz="2000" dirty="0" smtClean="0">
                <a:latin typeface="Courier New" pitchFamily="49" charset="0"/>
                <a:cs typeface="Courier New" pitchFamily="49" charset="0"/>
              </a:rPr>
              <a:t>    &lt;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parts</a:t>
            </a:r>
            <a:r>
              <a:rPr lang="en-US" sz="2000" dirty="0">
                <a:latin typeface="Courier New" pitchFamily="49" charset="0"/>
                <a:cs typeface="Courier New" pitchFamily="49" charset="0"/>
              </a:rPr>
              <a:t> list="chx201,fa100-5,eng005-2,cbx-450V4,tn01-53" /&gt;</a:t>
            </a:r>
          </a:p>
          <a:p>
            <a:pPr>
              <a:lnSpc>
                <a:spcPct val="120000"/>
              </a:lnSpc>
              <a:spcBef>
                <a:spcPts val="0"/>
              </a:spcBef>
              <a:buFont typeface="Times New Roman" pitchFamily="18" charset="0"/>
              <a:buNone/>
            </a:pPr>
            <a:r>
              <a:rPr lang="en-US" sz="2000" dirty="0">
                <a:latin typeface="Courier New" pitchFamily="49" charset="0"/>
                <a:cs typeface="Courier New" pitchFamily="49" charset="0"/>
              </a:rPr>
              <a:t>&lt;/</a:t>
            </a:r>
            <a:r>
              <a:rPr lang="en-US" sz="2000" b="1" dirty="0" err="1">
                <a:latin typeface="Courier New" pitchFamily="49" charset="0"/>
                <a:cs typeface="Courier New" pitchFamily="49" charset="0"/>
              </a:rPr>
              <a:t>mod:</a:t>
            </a:r>
            <a:r>
              <a:rPr lang="en-US" sz="2000" dirty="0" err="1">
                <a:latin typeface="Courier New" pitchFamily="49" charset="0"/>
                <a:cs typeface="Courier New" pitchFamily="49" charset="0"/>
              </a:rPr>
              <a:t>model</a:t>
            </a:r>
            <a:r>
              <a:rPr lang="en-US" sz="2000" dirty="0">
                <a:latin typeface="Courier New" pitchFamily="49" charset="0"/>
                <a:cs typeface="Courier New" pitchFamily="49" charset="0"/>
              </a:rPr>
              <a:t>&gt;</a:t>
            </a:r>
          </a:p>
          <a:p>
            <a:pPr>
              <a:lnSpc>
                <a:spcPct val="120000"/>
              </a:lnSpc>
              <a:spcBef>
                <a:spcPts val="0"/>
              </a:spcBef>
              <a:buFont typeface="Times New Roman" pitchFamily="18" charset="0"/>
              <a:buNone/>
            </a:pPr>
            <a:endParaRPr lang="en-US" sz="2000" dirty="0">
              <a:cs typeface="Times New Roman" pitchFamily="18" charset="0"/>
            </a:endParaRPr>
          </a:p>
        </p:txBody>
      </p:sp>
    </p:spTree>
    <p:extLst>
      <p:ext uri="{BB962C8B-B14F-4D97-AF65-F5344CB8AC3E}">
        <p14:creationId xmlns:p14="http://schemas.microsoft.com/office/powerpoint/2010/main" val="231371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rmAutofit/>
          </a:bodyPr>
          <a:lstStyle/>
          <a:p>
            <a:r>
              <a:rPr lang="en-US" dirty="0">
                <a:cs typeface="Times New Roman" pitchFamily="18" charset="0"/>
              </a:rPr>
              <a:t>Declaring a Namespace as an Element Attribute</a:t>
            </a:r>
          </a:p>
        </p:txBody>
      </p:sp>
      <p:sp>
        <p:nvSpPr>
          <p:cNvPr id="95235" name="Rectangle 3"/>
          <p:cNvSpPr>
            <a:spLocks noGrp="1" noChangeArrowheads="1"/>
          </p:cNvSpPr>
          <p:nvPr>
            <p:ph idx="1"/>
          </p:nvPr>
        </p:nvSpPr>
        <p:spPr/>
        <p:txBody>
          <a:bodyPr>
            <a:normAutofit/>
          </a:bodyPr>
          <a:lstStyle/>
          <a:p>
            <a:r>
              <a:rPr lang="en-US" sz="2400" dirty="0">
                <a:cs typeface="Times New Roman" pitchFamily="18" charset="0"/>
              </a:rPr>
              <a:t>…applies the namespace http://jacksonelect.com/models namespace to the model element and all of its child elements.</a:t>
            </a:r>
          </a:p>
          <a:p>
            <a:pPr>
              <a:buFontTx/>
              <a:buNone/>
            </a:pPr>
            <a:endParaRPr lang="en-US" sz="2400" dirty="0">
              <a:cs typeface="Times New Roman" pitchFamily="18" charset="0"/>
            </a:endParaRPr>
          </a:p>
          <a:p>
            <a:r>
              <a:rPr lang="en-US" sz="2400" dirty="0">
                <a:cs typeface="Times New Roman" pitchFamily="18" charset="0"/>
              </a:rPr>
              <a:t>While the “mod” prefix was only added to the model element name, the XML parser considers the other elements parts of the model namespace and they inherit the namespace.</a:t>
            </a:r>
          </a:p>
        </p:txBody>
      </p:sp>
    </p:spTree>
    <p:extLst>
      <p:ext uri="{BB962C8B-B14F-4D97-AF65-F5344CB8AC3E}">
        <p14:creationId xmlns:p14="http://schemas.microsoft.com/office/powerpoint/2010/main" val="2615728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dirty="0">
                <a:cs typeface="Times New Roman" pitchFamily="18" charset="0"/>
              </a:rPr>
              <a:t>Declaring a Default Namespace</a:t>
            </a:r>
          </a:p>
        </p:txBody>
      </p:sp>
      <p:sp>
        <p:nvSpPr>
          <p:cNvPr id="96259" name="Rectangle 3"/>
          <p:cNvSpPr>
            <a:spLocks noGrp="1" noChangeArrowheads="1"/>
          </p:cNvSpPr>
          <p:nvPr>
            <p:ph idx="1"/>
          </p:nvPr>
        </p:nvSpPr>
        <p:spPr/>
        <p:txBody>
          <a:bodyPr>
            <a:normAutofit/>
          </a:bodyPr>
          <a:lstStyle/>
          <a:p>
            <a:r>
              <a:rPr lang="en-US" sz="2400" dirty="0">
                <a:cs typeface="Times New Roman" pitchFamily="18" charset="0"/>
              </a:rPr>
              <a:t>You can specify a </a:t>
            </a:r>
            <a:r>
              <a:rPr lang="en-US" sz="2400" b="1" dirty="0">
                <a:cs typeface="Times New Roman" pitchFamily="18" charset="0"/>
              </a:rPr>
              <a:t>default namespace</a:t>
            </a:r>
            <a:r>
              <a:rPr lang="en-US" sz="2400" dirty="0">
                <a:cs typeface="Times New Roman" pitchFamily="18" charset="0"/>
              </a:rPr>
              <a:t> by omitting the prefix in the namespace declaration. </a:t>
            </a:r>
          </a:p>
          <a:p>
            <a:pPr>
              <a:buFontTx/>
              <a:buNone/>
            </a:pPr>
            <a:endParaRPr lang="en-US" sz="2400" dirty="0">
              <a:cs typeface="Times New Roman" pitchFamily="18" charset="0"/>
            </a:endParaRPr>
          </a:p>
          <a:p>
            <a:r>
              <a:rPr lang="en-US" sz="2400" dirty="0">
                <a:cs typeface="Times New Roman" pitchFamily="18" charset="0"/>
              </a:rPr>
              <a:t>The element containing the namespace attribute and all of its child elements are assumed to be part of the default namespace.</a:t>
            </a:r>
          </a:p>
          <a:p>
            <a:endParaRPr lang="en-US" sz="2400" dirty="0">
              <a:cs typeface="Times New Roman" pitchFamily="18" charset="0"/>
            </a:endParaRPr>
          </a:p>
        </p:txBody>
      </p:sp>
    </p:spTree>
    <p:extLst>
      <p:ext uri="{BB962C8B-B14F-4D97-AF65-F5344CB8AC3E}">
        <p14:creationId xmlns:p14="http://schemas.microsoft.com/office/powerpoint/2010/main" val="106998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cs typeface="Times New Roman" pitchFamily="18" charset="0"/>
              </a:rPr>
              <a:t>Default Namespace</a:t>
            </a:r>
            <a:endParaRPr lang="en-US" dirty="0">
              <a:cs typeface="Times New Roman" pitchFamily="18" charset="0"/>
            </a:endParaRPr>
          </a:p>
        </p:txBody>
      </p:sp>
      <p:sp>
        <p:nvSpPr>
          <p:cNvPr id="2" name="Content Placeholder 1"/>
          <p:cNvSpPr>
            <a:spLocks noGrp="1" noChangeArrowheads="1"/>
          </p:cNvSpPr>
          <p:nvPr>
            <p:ph idx="1"/>
          </p:nvPr>
        </p:nvSpPr>
        <p:spPr bwMode="auto">
          <a:xfrm>
            <a:off x="829056" y="2204864"/>
            <a:ext cx="10515600" cy="134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&lt;?xml version="1.0"?&gt;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&lt;Book </a:t>
            </a:r>
            <a:r>
              <a:rPr lang="en-US" altLang="en-US" sz="1800" dirty="0" err="1">
                <a:latin typeface="Courier New" panose="02070309020205020404" pitchFamily="49" charset="0"/>
                <a:cs typeface="Courier New" panose="02070309020205020404" pitchFamily="49" charset="0"/>
              </a:rPr>
              <a:t>xmlns</a:t>
            </a:r>
            <a:r>
              <a:rPr lang="en-US" altLang="en-US" sz="1800" dirty="0">
                <a:latin typeface="Courier New" panose="02070309020205020404" pitchFamily="49" charset="0"/>
                <a:cs typeface="Courier New" panose="02070309020205020404" pitchFamily="49" charset="0"/>
              </a:rPr>
              <a:t>="http://www.library.com"&gt;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&lt;Title&gt;Sherlock Holmes&lt;/Title&gt;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&lt;Author&gt;Arthur Conan Doyle&lt;/Author&gt;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&lt;/Book&gt;</a:t>
            </a:r>
            <a:endParaRPr lang="en-US"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1056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cs typeface="Times New Roman" pitchFamily="18" charset="0"/>
              </a:rPr>
              <a:t>Default Namespace != no namespace</a:t>
            </a:r>
            <a:endParaRPr lang="en-US" dirty="0">
              <a:cs typeface="Times New Roman" pitchFamily="18" charset="0"/>
            </a:endParaRPr>
          </a:p>
        </p:txBody>
      </p:sp>
      <p:sp>
        <p:nvSpPr>
          <p:cNvPr id="2" name="Content Placeholder 1"/>
          <p:cNvSpPr>
            <a:spLocks noGrp="1" noChangeArrowheads="1"/>
          </p:cNvSpPr>
          <p:nvPr>
            <p:ph idx="1"/>
          </p:nvPr>
        </p:nvSpPr>
        <p:spPr bwMode="auto">
          <a:xfrm>
            <a:off x="838200" y="1844824"/>
            <a:ext cx="8136904"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&lt;?xml version="1.0"?&gt;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&lt;Book </a:t>
            </a:r>
            <a:r>
              <a:rPr lang="en-US" altLang="en-US" sz="1800" dirty="0" err="1">
                <a:latin typeface="Courier New" panose="02070309020205020404" pitchFamily="49" charset="0"/>
                <a:cs typeface="Courier New" panose="02070309020205020404" pitchFamily="49" charset="0"/>
              </a:rPr>
              <a:t>xmlns</a:t>
            </a:r>
            <a:r>
              <a:rPr lang="en-US" altLang="en-US" sz="1800" dirty="0">
                <a:latin typeface="Courier New" panose="02070309020205020404" pitchFamily="49" charset="0"/>
                <a:cs typeface="Courier New" panose="02070309020205020404" pitchFamily="49" charset="0"/>
              </a:rPr>
              <a:t>="http://www.library.com"&gt;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&lt;Title&gt;Sherlock Holmes&lt;/Title&gt;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&lt;Author&gt;Arthur Conan Doyle&lt;/Author&gt;</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&lt;/Book&gt;</a:t>
            </a:r>
            <a:endParaRPr lang="en-US" altLang="en-US" sz="1800" dirty="0">
              <a:latin typeface="Courier New" panose="02070309020205020404" pitchFamily="49" charset="0"/>
              <a:cs typeface="Courier New" panose="02070309020205020404" pitchFamily="49" charset="0"/>
            </a:endParaRPr>
          </a:p>
        </p:txBody>
      </p:sp>
      <p:sp>
        <p:nvSpPr>
          <p:cNvPr id="6" name="Content Placeholder 1"/>
          <p:cNvSpPr txBox="1">
            <a:spLocks noChangeArrowheads="1"/>
          </p:cNvSpPr>
          <p:nvPr/>
        </p:nvSpPr>
        <p:spPr bwMode="auto">
          <a:xfrm>
            <a:off x="838200" y="3861048"/>
            <a:ext cx="813690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228600" algn="l" defTabSz="91440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32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4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eaLnBrk="0" fontAlgn="base" hangingPunct="0">
              <a:spcBef>
                <a:spcPct val="0"/>
              </a:spcBef>
              <a:spcAft>
                <a:spcPct val="0"/>
              </a:spcAft>
              <a:buClrTx/>
              <a:buNone/>
            </a:pPr>
            <a:r>
              <a:rPr lang="en-US" altLang="en-US" sz="1800" dirty="0">
                <a:latin typeface="Courier New" panose="02070309020205020404" pitchFamily="49" charset="0"/>
                <a:cs typeface="Courier New" panose="02070309020205020404" pitchFamily="49" charset="0"/>
              </a:rPr>
              <a:t>&lt;?xml version="1.0"?&gt;</a:t>
            </a:r>
          </a:p>
          <a:p>
            <a:pPr marL="0" indent="0" eaLnBrk="0" fontAlgn="base" hangingPunct="0">
              <a:spcBef>
                <a:spcPct val="0"/>
              </a:spcBef>
              <a:spcAft>
                <a:spcPct val="0"/>
              </a:spcAft>
              <a:buClrTx/>
              <a:buNone/>
            </a:pPr>
            <a:r>
              <a:rPr lang="en-US" altLang="en-US" sz="1800" dirty="0">
                <a:latin typeface="Courier New" panose="02070309020205020404" pitchFamily="49" charset="0"/>
                <a:cs typeface="Courier New" panose="02070309020205020404" pitchFamily="49" charset="0"/>
              </a:rPr>
              <a:t>&lt;Book&gt;</a:t>
            </a:r>
          </a:p>
          <a:p>
            <a:pPr marL="0" indent="0" eaLnBrk="0" fontAlgn="base" hangingPunct="0">
              <a:spcBef>
                <a:spcPct val="0"/>
              </a:spcBef>
              <a:spcAft>
                <a:spcPct val="0"/>
              </a:spcAft>
              <a:buClrTx/>
              <a:buNone/>
            </a:pPr>
            <a:r>
              <a:rPr lang="en-US" altLang="en-US" sz="1800" dirty="0">
                <a:latin typeface="Courier New" panose="02070309020205020404" pitchFamily="49" charset="0"/>
                <a:cs typeface="Courier New" panose="02070309020205020404" pitchFamily="49" charset="0"/>
              </a:rPr>
              <a:t>  &lt;Title&gt;Sherlock Holmes&lt;/Title&gt;</a:t>
            </a:r>
          </a:p>
          <a:p>
            <a:pPr marL="0" indent="0" eaLnBrk="0" fontAlgn="base" hangingPunct="0">
              <a:spcBef>
                <a:spcPct val="0"/>
              </a:spcBef>
              <a:spcAft>
                <a:spcPct val="0"/>
              </a:spcAft>
              <a:buClrTx/>
              <a:buNone/>
            </a:pPr>
            <a:r>
              <a:rPr lang="en-US" altLang="en-US" sz="1800" dirty="0">
                <a:latin typeface="Courier New" panose="02070309020205020404" pitchFamily="49" charset="0"/>
                <a:cs typeface="Courier New" panose="02070309020205020404" pitchFamily="49" charset="0"/>
              </a:rPr>
              <a:t>  &lt;Author&gt;Arthur Conan Doyle&lt;/Author&gt;</a:t>
            </a:r>
          </a:p>
          <a:p>
            <a:pPr marL="0" indent="0" eaLnBrk="0" fontAlgn="base" hangingPunct="0">
              <a:spcBef>
                <a:spcPct val="0"/>
              </a:spcBef>
              <a:spcAft>
                <a:spcPct val="0"/>
              </a:spcAft>
              <a:buClrTx/>
              <a:buNone/>
            </a:pPr>
            <a:r>
              <a:rPr lang="en-US" altLang="en-US" sz="1800" dirty="0">
                <a:latin typeface="Courier New" panose="02070309020205020404" pitchFamily="49" charset="0"/>
                <a:cs typeface="Courier New" panose="02070309020205020404" pitchFamily="49" charset="0"/>
              </a:rPr>
              <a:t>&lt;/Book&gt;</a:t>
            </a:r>
          </a:p>
        </p:txBody>
      </p:sp>
    </p:spTree>
    <p:extLst>
      <p:ext uri="{BB962C8B-B14F-4D97-AF65-F5344CB8AC3E}">
        <p14:creationId xmlns:p14="http://schemas.microsoft.com/office/powerpoint/2010/main" val="2377035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a:cs typeface="Times New Roman" pitchFamily="18" charset="0"/>
              </a:rPr>
              <a:t>Using Namespaces with Attributes</a:t>
            </a:r>
          </a:p>
        </p:txBody>
      </p:sp>
      <p:sp>
        <p:nvSpPr>
          <p:cNvPr id="98307" name="Rectangle 3"/>
          <p:cNvSpPr>
            <a:spLocks noGrp="1" noChangeArrowheads="1"/>
          </p:cNvSpPr>
          <p:nvPr>
            <p:ph idx="1"/>
          </p:nvPr>
        </p:nvSpPr>
        <p:spPr/>
        <p:txBody>
          <a:bodyPr>
            <a:normAutofit/>
          </a:bodyPr>
          <a:lstStyle/>
          <a:p>
            <a:r>
              <a:rPr lang="en-US" sz="2400" dirty="0">
                <a:cs typeface="Times New Roman" pitchFamily="18" charset="0"/>
              </a:rPr>
              <a:t>Attributes can also be qualified by adding the namespace prefix to the attribute name. For example,</a:t>
            </a:r>
          </a:p>
          <a:p>
            <a:pPr>
              <a:buFontTx/>
              <a:buNone/>
            </a:pPr>
            <a:endParaRPr lang="en-US" sz="2400" dirty="0">
              <a:cs typeface="Times New Roman" pitchFamily="18" charset="0"/>
            </a:endParaRPr>
          </a:p>
          <a:p>
            <a:pPr lvl="1">
              <a:buFont typeface="Times New Roman" pitchFamily="18" charset="0"/>
              <a:buNone/>
            </a:pPr>
            <a:r>
              <a:rPr lang="en-US" sz="2400" i="1" dirty="0">
                <a:cs typeface="Times New Roman" pitchFamily="18" charset="0"/>
              </a:rPr>
              <a:t>  </a:t>
            </a:r>
            <a:r>
              <a:rPr lang="en-US" i="1" dirty="0">
                <a:latin typeface="Courier New" panose="02070309020205020404" pitchFamily="49" charset="0"/>
                <a:cs typeface="Courier New" panose="02070309020205020404" pitchFamily="49" charset="0"/>
              </a:rPr>
              <a:t>&lt;element </a:t>
            </a:r>
            <a:r>
              <a:rPr lang="en-US" i="1" dirty="0" err="1">
                <a:latin typeface="Courier New" panose="02070309020205020404" pitchFamily="49" charset="0"/>
                <a:cs typeface="Courier New" panose="02070309020205020404" pitchFamily="49" charset="0"/>
              </a:rPr>
              <a:t>prefix:attribute</a:t>
            </a:r>
            <a:r>
              <a:rPr lang="en-US" i="1" dirty="0">
                <a:latin typeface="Courier New" panose="02070309020205020404" pitchFamily="49" charset="0"/>
                <a:cs typeface="Courier New" panose="02070309020205020404" pitchFamily="49" charset="0"/>
              </a:rPr>
              <a:t>="value"&gt;…&lt;/element&gt;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588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a:bodyPr>
          <a:lstStyle/>
          <a:p>
            <a:r>
              <a:rPr lang="en-US" dirty="0">
                <a:cs typeface="Times New Roman" pitchFamily="18" charset="0"/>
              </a:rPr>
              <a:t>Combining XML Vocabularies</a:t>
            </a:r>
          </a:p>
        </p:txBody>
      </p:sp>
      <p:sp>
        <p:nvSpPr>
          <p:cNvPr id="160771" name="Rectangle 3"/>
          <p:cNvSpPr>
            <a:spLocks noGrp="1" noChangeArrowheads="1"/>
          </p:cNvSpPr>
          <p:nvPr>
            <p:ph idx="1"/>
          </p:nvPr>
        </p:nvSpPr>
        <p:spPr/>
        <p:txBody>
          <a:bodyPr>
            <a:normAutofit/>
          </a:bodyPr>
          <a:lstStyle/>
          <a:p>
            <a:r>
              <a:rPr lang="en-US" sz="2400" dirty="0">
                <a:cs typeface="Times New Roman" pitchFamily="18" charset="0"/>
              </a:rPr>
              <a:t>A document that combines several vocabularies is known as a </a:t>
            </a:r>
            <a:r>
              <a:rPr lang="en-US" sz="2400" b="1" dirty="0">
                <a:cs typeface="Times New Roman" pitchFamily="18" charset="0"/>
              </a:rPr>
              <a:t>compound document</a:t>
            </a:r>
            <a:endParaRPr lang="en-US" sz="2400" dirty="0">
              <a:cs typeface="Times New Roman" pitchFamily="18" charset="0"/>
            </a:endParaRPr>
          </a:p>
        </p:txBody>
      </p:sp>
      <p:pic>
        <p:nvPicPr>
          <p:cNvPr id="160772" name="Picture 4" descr="Fig02-05"/>
          <p:cNvPicPr>
            <a:picLocks noChangeAspect="1" noChangeArrowheads="1"/>
          </p:cNvPicPr>
          <p:nvPr/>
        </p:nvPicPr>
        <p:blipFill>
          <a:blip r:embed="rId3">
            <a:extLst>
              <a:ext uri="{28A0092B-C50C-407E-A947-70E740481C1C}">
                <a14:useLocalDpi xmlns:a14="http://schemas.microsoft.com/office/drawing/2010/main" val="0"/>
              </a:ext>
            </a:extLst>
          </a:blip>
          <a:srcRect t="4169"/>
          <a:stretch>
            <a:fillRect/>
          </a:stretch>
        </p:blipFill>
        <p:spPr bwMode="auto">
          <a:xfrm>
            <a:off x="2999656" y="2348880"/>
            <a:ext cx="6549248" cy="400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037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rmAutofit/>
          </a:bodyPr>
          <a:lstStyle/>
          <a:p>
            <a:r>
              <a:rPr lang="en-US" dirty="0">
                <a:cs typeface="Times New Roman" pitchFamily="18" charset="0"/>
              </a:rPr>
              <a:t>Using Namespaces with Attributes</a:t>
            </a:r>
          </a:p>
        </p:txBody>
      </p:sp>
      <p:sp>
        <p:nvSpPr>
          <p:cNvPr id="123907" name="Rectangle 3"/>
          <p:cNvSpPr>
            <a:spLocks noGrp="1" noChangeArrowheads="1"/>
          </p:cNvSpPr>
          <p:nvPr>
            <p:ph idx="1"/>
          </p:nvPr>
        </p:nvSpPr>
        <p:spPr/>
        <p:txBody>
          <a:bodyPr>
            <a:normAutofit/>
          </a:bodyPr>
          <a:lstStyle/>
          <a:p>
            <a:r>
              <a:rPr lang="en-US" sz="2400" dirty="0">
                <a:cs typeface="Times New Roman" pitchFamily="18" charset="0"/>
              </a:rPr>
              <a:t>No element may contain two attributes with the same name.</a:t>
            </a:r>
          </a:p>
          <a:p>
            <a:pPr>
              <a:buFontTx/>
              <a:buNone/>
            </a:pPr>
            <a:endParaRPr lang="en-US" sz="2400" dirty="0">
              <a:cs typeface="Times New Roman" pitchFamily="18" charset="0"/>
            </a:endParaRPr>
          </a:p>
          <a:p>
            <a:r>
              <a:rPr lang="en-US" sz="2400" dirty="0">
                <a:cs typeface="Times New Roman" pitchFamily="18" charset="0"/>
              </a:rPr>
              <a:t>No element may contain two qualified attribute names with the same local part, pointing to identical namespaces, even if the prefixes are different.</a:t>
            </a:r>
          </a:p>
        </p:txBody>
      </p:sp>
    </p:spTree>
    <p:extLst>
      <p:ext uri="{BB962C8B-B14F-4D97-AF65-F5344CB8AC3E}">
        <p14:creationId xmlns:p14="http://schemas.microsoft.com/office/powerpoint/2010/main" val="965632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ormAutofit/>
          </a:bodyPr>
          <a:lstStyle/>
          <a:p>
            <a:r>
              <a:rPr lang="en-US" dirty="0">
                <a:cs typeface="Times New Roman" pitchFamily="18" charset="0"/>
              </a:rPr>
              <a:t>Using Namespaces with Attributes</a:t>
            </a:r>
          </a:p>
        </p:txBody>
      </p:sp>
      <p:sp>
        <p:nvSpPr>
          <p:cNvPr id="216067" name="Rectangle 3"/>
          <p:cNvSpPr>
            <a:spLocks noGrp="1" noChangeArrowheads="1"/>
          </p:cNvSpPr>
          <p:nvPr>
            <p:ph idx="1"/>
          </p:nvPr>
        </p:nvSpPr>
        <p:spPr/>
        <p:txBody>
          <a:bodyPr>
            <a:normAutofit/>
          </a:bodyPr>
          <a:lstStyle/>
          <a:p>
            <a:pPr marL="0" indent="0">
              <a:buNone/>
            </a:pP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mod:model</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xmlns:mod</a:t>
            </a:r>
            <a:r>
              <a:rPr lang="en-US" sz="1800" dirty="0">
                <a:latin typeface="Courier New" panose="02070309020205020404" pitchFamily="49" charset="0"/>
                <a:cs typeface="Courier New" panose="02070309020205020404" pitchFamily="49" charset="0"/>
              </a:rPr>
              <a:t>="http://jacksonelect.com/models" </a:t>
            </a:r>
            <a:r>
              <a:rPr lang="en-US" sz="1800" b="1" dirty="0" err="1">
                <a:solidFill>
                  <a:schemeClr val="accent6">
                    <a:lumMod val="75000"/>
                  </a:schemeClr>
                </a:solidFill>
                <a:latin typeface="Courier New" panose="02070309020205020404" pitchFamily="49" charset="0"/>
                <a:cs typeface="Courier New" panose="02070309020205020404" pitchFamily="49" charset="0"/>
              </a:rPr>
              <a:t>mod:id</a:t>
            </a:r>
            <a:r>
              <a:rPr lang="en-US" sz="1800" b="1" dirty="0">
                <a:solidFill>
                  <a:schemeClr val="accent6">
                    <a:lumMod val="75000"/>
                  </a:schemeClr>
                </a:solidFill>
                <a:latin typeface="Courier New" panose="02070309020205020404" pitchFamily="49" charset="0"/>
                <a:cs typeface="Courier New" panose="02070309020205020404" pitchFamily="49" charset="0"/>
              </a:rPr>
              <a:t>="pr205</a:t>
            </a:r>
            <a:r>
              <a:rPr lang="en-US" sz="1800" b="1" dirty="0" smtClean="0">
                <a:solidFill>
                  <a:schemeClr val="accent6">
                    <a:lumMod val="75000"/>
                  </a:schemeClr>
                </a:solidFill>
                <a:latin typeface="Courier New" pitchFamily="49" charset="0"/>
                <a:cs typeface="Courier New" pitchFamily="49" charset="0"/>
              </a:rPr>
              <a:t>"</a:t>
            </a:r>
            <a:r>
              <a:rPr lang="en-US" sz="1800" dirty="0" smtClean="0">
                <a:latin typeface="Courier New" pitchFamily="49" charset="0"/>
                <a:cs typeface="Courier New" pitchFamily="49" charset="0"/>
              </a:rPr>
              <a:t>&gt;</a:t>
            </a:r>
          </a:p>
          <a:p>
            <a:pPr marL="0" inden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  &lt;</a:t>
            </a:r>
            <a:r>
              <a:rPr lang="en-US" sz="1800" dirty="0" err="1">
                <a:latin typeface="Courier New" pitchFamily="49" charset="0"/>
                <a:cs typeface="Courier New" pitchFamily="49" charset="0"/>
              </a:rPr>
              <a:t>mod:title</a:t>
            </a:r>
            <a:r>
              <a:rPr lang="en-US" sz="1800" dirty="0">
                <a:latin typeface="Courier New" pitchFamily="49" charset="0"/>
                <a:cs typeface="Courier New" pitchFamily="49" charset="0"/>
              </a:rPr>
              <a:t>&gt;Laser4C (PR205)&lt;/</a:t>
            </a:r>
            <a:r>
              <a:rPr lang="en-US" sz="1800" dirty="0" err="1">
                <a:latin typeface="Courier New" pitchFamily="49" charset="0"/>
                <a:cs typeface="Courier New" pitchFamily="49" charset="0"/>
              </a:rPr>
              <a:t>mod:title</a:t>
            </a:r>
            <a:r>
              <a:rPr lang="en-US" sz="1800" dirty="0">
                <a:latin typeface="Courier New" pitchFamily="49" charset="0"/>
                <a:cs typeface="Courier New" pitchFamily="49" charset="0"/>
              </a:rPr>
              <a:t>&gt;</a:t>
            </a:r>
          </a:p>
          <a:p>
            <a:pPr>
              <a:lnSpc>
                <a:spcPct val="120000"/>
              </a:lnSpc>
              <a:spcBef>
                <a:spcPts val="0"/>
              </a:spcBef>
              <a:buFont typeface="Times New Roman" pitchFamily="18"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&lt;</a:t>
            </a:r>
            <a:r>
              <a:rPr lang="en-US" sz="1800" dirty="0" err="1">
                <a:latin typeface="Courier New" pitchFamily="49" charset="0"/>
                <a:cs typeface="Courier New" pitchFamily="49" charset="0"/>
              </a:rPr>
              <a:t>mod:description</a:t>
            </a:r>
            <a:r>
              <a:rPr lang="en-US" sz="1800" dirty="0">
                <a:latin typeface="Courier New" pitchFamily="49" charset="0"/>
                <a:cs typeface="Courier New" pitchFamily="49" charset="0"/>
              </a:rPr>
              <a:t>&gt;Entry level color laser printer&lt;/</a:t>
            </a:r>
            <a:r>
              <a:rPr lang="en-US" sz="1800" dirty="0" err="1">
                <a:latin typeface="Courier New" pitchFamily="49" charset="0"/>
                <a:cs typeface="Courier New" pitchFamily="49" charset="0"/>
              </a:rPr>
              <a:t>mod:description</a:t>
            </a:r>
            <a:r>
              <a:rPr lang="en-US" sz="1800" dirty="0">
                <a:latin typeface="Courier New" pitchFamily="49" charset="0"/>
                <a:cs typeface="Courier New" pitchFamily="49" charset="0"/>
              </a:rPr>
              <a:t>&gt;</a:t>
            </a:r>
          </a:p>
          <a:p>
            <a:pPr>
              <a:lnSpc>
                <a:spcPct val="120000"/>
              </a:lnSpc>
              <a:spcBef>
                <a:spcPts val="0"/>
              </a:spcBef>
              <a:buFont typeface="Times New Roman" pitchFamily="18" charset="0"/>
              <a:buNone/>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&lt;</a:t>
            </a:r>
            <a:r>
              <a:rPr lang="en-US" sz="1800" dirty="0" err="1">
                <a:latin typeface="Courier New" pitchFamily="49" charset="0"/>
                <a:cs typeface="Courier New" pitchFamily="49" charset="0"/>
              </a:rPr>
              <a:t>mod:type</a:t>
            </a:r>
            <a:r>
              <a:rPr lang="en-US" sz="1800" dirty="0">
                <a:latin typeface="Courier New" pitchFamily="49" charset="0"/>
                <a:cs typeface="Courier New" pitchFamily="49" charset="0"/>
              </a:rPr>
              <a:t>&gt;color laser&lt;/</a:t>
            </a:r>
            <a:r>
              <a:rPr lang="en-US" sz="1800" dirty="0" err="1">
                <a:latin typeface="Courier New" pitchFamily="49" charset="0"/>
                <a:cs typeface="Courier New" pitchFamily="49" charset="0"/>
              </a:rPr>
              <a:t>mod:type</a:t>
            </a:r>
            <a:r>
              <a:rPr lang="en-US" sz="1800" dirty="0">
                <a:latin typeface="Courier New" pitchFamily="49" charset="0"/>
                <a:cs typeface="Courier New" pitchFamily="49" charset="0"/>
              </a:rPr>
              <a:t>&gt;</a:t>
            </a:r>
          </a:p>
          <a:p>
            <a:pPr>
              <a:buFontTx/>
              <a:buNone/>
            </a:pPr>
            <a:r>
              <a:rPr lang="en-US" sz="1800" dirty="0" smtClean="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mod:model</a:t>
            </a:r>
            <a:r>
              <a:rPr lang="en-US" sz="1800" dirty="0" smtClean="0">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395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Style Sheets and Namespaces</a:t>
            </a:r>
          </a:p>
        </p:txBody>
      </p:sp>
      <p:sp>
        <p:nvSpPr>
          <p:cNvPr id="161795" name="Rectangle 3"/>
          <p:cNvSpPr>
            <a:spLocks noGrp="1" noChangeArrowheads="1"/>
          </p:cNvSpPr>
          <p:nvPr>
            <p:ph idx="1"/>
          </p:nvPr>
        </p:nvSpPr>
        <p:spPr/>
        <p:txBody>
          <a:bodyPr>
            <a:noAutofit/>
          </a:bodyPr>
          <a:lstStyle/>
          <a:p>
            <a:r>
              <a:rPr lang="en-US" sz="2400" dirty="0">
                <a:cs typeface="Times New Roman" pitchFamily="18" charset="0"/>
              </a:rPr>
              <a:t>To declare a namespace in a style sheet, you add the following rule to the style sheet file</a:t>
            </a:r>
          </a:p>
          <a:p>
            <a:pPr>
              <a:buFontTx/>
              <a:buNone/>
            </a:pPr>
            <a:r>
              <a:rPr lang="en-US" sz="2400" dirty="0">
                <a:latin typeface="Times New Roman" pitchFamily="18" charset="0"/>
                <a:cs typeface="Times New Roman" pitchFamily="18" charset="0"/>
              </a:rPr>
              <a:t>	</a:t>
            </a:r>
            <a:r>
              <a:rPr lang="en-US" sz="2200" dirty="0"/>
              <a:t>@namespace prefix </a:t>
            </a:r>
            <a:r>
              <a:rPr lang="en-US" sz="2200" dirty="0" err="1"/>
              <a:t>url</a:t>
            </a:r>
            <a:r>
              <a:rPr lang="en-US" sz="2200" dirty="0"/>
              <a:t>(</a:t>
            </a:r>
            <a:r>
              <a:rPr lang="en-US" sz="2200" dirty="0" err="1"/>
              <a:t>uri</a:t>
            </a:r>
            <a:r>
              <a:rPr lang="en-US" sz="2200" dirty="0"/>
              <a:t>);</a:t>
            </a:r>
          </a:p>
          <a:p>
            <a:pPr>
              <a:buFontTx/>
              <a:buNone/>
            </a:pPr>
            <a:r>
              <a:rPr lang="en-US" sz="2000" dirty="0">
                <a:cs typeface="Times New Roman" pitchFamily="18" charset="0"/>
              </a:rPr>
              <a:t/>
            </a:r>
            <a:br>
              <a:rPr lang="en-US" sz="2000" dirty="0">
                <a:cs typeface="Times New Roman" pitchFamily="18" charset="0"/>
              </a:rPr>
            </a:br>
            <a:r>
              <a:rPr lang="en-US" sz="2400" i="1" dirty="0">
                <a:cs typeface="Times New Roman" pitchFamily="18" charset="0"/>
              </a:rPr>
              <a:t>Where prefix is the namespace prefix and </a:t>
            </a:r>
            <a:r>
              <a:rPr lang="en-US" sz="2400" i="1" dirty="0" err="1">
                <a:cs typeface="Times New Roman" pitchFamily="18" charset="0"/>
              </a:rPr>
              <a:t>uri</a:t>
            </a:r>
            <a:r>
              <a:rPr lang="en-US" sz="2400" i="1" dirty="0">
                <a:cs typeface="Times New Roman" pitchFamily="18" charset="0"/>
              </a:rPr>
              <a:t> is the URI of the namespace</a:t>
            </a:r>
            <a:br>
              <a:rPr lang="en-US" sz="2400" i="1" dirty="0">
                <a:cs typeface="Times New Roman" pitchFamily="18" charset="0"/>
              </a:rPr>
            </a:br>
            <a:endParaRPr lang="en-US" sz="2400" i="1" dirty="0">
              <a:cs typeface="Times New Roman" pitchFamily="18" charset="0"/>
            </a:endParaRPr>
          </a:p>
          <a:p>
            <a:r>
              <a:rPr lang="en-US" sz="2400" dirty="0">
                <a:cs typeface="Times New Roman" pitchFamily="18" charset="0"/>
              </a:rPr>
              <a:t>Example:</a:t>
            </a:r>
          </a:p>
          <a:p>
            <a:pPr lvl="1">
              <a:buFontTx/>
              <a:buNone/>
            </a:pPr>
            <a:r>
              <a:rPr lang="en-US" sz="2200" dirty="0"/>
              <a:t>@namespace mod </a:t>
            </a:r>
            <a:r>
              <a:rPr lang="en-US" sz="2200" dirty="0" err="1"/>
              <a:t>url</a:t>
            </a:r>
            <a:r>
              <a:rPr lang="en-US" sz="2200" dirty="0"/>
              <a:t>(http://jacksonelect.com/models)</a:t>
            </a:r>
          </a:p>
        </p:txBody>
      </p:sp>
    </p:spTree>
    <p:extLst>
      <p:ext uri="{BB962C8B-B14F-4D97-AF65-F5344CB8AC3E}">
        <p14:creationId xmlns:p14="http://schemas.microsoft.com/office/powerpoint/2010/main" val="345730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Applying a Namespace to a Selector</a:t>
            </a:r>
          </a:p>
        </p:txBody>
      </p:sp>
      <p:sp>
        <p:nvSpPr>
          <p:cNvPr id="162819" name="Rectangle 3"/>
          <p:cNvSpPr>
            <a:spLocks noGrp="1" noChangeArrowheads="1"/>
          </p:cNvSpPr>
          <p:nvPr>
            <p:ph idx="1"/>
          </p:nvPr>
        </p:nvSpPr>
        <p:spPr/>
        <p:txBody>
          <a:bodyPr>
            <a:noAutofit/>
          </a:bodyPr>
          <a:lstStyle/>
          <a:p>
            <a:r>
              <a:rPr lang="en-US" sz="2400" dirty="0">
                <a:cs typeface="Times New Roman" pitchFamily="18" charset="0"/>
              </a:rPr>
              <a:t>Once a namespace is declared in a style sheet, associate selectors with that namespace using the syntax:</a:t>
            </a:r>
          </a:p>
          <a:p>
            <a:pPr>
              <a:buFontTx/>
              <a:buNone/>
            </a:pPr>
            <a:r>
              <a:rPr lang="en-US" sz="2400" dirty="0">
                <a:cs typeface="Times New Roman" pitchFamily="18" charset="0"/>
              </a:rPr>
              <a:t>	</a:t>
            </a:r>
            <a:r>
              <a:rPr lang="en-US" sz="2400" dirty="0" err="1">
                <a:cs typeface="Times New Roman" pitchFamily="18" charset="0"/>
              </a:rPr>
              <a:t>prefix|selector</a:t>
            </a:r>
            <a:r>
              <a:rPr lang="en-US" sz="2400" dirty="0">
                <a:cs typeface="Times New Roman" pitchFamily="18" charset="0"/>
              </a:rPr>
              <a:t> {attribute1:value1; 	</a:t>
            </a:r>
            <a:endParaRPr lang="en-US" sz="2400" dirty="0" smtClean="0">
              <a:cs typeface="Times New Roman" pitchFamily="18" charset="0"/>
            </a:endParaRPr>
          </a:p>
          <a:p>
            <a:pPr>
              <a:buFontTx/>
              <a:buNone/>
            </a:pPr>
            <a:r>
              <a:rPr lang="en-US" dirty="0">
                <a:cs typeface="Times New Roman" pitchFamily="18" charset="0"/>
              </a:rPr>
              <a:t> </a:t>
            </a:r>
            <a:r>
              <a:rPr lang="en-US" dirty="0" smtClean="0">
                <a:cs typeface="Times New Roman" pitchFamily="18" charset="0"/>
              </a:rPr>
              <a:t>                             </a:t>
            </a:r>
            <a:r>
              <a:rPr lang="en-US" sz="2400" dirty="0" smtClean="0">
                <a:cs typeface="Times New Roman" pitchFamily="18" charset="0"/>
              </a:rPr>
              <a:t>  </a:t>
            </a:r>
            <a:r>
              <a:rPr lang="en-US" sz="2400" dirty="0">
                <a:cs typeface="Times New Roman" pitchFamily="18" charset="0"/>
              </a:rPr>
              <a:t>attribute2:value2;…}</a:t>
            </a:r>
          </a:p>
          <a:p>
            <a:r>
              <a:rPr lang="en-US" sz="2400" dirty="0">
                <a:cs typeface="Times New Roman" pitchFamily="18" charset="0"/>
              </a:rPr>
              <a:t>For example:</a:t>
            </a:r>
          </a:p>
          <a:p>
            <a:pPr>
              <a:buFontTx/>
              <a:buNone/>
            </a:pPr>
            <a:r>
              <a:rPr lang="en-US" sz="2400" dirty="0">
                <a:cs typeface="Times New Roman" pitchFamily="18" charset="0"/>
              </a:rPr>
              <a:t>	</a:t>
            </a:r>
            <a:r>
              <a:rPr lang="en-US" sz="2400" dirty="0" err="1">
                <a:cs typeface="Times New Roman" pitchFamily="18" charset="0"/>
              </a:rPr>
              <a:t>mod|title</a:t>
            </a:r>
            <a:r>
              <a:rPr lang="en-US" sz="2400" dirty="0">
                <a:cs typeface="Times New Roman" pitchFamily="18" charset="0"/>
              </a:rPr>
              <a:t> {width: </a:t>
            </a:r>
            <a:r>
              <a:rPr lang="en-US" sz="2400" dirty="0" smtClean="0">
                <a:cs typeface="Times New Roman" pitchFamily="18" charset="0"/>
              </a:rPr>
              <a:t>50%;}</a:t>
            </a:r>
            <a:endParaRPr lang="en-US" sz="2400" dirty="0">
              <a:cs typeface="Times New Roman" pitchFamily="18" charset="0"/>
            </a:endParaRPr>
          </a:p>
          <a:p>
            <a:pPr>
              <a:buFontTx/>
              <a:buNone/>
            </a:pPr>
            <a:endParaRPr lang="en-US" sz="2400" dirty="0">
              <a:cs typeface="Times New Roman" pitchFamily="18" charset="0"/>
            </a:endParaRPr>
          </a:p>
          <a:p>
            <a:r>
              <a:rPr lang="en-US" sz="2400" dirty="0">
                <a:cs typeface="Times New Roman" pitchFamily="18" charset="0"/>
              </a:rPr>
              <a:t>You also can use the wildcard symbol (*) to apply a style to any element within a namespace or to elements across different namespaces</a:t>
            </a:r>
          </a:p>
        </p:txBody>
      </p:sp>
    </p:spTree>
    <p:extLst>
      <p:ext uri="{BB962C8B-B14F-4D97-AF65-F5344CB8AC3E}">
        <p14:creationId xmlns:p14="http://schemas.microsoft.com/office/powerpoint/2010/main" val="251946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Standard Vocabularies</a:t>
            </a:r>
          </a:p>
        </p:txBody>
      </p:sp>
      <p:sp>
        <p:nvSpPr>
          <p:cNvPr id="165891" name="Rectangle 3"/>
          <p:cNvSpPr>
            <a:spLocks noGrp="1" noChangeArrowheads="1"/>
          </p:cNvSpPr>
          <p:nvPr>
            <p:ph idx="1"/>
          </p:nvPr>
        </p:nvSpPr>
        <p:spPr/>
        <p:txBody>
          <a:bodyPr>
            <a:normAutofit/>
          </a:bodyPr>
          <a:lstStyle/>
          <a:p>
            <a:r>
              <a:rPr lang="en-US" sz="2400" dirty="0">
                <a:cs typeface="Times New Roman" pitchFamily="18" charset="0"/>
              </a:rPr>
              <a:t>Standard vocabularies may be combined within single documents</a:t>
            </a:r>
          </a:p>
        </p:txBody>
      </p:sp>
      <p:pic>
        <p:nvPicPr>
          <p:cNvPr id="165892" name="Picture 4" descr="Fig02-20"/>
          <p:cNvPicPr>
            <a:picLocks noChangeAspect="1" noChangeArrowheads="1"/>
          </p:cNvPicPr>
          <p:nvPr/>
        </p:nvPicPr>
        <p:blipFill>
          <a:blip r:embed="rId3">
            <a:extLst>
              <a:ext uri="{28A0092B-C50C-407E-A947-70E740481C1C}">
                <a14:useLocalDpi xmlns:a14="http://schemas.microsoft.com/office/drawing/2010/main" val="0"/>
              </a:ext>
            </a:extLst>
          </a:blip>
          <a:srcRect l="26720" t="7841"/>
          <a:stretch>
            <a:fillRect/>
          </a:stretch>
        </p:blipFill>
        <p:spPr bwMode="auto">
          <a:xfrm>
            <a:off x="1343472" y="2124807"/>
            <a:ext cx="9505056" cy="4200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20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Converting HTML to XHTML</a:t>
            </a:r>
          </a:p>
        </p:txBody>
      </p:sp>
      <p:pic>
        <p:nvPicPr>
          <p:cNvPr id="167942" name="Picture 6" descr="Fig02-22"/>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l="11966" t="17014" r="44773" b="4722"/>
          <a:stretch/>
        </p:blipFill>
        <p:spPr>
          <a:xfrm>
            <a:off x="1343472" y="1562672"/>
            <a:ext cx="8930208" cy="4370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10464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sz="3400" dirty="0"/>
              <a:t>The </a:t>
            </a:r>
            <a:r>
              <a:rPr lang="en-US" sz="3400" dirty="0"/>
              <a:t>scope of a declared namespace begins at the element where it is declared and applies to all the elements within the content of that element, unless overridden by another namespace declaration with the same prefix name. </a:t>
            </a:r>
          </a:p>
          <a:p>
            <a:r>
              <a:rPr lang="en-US" sz="3400" dirty="0"/>
              <a:t>Both prefixed and {default namespace} can be overridden. </a:t>
            </a:r>
          </a:p>
          <a:p>
            <a:r>
              <a:rPr lang="en-US" sz="3400" dirty="0"/>
              <a:t>Both prefixed and {default namespace} can be undeclared. </a:t>
            </a:r>
          </a:p>
          <a:p>
            <a:r>
              <a:rPr lang="en-US" sz="3400" dirty="0"/>
              <a:t>{default namespace} does not apply to attributes directly. </a:t>
            </a:r>
          </a:p>
          <a:p>
            <a:r>
              <a:rPr lang="en-US" sz="3400" dirty="0"/>
              <a:t>A {default namespace} exists only when you have declared it explicitly. It is incorrect to use the term {default namespace} when you have not declared it. </a:t>
            </a:r>
          </a:p>
          <a:p>
            <a:r>
              <a:rPr lang="en-US" sz="3400" dirty="0"/>
              <a:t>No namespace exists when there is no default namespace in scope. </a:t>
            </a:r>
          </a:p>
          <a:p>
            <a:endParaRPr lang="en-US" dirty="0"/>
          </a:p>
        </p:txBody>
      </p:sp>
    </p:spTree>
    <p:extLst>
      <p:ext uri="{BB962C8B-B14F-4D97-AF65-F5344CB8AC3E}">
        <p14:creationId xmlns:p14="http://schemas.microsoft.com/office/powerpoint/2010/main" val="26832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a:cs typeface="Times New Roman" pitchFamily="18" charset="0"/>
              </a:rPr>
              <a:t>Working With Namespaces</a:t>
            </a:r>
          </a:p>
        </p:txBody>
      </p:sp>
      <p:sp>
        <p:nvSpPr>
          <p:cNvPr id="83971" name="Rectangle 3"/>
          <p:cNvSpPr>
            <a:spLocks noGrp="1" noChangeArrowheads="1"/>
          </p:cNvSpPr>
          <p:nvPr>
            <p:ph idx="1"/>
          </p:nvPr>
        </p:nvSpPr>
        <p:spPr/>
        <p:txBody>
          <a:bodyPr>
            <a:normAutofit/>
          </a:bodyPr>
          <a:lstStyle/>
          <a:p>
            <a:pPr>
              <a:lnSpc>
                <a:spcPct val="90000"/>
              </a:lnSpc>
            </a:pPr>
            <a:r>
              <a:rPr lang="en-US" sz="2400" b="1" dirty="0">
                <a:cs typeface="Times New Roman" pitchFamily="18" charset="0"/>
              </a:rPr>
              <a:t>Name collision</a:t>
            </a:r>
            <a:r>
              <a:rPr lang="en-US" sz="2400" dirty="0">
                <a:cs typeface="Times New Roman" pitchFamily="18" charset="0"/>
              </a:rPr>
              <a:t> occurs when elements from two or more documents share the same name.</a:t>
            </a:r>
          </a:p>
          <a:p>
            <a:pPr>
              <a:lnSpc>
                <a:spcPct val="90000"/>
              </a:lnSpc>
            </a:pPr>
            <a:endParaRPr lang="en-US" sz="2400" dirty="0">
              <a:cs typeface="Times New Roman" pitchFamily="18" charset="0"/>
            </a:endParaRPr>
          </a:p>
          <a:p>
            <a:pPr>
              <a:lnSpc>
                <a:spcPct val="90000"/>
              </a:lnSpc>
            </a:pPr>
            <a:r>
              <a:rPr lang="en-US" sz="2400" dirty="0">
                <a:cs typeface="Times New Roman" pitchFamily="18" charset="0"/>
              </a:rPr>
              <a:t>Name collision is a problem only when concerned with validation. The document content only needs to be well-formed. </a:t>
            </a:r>
          </a:p>
          <a:p>
            <a:pPr>
              <a:lnSpc>
                <a:spcPct val="90000"/>
              </a:lnSpc>
            </a:pPr>
            <a:endParaRPr lang="en-US" sz="2400" dirty="0">
              <a:cs typeface="Times New Roman" pitchFamily="18" charset="0"/>
            </a:endParaRPr>
          </a:p>
          <a:p>
            <a:pPr>
              <a:lnSpc>
                <a:spcPct val="90000"/>
              </a:lnSpc>
            </a:pPr>
            <a:r>
              <a:rPr lang="en-US" sz="2400" dirty="0">
                <a:cs typeface="Times New Roman" pitchFamily="18" charset="0"/>
              </a:rPr>
              <a:t>However, name collision will keep a document from being validated.</a:t>
            </a:r>
          </a:p>
        </p:txBody>
      </p:sp>
    </p:spTree>
    <p:extLst>
      <p:ext uri="{BB962C8B-B14F-4D97-AF65-F5344CB8AC3E}">
        <p14:creationId xmlns:p14="http://schemas.microsoft.com/office/powerpoint/2010/main" val="275151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cs typeface="Times New Roman" pitchFamily="18" charset="0"/>
              </a:rPr>
              <a:t>Name Collision Example</a:t>
            </a:r>
          </a:p>
        </p:txBody>
      </p:sp>
      <p:pic>
        <p:nvPicPr>
          <p:cNvPr id="72713" name="Picture 9" descr="Fig02-10"/>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29125" t="3785" r="1728" b="2844"/>
          <a:stretch/>
        </p:blipFill>
        <p:spPr>
          <a:xfrm>
            <a:off x="5519936" y="797108"/>
            <a:ext cx="6192688" cy="57282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7772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cs typeface="Times New Roman" pitchFamily="18" charset="0"/>
              </a:rPr>
              <a:t>Declaring a Namespace</a:t>
            </a:r>
          </a:p>
        </p:txBody>
      </p:sp>
      <p:sp>
        <p:nvSpPr>
          <p:cNvPr id="86019" name="Rectangle 3"/>
          <p:cNvSpPr>
            <a:spLocks noGrp="1" noChangeArrowheads="1"/>
          </p:cNvSpPr>
          <p:nvPr>
            <p:ph idx="1"/>
          </p:nvPr>
        </p:nvSpPr>
        <p:spPr/>
        <p:txBody>
          <a:bodyPr>
            <a:normAutofit/>
          </a:bodyPr>
          <a:lstStyle/>
          <a:p>
            <a:pPr>
              <a:lnSpc>
                <a:spcPct val="90000"/>
              </a:lnSpc>
            </a:pPr>
            <a:r>
              <a:rPr lang="en-US" sz="2400" dirty="0">
                <a:cs typeface="Times New Roman" pitchFamily="18" charset="0"/>
              </a:rPr>
              <a:t>A </a:t>
            </a:r>
            <a:r>
              <a:rPr lang="en-US" sz="2400" b="1" dirty="0">
                <a:cs typeface="Times New Roman" pitchFamily="18" charset="0"/>
              </a:rPr>
              <a:t>namespace</a:t>
            </a:r>
            <a:r>
              <a:rPr lang="en-US" sz="2400" dirty="0">
                <a:cs typeface="Times New Roman" pitchFamily="18" charset="0"/>
              </a:rPr>
              <a:t> is a defined collection of element and attribute names.</a:t>
            </a:r>
          </a:p>
          <a:p>
            <a:pPr>
              <a:lnSpc>
                <a:spcPct val="90000"/>
              </a:lnSpc>
            </a:pPr>
            <a:endParaRPr lang="en-US" sz="2400" dirty="0">
              <a:cs typeface="Times New Roman" pitchFamily="18" charset="0"/>
            </a:endParaRPr>
          </a:p>
          <a:p>
            <a:pPr>
              <a:lnSpc>
                <a:spcPct val="90000"/>
              </a:lnSpc>
            </a:pPr>
            <a:r>
              <a:rPr lang="en-US" sz="2400" dirty="0">
                <a:cs typeface="Times New Roman" pitchFamily="18" charset="0"/>
              </a:rPr>
              <a:t>Names that belong to the same namespace must be unique. Elements can share the same name if they reside in different namespaces.</a:t>
            </a:r>
          </a:p>
          <a:p>
            <a:pPr>
              <a:lnSpc>
                <a:spcPct val="90000"/>
              </a:lnSpc>
            </a:pPr>
            <a:endParaRPr lang="en-US" sz="2400" dirty="0">
              <a:cs typeface="Times New Roman" pitchFamily="18" charset="0"/>
            </a:endParaRPr>
          </a:p>
          <a:p>
            <a:pPr>
              <a:lnSpc>
                <a:spcPct val="90000"/>
              </a:lnSpc>
            </a:pPr>
            <a:r>
              <a:rPr lang="en-US" sz="2400" dirty="0">
                <a:cs typeface="Times New Roman" pitchFamily="18" charset="0"/>
              </a:rPr>
              <a:t>Namespaces must be declared before they can be used.</a:t>
            </a:r>
          </a:p>
        </p:txBody>
      </p:sp>
    </p:spTree>
    <p:extLst>
      <p:ext uri="{BB962C8B-B14F-4D97-AF65-F5344CB8AC3E}">
        <p14:creationId xmlns:p14="http://schemas.microsoft.com/office/powerpoint/2010/main" val="63880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cs typeface="Times New Roman" pitchFamily="18" charset="0"/>
              </a:rPr>
              <a:t>Declaring a Namespace</a:t>
            </a:r>
          </a:p>
        </p:txBody>
      </p:sp>
      <p:sp>
        <p:nvSpPr>
          <p:cNvPr id="87043" name="Rectangle 3"/>
          <p:cNvSpPr>
            <a:spLocks noGrp="1" noChangeArrowheads="1"/>
          </p:cNvSpPr>
          <p:nvPr>
            <p:ph idx="1"/>
          </p:nvPr>
        </p:nvSpPr>
        <p:spPr/>
        <p:txBody>
          <a:bodyPr>
            <a:noAutofit/>
          </a:bodyPr>
          <a:lstStyle/>
          <a:p>
            <a:r>
              <a:rPr lang="en-US" sz="2400" dirty="0">
                <a:cs typeface="Times New Roman" pitchFamily="18" charset="0"/>
              </a:rPr>
              <a:t>A namespace can be declared in the prolog or as an element attribute. The syntax for an attribute used to declare a namespace in the prolog is:</a:t>
            </a:r>
          </a:p>
          <a:p>
            <a:pPr lvl="1">
              <a:buFont typeface="Times New Roman" pitchFamily="18" charset="0"/>
              <a:buNone/>
            </a:pPr>
            <a:r>
              <a:rPr lang="en-US" sz="2200" dirty="0">
                <a:cs typeface="Times New Roman" pitchFamily="18" charset="0"/>
              </a:rPr>
              <a:t>	</a:t>
            </a:r>
            <a:r>
              <a:rPr lang="en-US" sz="2200" dirty="0" err="1">
                <a:cs typeface="Times New Roman" pitchFamily="18" charset="0"/>
              </a:rPr>
              <a:t>xmlns:prefix</a:t>
            </a:r>
            <a:r>
              <a:rPr lang="en-US" sz="2200" dirty="0">
                <a:cs typeface="Times New Roman" pitchFamily="18" charset="0"/>
              </a:rPr>
              <a:t>=</a:t>
            </a:r>
            <a:r>
              <a:rPr lang="en-US" sz="2200" i="1" dirty="0">
                <a:cs typeface="Times New Roman" pitchFamily="18" charset="0"/>
              </a:rPr>
              <a:t>“URI</a:t>
            </a:r>
            <a:r>
              <a:rPr lang="en-US" sz="2200" dirty="0">
                <a:cs typeface="Times New Roman" pitchFamily="18" charset="0"/>
              </a:rPr>
              <a:t>”</a:t>
            </a:r>
            <a:endParaRPr lang="en-US" sz="2200" i="1" dirty="0">
              <a:cs typeface="Times New Roman" pitchFamily="18" charset="0"/>
            </a:endParaRPr>
          </a:p>
          <a:p>
            <a:pPr lvl="1"/>
            <a:endParaRPr lang="en-US" sz="2000" i="1" dirty="0">
              <a:cs typeface="Times New Roman" pitchFamily="18" charset="0"/>
            </a:endParaRPr>
          </a:p>
          <a:p>
            <a:r>
              <a:rPr lang="en-US" sz="2400" dirty="0">
                <a:cs typeface="Times New Roman" pitchFamily="18" charset="0"/>
              </a:rPr>
              <a:t>Where </a:t>
            </a:r>
            <a:r>
              <a:rPr lang="en-US" sz="2400" i="1" dirty="0">
                <a:cs typeface="Times New Roman" pitchFamily="18" charset="0"/>
              </a:rPr>
              <a:t>URI</a:t>
            </a:r>
            <a:r>
              <a:rPr lang="en-US" sz="2400" dirty="0">
                <a:cs typeface="Times New Roman" pitchFamily="18" charset="0"/>
              </a:rPr>
              <a:t> is a </a:t>
            </a:r>
            <a:r>
              <a:rPr lang="en-US" sz="2400" b="1" dirty="0">
                <a:cs typeface="Times New Roman" pitchFamily="18" charset="0"/>
              </a:rPr>
              <a:t>Uniform Resource Identifier</a:t>
            </a:r>
            <a:r>
              <a:rPr lang="en-US" sz="2400" dirty="0">
                <a:cs typeface="Times New Roman" pitchFamily="18" charset="0"/>
              </a:rPr>
              <a:t> that assigns a unique name to the namespace, and </a:t>
            </a:r>
            <a:r>
              <a:rPr lang="en-US" sz="2400" i="1" dirty="0">
                <a:cs typeface="Times New Roman" pitchFamily="18" charset="0"/>
              </a:rPr>
              <a:t>prefix</a:t>
            </a:r>
            <a:r>
              <a:rPr lang="en-US" sz="2400" dirty="0">
                <a:cs typeface="Times New Roman" pitchFamily="18" charset="0"/>
              </a:rPr>
              <a:t> is a string of letters that associates each element or attribute in the document with the declared namespace.</a:t>
            </a:r>
          </a:p>
        </p:txBody>
      </p:sp>
    </p:spTree>
    <p:extLst>
      <p:ext uri="{BB962C8B-B14F-4D97-AF65-F5344CB8AC3E}">
        <p14:creationId xmlns:p14="http://schemas.microsoft.com/office/powerpoint/2010/main" val="9856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cs typeface="Times New Roman" pitchFamily="18" charset="0"/>
              </a:rPr>
              <a:t>Declaring a Namespace</a:t>
            </a:r>
          </a:p>
        </p:txBody>
      </p:sp>
      <p:sp>
        <p:nvSpPr>
          <p:cNvPr id="88067" name="Rectangle 3"/>
          <p:cNvSpPr>
            <a:spLocks noGrp="1" noChangeArrowheads="1"/>
          </p:cNvSpPr>
          <p:nvPr>
            <p:ph idx="1"/>
          </p:nvPr>
        </p:nvSpPr>
        <p:spPr/>
        <p:txBody>
          <a:bodyPr>
            <a:noAutofit/>
          </a:bodyPr>
          <a:lstStyle/>
          <a:p>
            <a:r>
              <a:rPr lang="en-US" sz="2400" dirty="0">
                <a:cs typeface="Times New Roman" pitchFamily="18" charset="0"/>
              </a:rPr>
              <a:t>For example,</a:t>
            </a:r>
          </a:p>
          <a:p>
            <a:pPr marL="442913" lvl="1" indent="-246063">
              <a:buNone/>
            </a:pPr>
            <a:r>
              <a:rPr lang="en-US" sz="2200" dirty="0">
                <a:cs typeface="Times New Roman" pitchFamily="18" charset="0"/>
              </a:rPr>
              <a:t>&lt;model </a:t>
            </a:r>
            <a:r>
              <a:rPr lang="en-US" sz="2200" dirty="0" err="1">
                <a:cs typeface="Times New Roman" pitchFamily="18" charset="0"/>
              </a:rPr>
              <a:t>xmlns:mod</a:t>
            </a:r>
            <a:r>
              <a:rPr lang="en-US" sz="2200" dirty="0">
                <a:cs typeface="Times New Roman" pitchFamily="18" charset="0"/>
              </a:rPr>
              <a:t>=“http://jacksonelect.com/models”&gt;</a:t>
            </a:r>
          </a:p>
          <a:p>
            <a:pPr lvl="1">
              <a:buFont typeface="Times New Roman" pitchFamily="18" charset="0"/>
              <a:buNone/>
            </a:pPr>
            <a:endParaRPr lang="en-US" sz="2400" dirty="0">
              <a:cs typeface="Times New Roman" pitchFamily="18" charset="0"/>
            </a:endParaRPr>
          </a:p>
          <a:p>
            <a:r>
              <a:rPr lang="en-US" sz="2400" dirty="0">
                <a:cs typeface="Times New Roman" pitchFamily="18" charset="0"/>
              </a:rPr>
              <a:t>Declares a namespace with the prefix “mod” and the URI http://jacksonelect.com/models</a:t>
            </a:r>
          </a:p>
          <a:p>
            <a:pPr>
              <a:buFontTx/>
              <a:buNone/>
            </a:pPr>
            <a:endParaRPr lang="en-US" sz="2400" dirty="0">
              <a:cs typeface="Times New Roman" pitchFamily="18" charset="0"/>
            </a:endParaRPr>
          </a:p>
          <a:p>
            <a:r>
              <a:rPr lang="en-US" sz="2400" dirty="0">
                <a:cs typeface="Times New Roman" pitchFamily="18" charset="0"/>
              </a:rPr>
              <a:t>The URI is not a Web address. A URI identifies a physical or an abstract resource.</a:t>
            </a:r>
          </a:p>
        </p:txBody>
      </p:sp>
    </p:spTree>
    <p:extLst>
      <p:ext uri="{BB962C8B-B14F-4D97-AF65-F5344CB8AC3E}">
        <p14:creationId xmlns:p14="http://schemas.microsoft.com/office/powerpoint/2010/main" val="255257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smtClean="0">
                <a:cs typeface="Times New Roman" pitchFamily="18" charset="0"/>
              </a:rPr>
              <a:t>Namespace scope</a:t>
            </a:r>
            <a:endParaRPr lang="en-US" dirty="0">
              <a:cs typeface="Times New Roman" pitchFamily="18" charset="0"/>
            </a:endParaRPr>
          </a:p>
        </p:txBody>
      </p:sp>
      <p:sp>
        <p:nvSpPr>
          <p:cNvPr id="2" name="Content Placeholder 1"/>
          <p:cNvSpPr>
            <a:spLocks noGrp="1" noChangeArrowheads="1"/>
          </p:cNvSpPr>
          <p:nvPr>
            <p:ph idx="1"/>
          </p:nvPr>
        </p:nvSpPr>
        <p:spPr bwMode="auto">
          <a:xfrm>
            <a:off x="792480" y="1916832"/>
            <a:ext cx="8351062" cy="373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&lt;?xml version="1.0"?&gt;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&lt;Book </a:t>
            </a:r>
            <a:r>
              <a:rPr lang="en-US" altLang="en-US" sz="1800" dirty="0" err="1">
                <a:latin typeface="Courier New" panose="02070309020205020404" pitchFamily="49" charset="0"/>
                <a:cs typeface="Courier New" panose="02070309020205020404" pitchFamily="49" charset="0"/>
              </a:rPr>
              <a:t>xmlns</a:t>
            </a:r>
            <a:r>
              <a:rPr lang="en-US" altLang="en-US" sz="1800" dirty="0">
                <a:latin typeface="Courier New" panose="02070309020205020404" pitchFamily="49" charset="0"/>
                <a:cs typeface="Courier New" panose="02070309020205020404" pitchFamily="49" charset="0"/>
              </a:rPr>
              <a:t>="http://www.library.com"&gt;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  &lt;Title&gt;Sherlock Holmes - I&lt;/Title&gt;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  &lt;Author&gt;Arthur Conan Doyle&lt;/Author&gt;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  &lt;purchase </a:t>
            </a:r>
            <a:r>
              <a:rPr lang="en-US" altLang="en-US" sz="1800" dirty="0" err="1">
                <a:latin typeface="Courier New" panose="02070309020205020404" pitchFamily="49" charset="0"/>
                <a:cs typeface="Courier New" panose="02070309020205020404" pitchFamily="49" charset="0"/>
              </a:rPr>
              <a:t>xmlns</a:t>
            </a:r>
            <a:r>
              <a:rPr lang="en-US" altLang="en-US" sz="1800" dirty="0">
                <a:latin typeface="Courier New" panose="02070309020205020404" pitchFamily="49" charset="0"/>
                <a:cs typeface="Courier New" panose="02070309020205020404" pitchFamily="49" charset="0"/>
              </a:rPr>
              <a:t>="http://www.otherlibrary.com"&gt;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    &lt;Title&gt;Sherlock Holmes - II&lt;/Title&gt;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    &lt;Author&gt;Arthur Conan Doyle&lt;/Author&gt;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  &lt;/purchase&gt;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  &lt;Title&gt;Sherlock Holmes - III&lt;/Title&gt;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  &lt;Author&gt;Arthur Conan Doyle&lt;/Author&gt;</a:t>
            </a:r>
          </a:p>
          <a:p>
            <a:pPr marL="0" indent="0" eaLnBrk="0" fontAlgn="base" hangingPunct="0">
              <a:lnSpc>
                <a:spcPct val="120000"/>
              </a:lnSpc>
              <a:spcBef>
                <a:spcPct val="0"/>
              </a:spcBef>
              <a:buNone/>
            </a:pPr>
            <a:r>
              <a:rPr lang="en-US" altLang="en-US" sz="1800" dirty="0">
                <a:latin typeface="Courier New" panose="02070309020205020404" pitchFamily="49" charset="0"/>
                <a:cs typeface="Courier New" panose="02070309020205020404" pitchFamily="49" charset="0"/>
              </a:rPr>
              <a:t>&lt;/Book</a:t>
            </a:r>
            <a:endParaRPr lang="en-US"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843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cs typeface="Times New Roman" pitchFamily="18" charset="0"/>
              </a:rPr>
              <a:t>URIs, URLs, AND URNs</a:t>
            </a:r>
          </a:p>
        </p:txBody>
      </p:sp>
      <p:sp>
        <p:nvSpPr>
          <p:cNvPr id="89091" name="Rectangle 3"/>
          <p:cNvSpPr>
            <a:spLocks noGrp="1" noChangeArrowheads="1"/>
          </p:cNvSpPr>
          <p:nvPr>
            <p:ph idx="1"/>
          </p:nvPr>
        </p:nvSpPr>
        <p:spPr/>
        <p:txBody>
          <a:bodyPr>
            <a:normAutofit/>
          </a:bodyPr>
          <a:lstStyle/>
          <a:p>
            <a:r>
              <a:rPr lang="en-US" sz="2400" dirty="0">
                <a:cs typeface="Times New Roman" pitchFamily="18" charset="0"/>
              </a:rPr>
              <a:t>A physical resource is a resource one can access and work with such as a file, a Web page, or an e-mail address. A URL is one type of URI.</a:t>
            </a:r>
          </a:p>
          <a:p>
            <a:endParaRPr lang="en-US" sz="2400" dirty="0">
              <a:cs typeface="Times New Roman" pitchFamily="18" charset="0"/>
            </a:endParaRPr>
          </a:p>
          <a:p>
            <a:r>
              <a:rPr lang="en-US" sz="2400" dirty="0">
                <a:cs typeface="Times New Roman" pitchFamily="18" charset="0"/>
              </a:rPr>
              <a:t>An abstract resource is one that doesn’t have any physical existence, the URI is used as an identifier or an ID.</a:t>
            </a:r>
          </a:p>
          <a:p>
            <a:endParaRPr lang="en-US" sz="2400" dirty="0">
              <a:cs typeface="Times New Roman" pitchFamily="18" charset="0"/>
            </a:endParaRPr>
          </a:p>
          <a:p>
            <a:pPr>
              <a:buFontTx/>
              <a:buNone/>
            </a:pPr>
            <a:endParaRPr lang="en-US" sz="1800" dirty="0"/>
          </a:p>
        </p:txBody>
      </p:sp>
    </p:spTree>
    <p:extLst>
      <p:ext uri="{BB962C8B-B14F-4D97-AF65-F5344CB8AC3E}">
        <p14:creationId xmlns:p14="http://schemas.microsoft.com/office/powerpoint/2010/main" val="3136226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brows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ser" id="{B96C3539-199E-4B74-8DFA-9D2FBD0BEA51}" vid="{EEAD8AD3-5B5B-4C62-BD7D-9099AFCFEE9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BAEB92F-B35A-4BD8-A5A6-3467DA456C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113</TotalTime>
  <Words>1477</Words>
  <Application>Microsoft Office PowerPoint</Application>
  <PresentationFormat>Widescreen</PresentationFormat>
  <Paragraphs>208</Paragraphs>
  <Slides>26</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Calibri Light</vt:lpstr>
      <vt:lpstr>Cambria</vt:lpstr>
      <vt:lpstr>Courier New</vt:lpstr>
      <vt:lpstr>Times New Roman</vt:lpstr>
      <vt:lpstr>Verdana</vt:lpstr>
      <vt:lpstr>Adjacency</vt:lpstr>
      <vt:lpstr>browser</vt:lpstr>
      <vt:lpstr>Working With Namespaces</vt:lpstr>
      <vt:lpstr>Combining XML Vocabularies</vt:lpstr>
      <vt:lpstr>Working With Namespaces</vt:lpstr>
      <vt:lpstr>Name Collision Example</vt:lpstr>
      <vt:lpstr>Declaring a Namespace</vt:lpstr>
      <vt:lpstr>Declaring a Namespace</vt:lpstr>
      <vt:lpstr>Declaring a Namespace</vt:lpstr>
      <vt:lpstr>Namespace scope</vt:lpstr>
      <vt:lpstr>URIs, URLs, AND URNs</vt:lpstr>
      <vt:lpstr>URIs, URLs, AND URNs</vt:lpstr>
      <vt:lpstr>Applying a Namespace to an Element</vt:lpstr>
      <vt:lpstr>Applying a Namespace to an Element</vt:lpstr>
      <vt:lpstr>Declaring a Namespace as an Element Attribute</vt:lpstr>
      <vt:lpstr>Declaring a Namespace as an Element Attribute</vt:lpstr>
      <vt:lpstr>Declaring a Namespace as an Element Attribute</vt:lpstr>
      <vt:lpstr>Declaring a Default Namespace</vt:lpstr>
      <vt:lpstr>Default Namespace</vt:lpstr>
      <vt:lpstr>Default Namespace != no namespace</vt:lpstr>
      <vt:lpstr>Using Namespaces with Attributes</vt:lpstr>
      <vt:lpstr>Using Namespaces with Attributes</vt:lpstr>
      <vt:lpstr>Using Namespaces with Attributes</vt:lpstr>
      <vt:lpstr>Style Sheets and Namespaces</vt:lpstr>
      <vt:lpstr>Applying a Namespace to a Selector</vt:lpstr>
      <vt:lpstr>Standard Vocabularies</vt:lpstr>
      <vt:lpstr>Converting HTML to XHTML</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Namespaces</dc:title>
  <dc:creator>Mcdonald Allan</dc:creator>
  <cp:keywords/>
  <dc:description>2010 abstract powerpoint template from presentationpro.com</dc:description>
  <cp:lastModifiedBy>Allan McDonald</cp:lastModifiedBy>
  <cp:revision>11</cp:revision>
  <dcterms:created xsi:type="dcterms:W3CDTF">2014-09-08T05:07:39Z</dcterms:created>
  <dcterms:modified xsi:type="dcterms:W3CDTF">2017-09-18T23:46:41Z</dcterms:modified>
  <cp:category>2010 abstract curves</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TC018813609991</vt:lpwstr>
  </property>
</Properties>
</file>