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  <p:sldMasterId id="2147483678" r:id="rId3"/>
  </p:sldMasterIdLst>
  <p:notesMasterIdLst>
    <p:notesMasterId r:id="rId34"/>
  </p:notesMasterIdLst>
  <p:sldIdLst>
    <p:sldId id="260" r:id="rId4"/>
    <p:sldId id="261" r:id="rId5"/>
    <p:sldId id="262" r:id="rId6"/>
    <p:sldId id="263" r:id="rId7"/>
    <p:sldId id="265" r:id="rId8"/>
    <p:sldId id="266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2" r:id="rId29"/>
    <p:sldId id="293" r:id="rId30"/>
    <p:sldId id="297" r:id="rId31"/>
    <p:sldId id="298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4" autoAdjust="0"/>
    <p:restoredTop sz="74355" autoAdjust="0"/>
  </p:normalViewPr>
  <p:slideViewPr>
    <p:cSldViewPr>
      <p:cViewPr varScale="1">
        <p:scale>
          <a:sx n="77" d="100"/>
          <a:sy n="77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2017-09-18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Based on Tutorial</a:t>
            </a:r>
            <a:r>
              <a:rPr lang="en-CA" baseline="0" dirty="0"/>
              <a:t> 3 of </a:t>
            </a:r>
            <a:r>
              <a:rPr lang="en-CA" i="1" baseline="0" dirty="0"/>
              <a:t>XML Perspectives </a:t>
            </a:r>
            <a:r>
              <a:rPr lang="en-CA" baseline="0" dirty="0"/>
              <a:t>text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1FD87-04F0-4B97-9928-DF3801151B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4D8E1-B6BE-4B93-B5BB-DF594BB15681}" type="slidenum">
              <a:rPr lang="en-US"/>
              <a:pPr/>
              <a:t>10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D9E37-FAFC-4F87-B1CC-305B1598A605}" type="slidenum">
              <a:rPr lang="en-US"/>
              <a:pPr/>
              <a:t>11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1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D9E37-FAFC-4F87-B1CC-305B1598A605}" type="slidenum">
              <a:rPr lang="en-US"/>
              <a:pPr/>
              <a:t>12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9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7C33D-963B-4800-85E4-4127387B560F}" type="slidenum">
              <a:rPr lang="en-US"/>
              <a:pPr/>
              <a:t>13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71DF-345C-4AD5-B692-B4E969B936DE}" type="slidenum">
              <a:rPr lang="en-US"/>
              <a:pPr/>
              <a:t>14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01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CC077-1349-48EA-94C9-C733B386572A}" type="slidenum">
              <a:rPr lang="en-US"/>
              <a:pPr/>
              <a:t>15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19057-A6E1-44EF-ACF0-4CA302A2A398}" type="slidenum">
              <a:rPr lang="en-US"/>
              <a:pPr/>
              <a:t>16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48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67994-AC49-439B-A852-F3A1BB48A0CC}" type="slidenum">
              <a:rPr lang="en-US"/>
              <a:pPr/>
              <a:t>17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32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079DC-23C8-4481-B367-11502E16C034}" type="slidenum">
              <a:rPr lang="en-US"/>
              <a:pPr/>
              <a:t>18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Orders_3</a:t>
            </a:r>
          </a:p>
        </p:txBody>
      </p:sp>
    </p:spTree>
    <p:extLst>
      <p:ext uri="{BB962C8B-B14F-4D97-AF65-F5344CB8AC3E}">
        <p14:creationId xmlns:p14="http://schemas.microsoft.com/office/powerpoint/2010/main" val="2371589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D6716-176E-43C8-AF16-68BF708818C8}" type="slidenum">
              <a:rPr lang="en-US"/>
              <a:pPr/>
              <a:t>19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965FE-40C3-4A76-B9FC-D1A191B5442B}" type="slidenum">
              <a:rPr lang="en-US"/>
              <a:pPr/>
              <a:t>2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of 2009,</a:t>
            </a:r>
            <a:r>
              <a:rPr lang="en-US" baseline="0" dirty="0"/>
              <a:t> DTDs largely </a:t>
            </a:r>
            <a:r>
              <a:rPr lang="en-US" baseline="0" dirty="0" err="1"/>
              <a:t>superceeded</a:t>
            </a:r>
            <a:r>
              <a:rPr lang="en-US" baseline="0" dirty="0"/>
              <a:t> by XML schema but still in widespread, historical use</a:t>
            </a:r>
          </a:p>
          <a:p>
            <a:endParaRPr lang="en-US" baseline="0" dirty="0"/>
          </a:p>
          <a:p>
            <a:r>
              <a:rPr lang="en-US" dirty="0"/>
              <a:t>For examples and getting class involvement:</a:t>
            </a:r>
          </a:p>
          <a:p>
            <a:r>
              <a:rPr lang="en-US" dirty="0"/>
              <a:t>http://www.w3schools.com/xml/xml_dtd_examples.asp</a:t>
            </a:r>
          </a:p>
          <a:p>
            <a:r>
              <a:rPr lang="en-US"/>
              <a:t>http://www.xmlfiles.com/dtd/dtd_examples.asp</a:t>
            </a:r>
            <a:endParaRPr lang="en-US" dirty="0"/>
          </a:p>
          <a:p>
            <a:r>
              <a:rPr lang="en-US" dirty="0"/>
              <a:t>Verbally decode and manually validate different lines of the DTD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4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C7CE8-7EA1-4C01-A809-1D42E0DED2B5}" type="slidenum">
              <a:rPr lang="en-US"/>
              <a:pPr/>
              <a:t>20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9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9BB4E-5487-4E99-9D26-ED2E38FCABED}" type="slidenum">
              <a:rPr lang="en-US"/>
              <a:pPr/>
              <a:t>21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97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2A7AD-68D9-4EDC-BF6B-667B4ED0C647}" type="slidenum">
              <a:rPr lang="en-US"/>
              <a:pPr/>
              <a:t>22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7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167D1-D1E9-4C25-B773-EFA6F99E56CE}" type="slidenum">
              <a:rPr lang="en-US"/>
              <a:pPr/>
              <a:t>23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http://www.w3schools.com/xml/xml_dtd_examples.asp</a:t>
            </a:r>
          </a:p>
          <a:p>
            <a:r>
              <a:rPr lang="en-US" dirty="0"/>
              <a:t>Verbally decode and manually validate different lines of the DTD</a:t>
            </a:r>
          </a:p>
        </p:txBody>
      </p:sp>
    </p:spTree>
    <p:extLst>
      <p:ext uri="{BB962C8B-B14F-4D97-AF65-F5344CB8AC3E}">
        <p14:creationId xmlns:p14="http://schemas.microsoft.com/office/powerpoint/2010/main" val="2734880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94A5D-4EFE-472D-9BB5-9DEC7DE9966C}" type="slidenum">
              <a:rPr lang="en-US"/>
              <a:pPr/>
              <a:t>24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4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71F67-D206-4992-8729-FD9051A6244E}" type="slidenum">
              <a:rPr lang="en-US"/>
              <a:pPr/>
              <a:t>25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5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5B2D-E607-442A-A92A-148641652A69}" type="slidenum">
              <a:rPr lang="en-US"/>
              <a:pPr/>
              <a:t>26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it as an “alias” or</a:t>
            </a:r>
            <a:r>
              <a:rPr lang="en-US" baseline="0" dirty="0"/>
              <a:t> nick-name</a:t>
            </a:r>
          </a:p>
          <a:p>
            <a:r>
              <a:rPr lang="en-US" baseline="0" dirty="0"/>
              <a:t>Note the ‘&amp;’ syntax referencing an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31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516E4-C2CA-4B80-ABBF-90BCEC2A616B}" type="slidenum">
              <a:rPr lang="en-US"/>
              <a:pPr/>
              <a:t>27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6F73E-EDA3-47DF-8880-0376DA5CB0E2}" type="slidenum">
              <a:rPr lang="en-US"/>
              <a:pPr/>
              <a:t>28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6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7243B-8606-426B-A1F1-C69AD4B2AA20}" type="slidenum">
              <a:rPr lang="en-US"/>
              <a:pPr/>
              <a:t>29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37A91-CA3E-4A29-8619-DB37AAD216D0}" type="slidenum">
              <a:rPr lang="en-US"/>
              <a:pPr/>
              <a:t>3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0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9C5A2-B1B7-416D-A3C3-D00BBA27A95D}" type="slidenum">
              <a:rPr lang="en-US"/>
              <a:pPr/>
              <a:t>30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FE229-C559-474D-933B-4719AB65450B}" type="slidenum">
              <a:rPr lang="en-US"/>
              <a:pPr/>
              <a:t>4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4DC12-73AF-4CD9-903A-B948E77FCB22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1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998DF-3F18-4201-AA1E-9792931B2EEC}" type="slidenum">
              <a:rPr lang="en-US"/>
              <a:pPr/>
              <a:t>6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87794-E5E6-4A71-8BD2-52979901ADEF}" type="slidenum">
              <a:rPr lang="en-US"/>
              <a:pPr/>
              <a:t>7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Internal DTD is easier to compare the DTD to the document’s content</a:t>
            </a:r>
          </a:p>
          <a:p>
            <a:r>
              <a:rPr lang="en-US" dirty="0" smtClean="0"/>
              <a:t>External DTD that can be shared among many documents written by different authors</a:t>
            </a:r>
          </a:p>
          <a:p>
            <a:pPr lvl="1"/>
            <a:r>
              <a:rPr lang="en-US" dirty="0" smtClean="0"/>
              <a:t>External DTDs are much more powerful</a:t>
            </a:r>
          </a:p>
          <a:p>
            <a:r>
              <a:rPr lang="en-US" dirty="0" smtClean="0"/>
              <a:t>Every element used in the document must be declared in the DTD for the document to be valid.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0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73E0E-C597-4FE8-958D-240509AA8C45}" type="slidenum">
              <a:rPr lang="en-US"/>
              <a:pPr/>
              <a:t>8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7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986A2-1643-4BC4-9FB8-32E6A46A0D06}" type="slidenum">
              <a:rPr lang="en-US"/>
              <a:pPr/>
              <a:t>9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Orders_1 –</a:t>
            </a:r>
            <a:r>
              <a:rPr lang="en-US" baseline="0" dirty="0"/>
              <a:t> raw XML going to defined DTD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6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10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4950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329259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267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1128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365748"/>
            <a:ext cx="28448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66670"/>
            <a:ext cx="5680075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9360" y="6365748"/>
            <a:ext cx="67056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7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945" y="1363460"/>
            <a:ext cx="10649857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945" y="3907124"/>
            <a:ext cx="9964057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09" y="5241876"/>
            <a:ext cx="1085396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7932" y="5198902"/>
            <a:ext cx="1171349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5209" y="5129673"/>
            <a:ext cx="1309803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0939" y="5160516"/>
            <a:ext cx="1248116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985" y="5211261"/>
            <a:ext cx="1146631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544" y="5124240"/>
            <a:ext cx="1320673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141" y="5097133"/>
            <a:ext cx="1374883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997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31471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8"/>
            <a:ext cx="10515600" cy="48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672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06208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183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725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975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229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16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6229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16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030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48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67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3838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88136"/>
            <a:ext cx="10515600" cy="83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10515600" cy="47914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663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987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791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117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07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3661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748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3661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67748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68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390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44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9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50200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217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6631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4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7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301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259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2513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5998"/>
            <a:ext cx="5157787" cy="4326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2513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65998"/>
            <a:ext cx="5183188" cy="4326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664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991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7171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60234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2" y="859536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72" y="1389763"/>
            <a:ext cx="617220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72" y="2459736"/>
            <a:ext cx="3932237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30831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611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26338"/>
            <a:ext cx="617220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312"/>
            <a:ext cx="3932237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462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C9DFEDFA-E8B3-4E56-842C-D01EFB3A34F3}" type="datetimeFigureOut">
              <a:rPr lang="en-US" smtClean="0"/>
              <a:pPr/>
              <a:t>2017-09-18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8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2017-09-18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6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2017-09-18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50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2017-09-18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7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2017-09-18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4039"/>
            <a:ext cx="105156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3624"/>
            <a:ext cx="105156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Validating an XML Document</a:t>
            </a:r>
          </a:p>
        </p:txBody>
      </p:sp>
    </p:spTree>
    <p:extLst>
      <p:ext uri="{BB962C8B-B14F-4D97-AF65-F5344CB8AC3E}">
        <p14:creationId xmlns:p14="http://schemas.microsoft.com/office/powerpoint/2010/main" val="425677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Element Content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ANY content: The declared element can store any type of content. The syntax is:</a:t>
            </a:r>
          </a:p>
          <a:p>
            <a:pPr lvl="1">
              <a:buFont typeface="Times New Roman" pitchFamily="18" charset="0"/>
              <a:buNone/>
            </a:pPr>
            <a:r>
              <a:rPr lang="en-US" sz="2600" dirty="0"/>
              <a:t> 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&lt;!ELEMENT </a:t>
            </a:r>
            <a:r>
              <a:rPr lang="en-US" sz="2600" i="1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ANY&gt;</a:t>
            </a:r>
          </a:p>
          <a:p>
            <a:pPr lvl="1">
              <a:buFont typeface="Times New Roman" pitchFamily="18" charset="0"/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&lt;!ELEMENT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company_name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ANY&gt;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Times New Roman" pitchFamily="18" charset="0"/>
              <a:buNone/>
            </a:pPr>
            <a:endParaRPr lang="en-US" sz="2600" dirty="0"/>
          </a:p>
          <a:p>
            <a:r>
              <a:rPr lang="en-US" sz="2600" dirty="0"/>
              <a:t>EMPTY content: This is reserved for elements that store no content. The syntax is:</a:t>
            </a:r>
          </a:p>
          <a:p>
            <a:pPr lvl="1">
              <a:buFont typeface="Times New Roman" pitchFamily="18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&lt;!ELEMENT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EMPTY&gt;</a:t>
            </a:r>
          </a:p>
          <a:p>
            <a:pPr lvl="1">
              <a:buFont typeface="Times New Roman" pitchFamily="18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&lt;!ELEMENT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EMPTY&gt;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Element Content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Parsed Character Data content: These elements can only contain parsed character data. The syntax is:</a:t>
            </a:r>
          </a:p>
          <a:p>
            <a:pPr lvl="1">
              <a:buFont typeface="Times New Roman" pitchFamily="18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&lt;!ELEMENT </a:t>
            </a:r>
            <a:r>
              <a:rPr lang="en-US" sz="2600" i="1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(#PCDATA)&gt;</a:t>
            </a:r>
          </a:p>
          <a:p>
            <a:pPr lvl="1">
              <a:buFont typeface="Times New Roman" pitchFamily="18" charset="0"/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&lt;!ELEMENT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Customer_ID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(#PCDATA)&gt;</a:t>
            </a:r>
          </a:p>
        </p:txBody>
      </p:sp>
    </p:spTree>
    <p:extLst>
      <p:ext uri="{BB962C8B-B14F-4D97-AF65-F5344CB8AC3E}">
        <p14:creationId xmlns:p14="http://schemas.microsoft.com/office/powerpoint/2010/main" val="366045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Element Content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Element content: The syntax for declaring that elements contain only child elements is:</a:t>
            </a:r>
          </a:p>
          <a:p>
            <a:pPr marL="411480" lvl="1" indent="0">
              <a:buNone/>
            </a:pPr>
            <a:r>
              <a:rPr lang="en-US" sz="2800" dirty="0"/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&lt;!ELEMENT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children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)&gt;</a:t>
            </a:r>
          </a:p>
          <a:p>
            <a:pPr marL="411480" lvl="1" indent="0"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&lt;!ELEMENT notes (to, from, note)&gt;</a:t>
            </a:r>
          </a:p>
          <a:p>
            <a:pPr lvl="1">
              <a:buClr>
                <a:srgbClr val="A04DA3"/>
              </a:buClr>
            </a:pPr>
            <a:r>
              <a:rPr lang="en-US" sz="2000" dirty="0">
                <a:solidFill>
                  <a:prstClr val="black"/>
                </a:solidFill>
              </a:rPr>
              <a:t>Each child element needs to be defined individually</a:t>
            </a:r>
          </a:p>
          <a:p>
            <a:pPr lvl="1">
              <a:buClr>
                <a:srgbClr val="A04DA3"/>
              </a:buClr>
            </a:pPr>
            <a:r>
              <a:rPr lang="en-CA" sz="2000" dirty="0">
                <a:solidFill>
                  <a:prstClr val="black"/>
                </a:solidFill>
              </a:rPr>
              <a:t>The order of the child elements must match the order defined in the element declaration. In the example, ‘to’ comes before ‘from’ comes before ‘note’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40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Choice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list child elements as a set of possible child elements. The syntax is:</a:t>
            </a:r>
          </a:p>
          <a:p>
            <a:pPr marL="41148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&lt;!ELEMENT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child1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child2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|…)&gt;</a:t>
            </a:r>
          </a:p>
          <a:p>
            <a:pPr marL="41148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&lt;!ELEMENT customer (name | company)&gt;</a:t>
            </a:r>
          </a:p>
          <a:p>
            <a:pPr lvl="1">
              <a:lnSpc>
                <a:spcPct val="90000"/>
              </a:lnSpc>
              <a:buClr>
                <a:srgbClr val="A04DA3"/>
              </a:buClr>
            </a:pPr>
            <a:endParaRPr lang="en-US" sz="2400" dirty="0">
              <a:solidFill>
                <a:prstClr val="black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buClr>
                <a:srgbClr val="A04DA3"/>
              </a:buClr>
            </a:pPr>
            <a:r>
              <a:rPr lang="en-US" sz="2400" dirty="0">
                <a:solidFill>
                  <a:prstClr val="black"/>
                </a:solidFill>
                <a:cs typeface="Times New Roman" pitchFamily="18" charset="0"/>
              </a:rPr>
              <a:t>The example allows the customer element to contain either the name element or the company element, but not both of them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Times New Roman" pitchFamily="18" charset="0"/>
              <a:buNone/>
            </a:pP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6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Symbols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Symbols appended to the content model to indicate the number of occurrences of each element</a:t>
            </a:r>
          </a:p>
          <a:p>
            <a:pPr lvl="1"/>
            <a:r>
              <a:rPr lang="en-US" sz="2400" dirty="0"/>
              <a:t>a question mark (?), allow zero or one of the item</a:t>
            </a:r>
          </a:p>
          <a:p>
            <a:pPr lvl="1"/>
            <a:r>
              <a:rPr lang="en-US" sz="2400" dirty="0"/>
              <a:t>a plus sign (+), allow one or more of the item</a:t>
            </a:r>
          </a:p>
          <a:p>
            <a:pPr lvl="1"/>
            <a:r>
              <a:rPr lang="en-US" sz="2400" dirty="0"/>
              <a:t>an asterisk (*), allow zero or more of the item</a:t>
            </a:r>
          </a:p>
          <a:p>
            <a:pPr marL="411480" lvl="1" indent="0">
              <a:buNone/>
            </a:pPr>
            <a:endParaRPr lang="en-US" sz="2600" dirty="0"/>
          </a:p>
          <a:p>
            <a:pPr marL="41148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&lt;!ELEMENT customers (customer+)&gt; </a:t>
            </a:r>
          </a:p>
          <a:p>
            <a:pPr lvl="1"/>
            <a:r>
              <a:rPr lang="en-US" sz="2400" dirty="0"/>
              <a:t>Allows the customers element to contain one or more customer elements</a:t>
            </a:r>
          </a:p>
        </p:txBody>
      </p:sp>
    </p:spTree>
    <p:extLst>
      <p:ext uri="{BB962C8B-B14F-4D97-AF65-F5344CB8AC3E}">
        <p14:creationId xmlns:p14="http://schemas.microsoft.com/office/powerpoint/2010/main" val="107450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Element Attributes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document to be valid, all the attributes associated with elements must also be declared</a:t>
            </a:r>
          </a:p>
          <a:p>
            <a:r>
              <a:rPr lang="en-US" sz="2400" dirty="0"/>
              <a:t>To enforce attribute properties, you must add an </a:t>
            </a:r>
            <a:r>
              <a:rPr lang="en-US" sz="2400" b="1" dirty="0"/>
              <a:t>attribute-list declaration</a:t>
            </a:r>
            <a:r>
              <a:rPr lang="en-US" sz="2400" dirty="0"/>
              <a:t> to the document’s DTD</a:t>
            </a:r>
          </a:p>
        </p:txBody>
      </p:sp>
    </p:spTree>
    <p:extLst>
      <p:ext uri="{BB962C8B-B14F-4D97-AF65-F5344CB8AC3E}">
        <p14:creationId xmlns:p14="http://schemas.microsoft.com/office/powerpoint/2010/main" val="403810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Element Attributes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attribute-list declaration :</a:t>
            </a:r>
          </a:p>
          <a:p>
            <a:pPr lvl="1"/>
            <a:r>
              <a:rPr lang="en-US" dirty="0"/>
              <a:t>Lists the names of all attributes associated with a specific element</a:t>
            </a:r>
          </a:p>
          <a:p>
            <a:pPr lvl="1"/>
            <a:r>
              <a:rPr lang="en-US" dirty="0"/>
              <a:t>Specifies the data type of the attribute</a:t>
            </a:r>
          </a:p>
          <a:p>
            <a:pPr lvl="1"/>
            <a:r>
              <a:rPr lang="en-US" dirty="0"/>
              <a:t>Indicates whether the attribute is required or optional</a:t>
            </a:r>
          </a:p>
          <a:p>
            <a:pPr lvl="1"/>
            <a:r>
              <a:rPr lang="en-US" dirty="0"/>
              <a:t>Provides a default value for the attribute, if necessary</a:t>
            </a:r>
          </a:p>
          <a:p>
            <a:pPr lvl="1"/>
            <a:r>
              <a:rPr lang="en-US" dirty="0"/>
              <a:t>Can be placed anywhere within the DTD, although it is easier if they are located adjacent to the declaration for the element with which they are associated</a:t>
            </a:r>
          </a:p>
        </p:txBody>
      </p:sp>
    </p:spTree>
    <p:extLst>
      <p:ext uri="{BB962C8B-B14F-4D97-AF65-F5344CB8AC3E}">
        <p14:creationId xmlns:p14="http://schemas.microsoft.com/office/powerpoint/2010/main" val="316472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Element Attributes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The syntax to declare a list of attributes is: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dirty="0"/>
              <a:t>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&lt;!ATTLIST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element attribute1 type1 default1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	 			  attribute2 type2 default2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Courier New" pitchFamily="49" charset="0"/>
                <a:cs typeface="Courier New" pitchFamily="49" charset="0"/>
              </a:rPr>
              <a:t>				  attribute3 type3 default3…&gt;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i="1" dirty="0"/>
          </a:p>
          <a:p>
            <a:pPr>
              <a:lnSpc>
                <a:spcPct val="80000"/>
              </a:lnSpc>
            </a:pPr>
            <a:r>
              <a:rPr lang="en-US" i="1" dirty="0"/>
              <a:t>element</a:t>
            </a:r>
            <a:r>
              <a:rPr lang="en-US" dirty="0"/>
              <a:t> is the name of the element associated with the attributes</a:t>
            </a:r>
          </a:p>
          <a:p>
            <a:pPr>
              <a:lnSpc>
                <a:spcPct val="80000"/>
              </a:lnSpc>
            </a:pPr>
            <a:r>
              <a:rPr lang="en-US" i="1" dirty="0"/>
              <a:t>attribute</a:t>
            </a:r>
            <a:r>
              <a:rPr lang="en-US" dirty="0"/>
              <a:t> is the name of an attribute</a:t>
            </a:r>
          </a:p>
          <a:p>
            <a:pPr>
              <a:lnSpc>
                <a:spcPct val="80000"/>
              </a:lnSpc>
            </a:pPr>
            <a:r>
              <a:rPr lang="en-US" i="1" dirty="0"/>
              <a:t>type</a:t>
            </a:r>
            <a:r>
              <a:rPr lang="en-US" dirty="0"/>
              <a:t> is the attribute’s data type</a:t>
            </a:r>
          </a:p>
          <a:p>
            <a:pPr>
              <a:lnSpc>
                <a:spcPct val="80000"/>
              </a:lnSpc>
            </a:pPr>
            <a:r>
              <a:rPr lang="en-US" i="1" dirty="0"/>
              <a:t>default</a:t>
            </a:r>
            <a:r>
              <a:rPr lang="en-US" dirty="0"/>
              <a:t> indicates whether the attribute is required or implied, and whether it has a fixed or default value.</a:t>
            </a:r>
          </a:p>
        </p:txBody>
      </p:sp>
    </p:spTree>
    <p:extLst>
      <p:ext uri="{BB962C8B-B14F-4D97-AF65-F5344CB8AC3E}">
        <p14:creationId xmlns:p14="http://schemas.microsoft.com/office/powerpoint/2010/main" val="182764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Types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While all attribute types are text strings, you can control the type of text used with the attribute. There are three general categories of attribute values: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CDATA</a:t>
            </a:r>
            <a:r>
              <a:rPr lang="en-US" dirty="0"/>
              <a:t> types are simplest form and can contain any character except those reserved by XML</a:t>
            </a:r>
          </a:p>
          <a:p>
            <a:pPr lvl="1">
              <a:lnSpc>
                <a:spcPct val="80000"/>
              </a:lnSpc>
            </a:pPr>
            <a:r>
              <a:rPr lang="en-US" b="1" dirty="0"/>
              <a:t>Enumerated</a:t>
            </a:r>
            <a:r>
              <a:rPr lang="en-US" dirty="0"/>
              <a:t> types are attributes that are limited to a set of possible values</a:t>
            </a:r>
          </a:p>
          <a:p>
            <a:pPr lvl="1"/>
            <a:r>
              <a:rPr lang="en-US" b="1" dirty="0"/>
              <a:t>Tokenized</a:t>
            </a:r>
            <a:r>
              <a:rPr lang="en-US" dirty="0"/>
              <a:t> types are text strings that follow certain rules for the format and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6997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Enumerated Types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general syntax for of an enumerated type is: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i="1" dirty="0"/>
              <a:t>   attribute </a:t>
            </a:r>
            <a:r>
              <a:rPr lang="en-US" sz="2400" dirty="0"/>
              <a:t>(</a:t>
            </a:r>
            <a:r>
              <a:rPr lang="en-US" sz="2400" i="1" dirty="0"/>
              <a:t>value1  </a:t>
            </a:r>
            <a:r>
              <a:rPr lang="en-US" sz="2400" i="1" dirty="0">
                <a:cs typeface="Times New Roman" pitchFamily="18" charset="0"/>
              </a:rPr>
              <a:t>|  value2 |  value3 | </a:t>
            </a:r>
            <a:r>
              <a:rPr lang="en-US" sz="2400" dirty="0">
                <a:cs typeface="Times New Roman" pitchFamily="18" charset="0"/>
              </a:rPr>
              <a:t>…)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For example, the following declaration: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400" dirty="0">
                <a:cs typeface="Times New Roman" pitchFamily="18" charset="0"/>
              </a:rPr>
              <a:t>   customer </a:t>
            </a:r>
            <a:r>
              <a:rPr lang="en-US" sz="2400" dirty="0" err="1">
                <a:cs typeface="Times New Roman" pitchFamily="18" charset="0"/>
              </a:rPr>
              <a:t>custType</a:t>
            </a:r>
            <a:r>
              <a:rPr lang="en-US" sz="2400" dirty="0">
                <a:cs typeface="Times New Roman" pitchFamily="18" charset="0"/>
              </a:rPr>
              <a:t> (home </a:t>
            </a:r>
            <a:r>
              <a:rPr lang="en-US" sz="2400" i="1" dirty="0">
                <a:cs typeface="Times New Roman" pitchFamily="18" charset="0"/>
              </a:rPr>
              <a:t>|  </a:t>
            </a:r>
            <a:r>
              <a:rPr lang="en-US" sz="2400" dirty="0">
                <a:cs typeface="Times New Roman" pitchFamily="18" charset="0"/>
              </a:rPr>
              <a:t>business</a:t>
            </a:r>
            <a:r>
              <a:rPr lang="en-US" sz="2400" i="1" dirty="0">
                <a:cs typeface="Times New Roman" pitchFamily="18" charset="0"/>
              </a:rPr>
              <a:t> )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endParaRPr lang="en-US" sz="2400" i="1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restricts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custType</a:t>
            </a:r>
            <a:r>
              <a:rPr lang="en-US" dirty="0">
                <a:cs typeface="Times New Roman" pitchFamily="18" charset="0"/>
              </a:rPr>
              <a:t> to either “home” or “business”</a:t>
            </a:r>
          </a:p>
        </p:txBody>
      </p:sp>
    </p:spTree>
    <p:extLst>
      <p:ext uri="{BB962C8B-B14F-4D97-AF65-F5344CB8AC3E}">
        <p14:creationId xmlns:p14="http://schemas.microsoft.com/office/powerpoint/2010/main" val="190183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Creating a Valid Document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You validate documents to make certain necessary elements are never omitted.</a:t>
            </a:r>
          </a:p>
          <a:p>
            <a:r>
              <a:rPr lang="en-US" sz="2400" dirty="0"/>
              <a:t>Some elements and attributes may be optional, for example an e-mail address.</a:t>
            </a: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For example, each customer order must include a customer name, email address, and phone number.  However, the address may be optional</a:t>
            </a:r>
          </a:p>
          <a:p>
            <a:endParaRPr lang="en-US" sz="2400" dirty="0">
              <a:cs typeface="Times New Roman" pitchFamily="18" charset="0"/>
            </a:endParaRPr>
          </a:p>
          <a:p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1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Enumerated Types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cs typeface="Times New Roman" pitchFamily="18" charset="0"/>
              </a:rPr>
              <a:t>notation </a:t>
            </a:r>
            <a:r>
              <a:rPr lang="en-US" sz="2400" dirty="0">
                <a:cs typeface="Times New Roman" pitchFamily="18" charset="0"/>
              </a:rPr>
              <a:t>type: associates the value of the attribute with a &lt;!NOTATION&gt; declaration located elsewhere in the DTD. </a:t>
            </a:r>
          </a:p>
          <a:p>
            <a:pPr lvl="1"/>
            <a:r>
              <a:rPr lang="en-US" dirty="0">
                <a:cs typeface="Times New Roman" pitchFamily="18" charset="0"/>
              </a:rPr>
              <a:t>The notation provides information to the XML parser about how to handle non-XML data</a:t>
            </a:r>
          </a:p>
        </p:txBody>
      </p:sp>
    </p:spTree>
    <p:extLst>
      <p:ext uri="{BB962C8B-B14F-4D97-AF65-F5344CB8AC3E}">
        <p14:creationId xmlns:p14="http://schemas.microsoft.com/office/powerpoint/2010/main" val="1444542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Tokenized Types</a:t>
            </a:r>
          </a:p>
        </p:txBody>
      </p:sp>
      <p:pic>
        <p:nvPicPr>
          <p:cNvPr id="6" name="Picture 9" descr="Fig03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7" t="10139"/>
          <a:stretch>
            <a:fillRect/>
          </a:stretch>
        </p:blipFill>
        <p:spPr>
          <a:xfrm>
            <a:off x="2359819" y="1755681"/>
            <a:ext cx="7777163" cy="2898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33600" y="4779035"/>
            <a:ext cx="8229600" cy="17425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For example, if a customer ID needs to be unique, you may use the ID token: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   customer </a:t>
            </a:r>
            <a:r>
              <a:rPr lang="en-US" sz="2400" dirty="0" err="1">
                <a:solidFill>
                  <a:schemeClr val="tx1"/>
                </a:solidFill>
              </a:rPr>
              <a:t>custID</a:t>
            </a:r>
            <a:r>
              <a:rPr lang="en-US" sz="2400" dirty="0">
                <a:solidFill>
                  <a:schemeClr val="tx1"/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1703179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Defaults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Final part of an attribute declaration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Possible defaults: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#REQUIRED: the attribute must appear with every occurrence of the element.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#IMPLIED: The attribute is optional.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optional default value: A validated XML parser will supply the </a:t>
            </a:r>
            <a:r>
              <a:rPr lang="en-US" sz="2400" i="1" dirty="0"/>
              <a:t>default</a:t>
            </a:r>
            <a:r>
              <a:rPr lang="en-US" sz="2400" dirty="0"/>
              <a:t> value if one is not specified.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#FIXED: The attribute is optional but if one is specified, it must match the default.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0111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DTD with Declarations</a:t>
            </a:r>
          </a:p>
        </p:txBody>
      </p:sp>
      <p:pic>
        <p:nvPicPr>
          <p:cNvPr id="74763" name="Picture 11" descr="Fig03-15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8" t="10666" r="13608" b="3072"/>
          <a:stretch/>
        </p:blipFill>
        <p:spPr>
          <a:xfrm>
            <a:off x="1676400" y="1361504"/>
            <a:ext cx="7339036" cy="5290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85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Entities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Entities</a:t>
            </a:r>
            <a:r>
              <a:rPr lang="en-US" dirty="0"/>
              <a:t> are storage units for a document’s content</a:t>
            </a:r>
          </a:p>
          <a:p>
            <a:r>
              <a:rPr lang="en-US" dirty="0"/>
              <a:t>The most fundamental entity is the XML document itself and is known as the </a:t>
            </a:r>
            <a:r>
              <a:rPr lang="en-US" b="1" dirty="0"/>
              <a:t>document entity</a:t>
            </a:r>
            <a:r>
              <a:rPr lang="en-US" dirty="0"/>
              <a:t>. Entities can also refer to:</a:t>
            </a:r>
          </a:p>
          <a:p>
            <a:pPr lvl="1"/>
            <a:r>
              <a:rPr lang="en-US" sz="2400" dirty="0"/>
              <a:t>a text string</a:t>
            </a:r>
          </a:p>
          <a:p>
            <a:pPr lvl="1"/>
            <a:r>
              <a:rPr lang="en-US" sz="2400" dirty="0"/>
              <a:t>a DTD</a:t>
            </a:r>
          </a:p>
          <a:p>
            <a:pPr lvl="1"/>
            <a:r>
              <a:rPr lang="en-US" sz="2400" dirty="0"/>
              <a:t>an element or attribute declaration</a:t>
            </a:r>
          </a:p>
          <a:p>
            <a:pPr lvl="1"/>
            <a:r>
              <a:rPr lang="en-US" sz="2400" dirty="0"/>
              <a:t>an external file containing character or binary data</a:t>
            </a:r>
          </a:p>
        </p:txBody>
      </p:sp>
    </p:spTree>
    <p:extLst>
      <p:ext uri="{BB962C8B-B14F-4D97-AF65-F5344CB8AC3E}">
        <p14:creationId xmlns:p14="http://schemas.microsoft.com/office/powerpoint/2010/main" val="1861302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Parsed Entities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General entities are declared in the DTD of a document. The syntax is: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/>
              <a:t>  &lt;!ENTITY </a:t>
            </a:r>
            <a:r>
              <a:rPr lang="en-US" sz="2400" i="1" dirty="0" err="1"/>
              <a:t>entity</a:t>
            </a:r>
            <a:r>
              <a:rPr lang="en-US" sz="2400" dirty="0"/>
              <a:t> “</a:t>
            </a:r>
            <a:r>
              <a:rPr lang="en-US" sz="2400" i="1" dirty="0"/>
              <a:t>value</a:t>
            </a:r>
            <a:r>
              <a:rPr lang="en-US" sz="2400" dirty="0"/>
              <a:t>”&gt;</a:t>
            </a:r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i="1" dirty="0"/>
              <a:t>entity </a:t>
            </a:r>
            <a:r>
              <a:rPr lang="en-US" sz="2400" dirty="0"/>
              <a:t>is the name assigned to the entity and </a:t>
            </a:r>
            <a:r>
              <a:rPr lang="en-US" sz="2400" i="1" dirty="0"/>
              <a:t>value</a:t>
            </a:r>
            <a:r>
              <a:rPr lang="en-US" sz="2400" dirty="0"/>
              <a:t> is the general entity’s value.</a:t>
            </a:r>
          </a:p>
          <a:p>
            <a:pPr lvl="1"/>
            <a:r>
              <a:rPr lang="en-US" sz="2000" dirty="0"/>
              <a:t>For example, an entity named “DCT5Z” can be created to store a product description: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/>
              <a:t>  &lt;!ENTITY DCT5Z “</a:t>
            </a:r>
            <a:r>
              <a:rPr lang="en-US" sz="2400" dirty="0" err="1"/>
              <a:t>Topan</a:t>
            </a:r>
            <a:r>
              <a:rPr lang="en-US" sz="2400" dirty="0"/>
              <a:t> Digital Camera 5 </a:t>
            </a:r>
            <a:r>
              <a:rPr lang="en-US" sz="2400" dirty="0" err="1"/>
              <a:t>Mpx</a:t>
            </a:r>
            <a:r>
              <a:rPr lang="en-US" sz="2400" dirty="0"/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355734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Parsed Entities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an entity is declared, it can be referenced anywhere within the document.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/>
              <a:t>  &lt;item&gt;&amp;DCT5Z;&lt;/item&gt;</a:t>
            </a:r>
          </a:p>
          <a:p>
            <a:pPr lvl="1">
              <a:buFont typeface="Times New Roman" pitchFamily="18" charset="0"/>
              <a:buNone/>
            </a:pPr>
            <a:endParaRPr lang="en-US" sz="2800" dirty="0"/>
          </a:p>
          <a:p>
            <a:r>
              <a:rPr lang="en-US" sz="2400" dirty="0"/>
              <a:t>This is interpreted as</a:t>
            </a:r>
          </a:p>
          <a:p>
            <a:pPr lvl="1">
              <a:buFont typeface="Times New Roman" pitchFamily="18" charset="0"/>
              <a:buNone/>
            </a:pPr>
            <a:r>
              <a:rPr lang="en-US" sz="2800" dirty="0"/>
              <a:t>  </a:t>
            </a:r>
            <a:r>
              <a:rPr lang="en-US" sz="2400" dirty="0"/>
              <a:t>&lt;item&gt;</a:t>
            </a:r>
            <a:r>
              <a:rPr lang="en-US" sz="2400" dirty="0" err="1"/>
              <a:t>Tapan</a:t>
            </a:r>
            <a:r>
              <a:rPr lang="en-US" sz="2400" dirty="0"/>
              <a:t> Digital Camera 5 </a:t>
            </a:r>
            <a:r>
              <a:rPr lang="en-US" sz="2400" dirty="0" err="1"/>
              <a:t>Mpx</a:t>
            </a:r>
            <a:r>
              <a:rPr lang="en-US" sz="2400" dirty="0"/>
              <a:t>&lt;/item&gt;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4345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Entities in a DTD</a:t>
            </a:r>
          </a:p>
        </p:txBody>
      </p:sp>
      <p:pic>
        <p:nvPicPr>
          <p:cNvPr id="119825" name="Picture 17" descr="Fig03-2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27581" r="17534" b="9935"/>
          <a:stretch/>
        </p:blipFill>
        <p:spPr>
          <a:xfrm>
            <a:off x="792479" y="1905000"/>
            <a:ext cx="10668001" cy="274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6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Unparsed Entities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Needed to reference binary data such as images or video clips</a:t>
            </a:r>
          </a:p>
          <a:p>
            <a:r>
              <a:rPr lang="en-US" sz="2800" dirty="0"/>
              <a:t>Unparsed entity includes instructions for how the unparsed entity should be treated</a:t>
            </a:r>
          </a:p>
          <a:p>
            <a:pPr>
              <a:buFontTx/>
              <a:buNone/>
            </a:pPr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dirty="0"/>
              <a:t>notation</a:t>
            </a:r>
            <a:r>
              <a:rPr lang="en-US" sz="2800" dirty="0"/>
              <a:t> is declared that identifies a resource to handle the unparsed data. </a:t>
            </a:r>
          </a:p>
        </p:txBody>
      </p:sp>
    </p:spTree>
    <p:extLst>
      <p:ext uri="{BB962C8B-B14F-4D97-AF65-F5344CB8AC3E}">
        <p14:creationId xmlns:p14="http://schemas.microsoft.com/office/powerpoint/2010/main" val="1171054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Unparsed Entities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example, to create a notation named “jpeg” that points to an application paint.exe: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/>
              <a:t>   &lt;!NOTATION jpeg SYSTEM “paint.exe”&gt;</a:t>
            </a:r>
          </a:p>
          <a:p>
            <a:pPr lvl="1">
              <a:buFont typeface="Times New Roman" pitchFamily="18" charset="0"/>
              <a:buNone/>
            </a:pPr>
            <a:endParaRPr lang="en-US" sz="2400" dirty="0"/>
          </a:p>
          <a:p>
            <a:r>
              <a:rPr lang="en-US" sz="2800" dirty="0"/>
              <a:t>Once the notation has been declared, you then declare an unparsed entity that instructs the XML parser to associate the data to the notation</a:t>
            </a:r>
          </a:p>
        </p:txBody>
      </p:sp>
    </p:spTree>
    <p:extLst>
      <p:ext uri="{BB962C8B-B14F-4D97-AF65-F5344CB8AC3E}">
        <p14:creationId xmlns:p14="http://schemas.microsoft.com/office/powerpoint/2010/main" val="129267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Declare a DTD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Ensure all required elements are present in the document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Prevent undefined elements from being used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Enforce a specific data structure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Specify the use of attributes and define their possible values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Define default values for attributes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Describe how the parser should access non-XML or non-textual content</a:t>
            </a:r>
          </a:p>
        </p:txBody>
      </p:sp>
    </p:spTree>
    <p:extLst>
      <p:ext uri="{BB962C8B-B14F-4D97-AF65-F5344CB8AC3E}">
        <p14:creationId xmlns:p14="http://schemas.microsoft.com/office/powerpoint/2010/main" val="734626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Unparsed Entities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example, to take unparsed data in an dct5z.jpg file and assign it to an unparsed entity named “jpeg :”, use the following: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/>
              <a:t>   &lt;!ENTITY DCT5 SYSTEM “dct5z.jpg” NDATA jpeg&gt;</a:t>
            </a:r>
          </a:p>
          <a:p>
            <a:pPr lvl="1">
              <a:buFont typeface="Times New Roman" pitchFamily="18" charset="0"/>
              <a:buNone/>
            </a:pPr>
            <a:endParaRPr lang="en-US" sz="2400" dirty="0"/>
          </a:p>
          <a:p>
            <a:r>
              <a:rPr lang="en-US" sz="2400" dirty="0"/>
              <a:t>Notation is the jpeg notation points to the paint.exe file</a:t>
            </a:r>
          </a:p>
          <a:p>
            <a:r>
              <a:rPr lang="en-US" sz="2400" dirty="0"/>
              <a:t>This declaration does not tell the paint.exe application to run the file </a:t>
            </a:r>
          </a:p>
          <a:p>
            <a:r>
              <a:rPr lang="en-US" sz="2400" dirty="0"/>
              <a:t>It simply identifies for the XML parser what resource is able to handle the unparsed data</a:t>
            </a:r>
          </a:p>
        </p:txBody>
      </p:sp>
    </p:spTree>
    <p:extLst>
      <p:ext uri="{BB962C8B-B14F-4D97-AF65-F5344CB8AC3E}">
        <p14:creationId xmlns:p14="http://schemas.microsoft.com/office/powerpoint/2010/main" val="46921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DTD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document type definition is a collection of rules or declarations that define the content and structure of the document.</a:t>
            </a:r>
          </a:p>
          <a:p>
            <a:endParaRPr lang="en-US" sz="2400" dirty="0"/>
          </a:p>
          <a:p>
            <a:r>
              <a:rPr lang="en-US" sz="2400" dirty="0"/>
              <a:t>A document type declaration attaches those rules to the document’s content.&lt;!DOCTYPE&gt;</a:t>
            </a:r>
          </a:p>
          <a:p>
            <a:endParaRPr lang="en-US" dirty="0"/>
          </a:p>
          <a:p>
            <a:r>
              <a:rPr lang="en-US" sz="2400" dirty="0"/>
              <a:t>There can only be one DTD per XML </a:t>
            </a:r>
            <a:r>
              <a:rPr lang="en-US" sz="2400" dirty="0" smtClean="0"/>
              <a:t>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61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Internal Subset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DOCTYPE declaration for an internal subset is:</a:t>
            </a:r>
          </a:p>
          <a:p>
            <a:endParaRPr lang="en-US" sz="2400" dirty="0"/>
          </a:p>
          <a:p>
            <a:pPr lvl="1">
              <a:buFont typeface="Times New Roman" pitchFamily="18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&lt;!DOCTYPE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root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Times New Roman" pitchFamily="18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[</a:t>
            </a:r>
          </a:p>
          <a:p>
            <a:pPr lvl="1">
              <a:buFont typeface="Times New Roman" pitchFamily="18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declarations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Times New Roman" pitchFamily="18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]&gt;</a:t>
            </a:r>
          </a:p>
          <a:p>
            <a:pPr lvl="1">
              <a:buFont typeface="Times New Roman" pitchFamily="18" charset="0"/>
              <a:buNone/>
            </a:pPr>
            <a:endParaRPr lang="en-US" sz="2000" dirty="0"/>
          </a:p>
          <a:p>
            <a:r>
              <a:rPr lang="en-US" sz="2400" i="1" dirty="0"/>
              <a:t>root</a:t>
            </a:r>
            <a:r>
              <a:rPr lang="en-US" sz="2400" dirty="0"/>
              <a:t> is the name of the document’s root element</a:t>
            </a:r>
          </a:p>
          <a:p>
            <a:r>
              <a:rPr lang="en-US" sz="2400" i="1" dirty="0"/>
              <a:t>declarations</a:t>
            </a:r>
            <a:r>
              <a:rPr lang="en-US" sz="2400" dirty="0"/>
              <a:t> are the statements that comprise the DTD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94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External Subset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DOCTYPE declaration for external subsets can take two forms: one that uses a SYSTEM location and one that uses a PUBLIC location.</a:t>
            </a:r>
          </a:p>
          <a:p>
            <a:r>
              <a:rPr lang="en-US" sz="2400" dirty="0"/>
              <a:t>The syntax is:</a:t>
            </a:r>
          </a:p>
          <a:p>
            <a:pPr lvl="1">
              <a:buFont typeface="Times New Roman" pitchFamily="18" charset="0"/>
              <a:buNone/>
            </a:pPr>
            <a:r>
              <a:rPr lang="en-US" sz="2800" dirty="0"/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SYSTEM “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”&gt; </a:t>
            </a:r>
            <a:r>
              <a:rPr lang="en-US" sz="2800" dirty="0"/>
              <a:t>or</a:t>
            </a:r>
          </a:p>
          <a:p>
            <a:pPr lvl="1">
              <a:buFont typeface="Times New Roman" pitchFamily="18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&lt;!DOCTYPE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PUBLIC “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 “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lvl="0">
              <a:buClr>
                <a:srgbClr val="A04DA3"/>
              </a:buClr>
            </a:pPr>
            <a:r>
              <a:rPr lang="en-US" i="1" dirty="0">
                <a:solidFill>
                  <a:prstClr val="black"/>
                </a:solidFill>
              </a:rPr>
              <a:t>root</a:t>
            </a:r>
            <a:r>
              <a:rPr lang="en-US" dirty="0">
                <a:solidFill>
                  <a:prstClr val="black"/>
                </a:solidFill>
              </a:rPr>
              <a:t> is the document’s root element</a:t>
            </a:r>
          </a:p>
          <a:p>
            <a:pPr lvl="0">
              <a:buClr>
                <a:srgbClr val="A04DA3"/>
              </a:buClr>
            </a:pPr>
            <a:r>
              <a:rPr lang="en-US" i="1" dirty="0">
                <a:solidFill>
                  <a:prstClr val="black"/>
                </a:solidFill>
              </a:rPr>
              <a:t>id</a:t>
            </a:r>
            <a:r>
              <a:rPr lang="en-US" dirty="0">
                <a:solidFill>
                  <a:prstClr val="black"/>
                </a:solidFill>
              </a:rPr>
              <a:t> is a text string that tells an application how to locate the external subset</a:t>
            </a:r>
          </a:p>
          <a:p>
            <a:pPr lvl="0">
              <a:buClr>
                <a:srgbClr val="A04DA3"/>
              </a:buClr>
            </a:pPr>
            <a:r>
              <a:rPr lang="en-US" i="1" dirty="0" err="1">
                <a:solidFill>
                  <a:prstClr val="black"/>
                </a:solidFill>
              </a:rPr>
              <a:t>uri</a:t>
            </a:r>
            <a:r>
              <a:rPr lang="en-US" dirty="0">
                <a:solidFill>
                  <a:prstClr val="black"/>
                </a:solidFill>
              </a:rPr>
              <a:t> is the location and filename of the external subset.</a:t>
            </a:r>
          </a:p>
        </p:txBody>
      </p:sp>
    </p:spTree>
    <p:extLst>
      <p:ext uri="{BB962C8B-B14F-4D97-AF65-F5344CB8AC3E}">
        <p14:creationId xmlns:p14="http://schemas.microsoft.com/office/powerpoint/2010/main" val="134248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Internal &amp; External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DOCTYPE declaration can indicate both an external and an internal subset. The syntax is: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&lt;!DOCTYPE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SYSTEM “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[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declarations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]&gt;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0">
              <a:buClr>
                <a:srgbClr val="A04DA3"/>
              </a:buClr>
            </a:pPr>
            <a:r>
              <a:rPr lang="en-US" sz="2400" dirty="0">
                <a:solidFill>
                  <a:prstClr val="black"/>
                </a:solidFill>
              </a:rPr>
              <a:t>If both the internal subset takes precedence over the external subset if there is a conflict</a:t>
            </a:r>
          </a:p>
          <a:p>
            <a:pPr lvl="1">
              <a:buClr>
                <a:srgbClr val="A04DA3"/>
              </a:buClr>
            </a:pPr>
            <a:r>
              <a:rPr lang="en-US" sz="2400" dirty="0"/>
              <a:t>External subset defines basic rules for all the documents</a:t>
            </a:r>
          </a:p>
          <a:p>
            <a:pPr lvl="1">
              <a:buClr>
                <a:srgbClr val="A04DA3"/>
              </a:buClr>
            </a:pPr>
            <a:r>
              <a:rPr lang="en-US" sz="2400" dirty="0"/>
              <a:t>Internal subset defines rules specific to each file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6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Document Elements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declaration syntax is:</a:t>
            </a:r>
          </a:p>
          <a:p>
            <a:pPr lvl="1">
              <a:buFont typeface="Times New Roman" pitchFamily="18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&lt;!ELEMENT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element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content-model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Font typeface="Times New Roman" pitchFamily="18" charset="0"/>
              <a:buNone/>
            </a:pPr>
            <a:endParaRPr lang="en-US" sz="2800" dirty="0"/>
          </a:p>
          <a:p>
            <a:r>
              <a:rPr lang="en-US" i="1" dirty="0"/>
              <a:t>element</a:t>
            </a:r>
            <a:r>
              <a:rPr lang="en-US" dirty="0"/>
              <a:t> is the element name </a:t>
            </a:r>
          </a:p>
          <a:p>
            <a:r>
              <a:rPr lang="en-US" i="1" dirty="0"/>
              <a:t>content-model</a:t>
            </a:r>
            <a:r>
              <a:rPr lang="en-US" dirty="0"/>
              <a:t> specifies what type of content the element contains.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01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Elements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element name is case sensitive.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DTDs define five different types of element content</a:t>
            </a:r>
            <a:r>
              <a:rPr lang="en-US" sz="2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Any elements</a:t>
            </a:r>
            <a:r>
              <a:rPr lang="en-US" dirty="0"/>
              <a:t>. No restrictions on the element’s content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Empty elements</a:t>
            </a:r>
            <a:r>
              <a:rPr lang="en-US" dirty="0"/>
              <a:t>. The element cannot store any content</a:t>
            </a:r>
          </a:p>
          <a:p>
            <a:pPr lvl="1"/>
            <a:r>
              <a:rPr lang="en-US" b="1" dirty="0"/>
              <a:t>#PCDATA</a:t>
            </a:r>
            <a:r>
              <a:rPr lang="en-US" dirty="0"/>
              <a:t>. The element can only contain parsed character data</a:t>
            </a:r>
          </a:p>
          <a:p>
            <a:pPr lvl="1"/>
            <a:r>
              <a:rPr lang="en-US" b="1" dirty="0"/>
              <a:t>Elements</a:t>
            </a:r>
            <a:r>
              <a:rPr lang="en-US" dirty="0"/>
              <a:t>. The element can only contain child elements</a:t>
            </a:r>
          </a:p>
          <a:p>
            <a:pPr lvl="1"/>
            <a:r>
              <a:rPr lang="en-US" b="1" dirty="0"/>
              <a:t>Mixed</a:t>
            </a:r>
            <a:r>
              <a:rPr lang="en-US" dirty="0"/>
              <a:t>. The element contains both a text string and child elements</a:t>
            </a:r>
          </a:p>
        </p:txBody>
      </p:sp>
    </p:spTree>
    <p:extLst>
      <p:ext uri="{BB962C8B-B14F-4D97-AF65-F5344CB8AC3E}">
        <p14:creationId xmlns:p14="http://schemas.microsoft.com/office/powerpoint/2010/main" val="293996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1527</Words>
  <Application>Microsoft Office PowerPoint</Application>
  <PresentationFormat>Widescreen</PresentationFormat>
  <Paragraphs>226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Courier New</vt:lpstr>
      <vt:lpstr>Georgia</vt:lpstr>
      <vt:lpstr>Times New Roman</vt:lpstr>
      <vt:lpstr>Verdana</vt:lpstr>
      <vt:lpstr>Adjacency</vt:lpstr>
      <vt:lpstr>browser</vt:lpstr>
      <vt:lpstr>Validating an XML Document</vt:lpstr>
      <vt:lpstr>Creating a Valid Document</vt:lpstr>
      <vt:lpstr>Why Declare a DTD</vt:lpstr>
      <vt:lpstr>Declaring a DTD</vt:lpstr>
      <vt:lpstr>Declaring an Internal Subset</vt:lpstr>
      <vt:lpstr>Declaring an External Subset</vt:lpstr>
      <vt:lpstr>Combining Internal &amp; External</vt:lpstr>
      <vt:lpstr>Declaring Document Elements</vt:lpstr>
      <vt:lpstr>Declaring Elements</vt:lpstr>
      <vt:lpstr>Types of Element Content</vt:lpstr>
      <vt:lpstr>Types of Element Content</vt:lpstr>
      <vt:lpstr>Types of Element Content</vt:lpstr>
      <vt:lpstr>Allowing Choice</vt:lpstr>
      <vt:lpstr>Modifying Symbols</vt:lpstr>
      <vt:lpstr>Declaring Element Attributes</vt:lpstr>
      <vt:lpstr>Declaring Element Attributes</vt:lpstr>
      <vt:lpstr>Declaring Element Attributes</vt:lpstr>
      <vt:lpstr>Attribute Types</vt:lpstr>
      <vt:lpstr>Enumerated Types</vt:lpstr>
      <vt:lpstr>Enumerated Types</vt:lpstr>
      <vt:lpstr>Tokenized Types</vt:lpstr>
      <vt:lpstr>Attribute Defaults</vt:lpstr>
      <vt:lpstr>Example DTD with Declarations</vt:lpstr>
      <vt:lpstr>Working With Entities</vt:lpstr>
      <vt:lpstr>General Parsed Entities</vt:lpstr>
      <vt:lpstr>General Parsed Entities</vt:lpstr>
      <vt:lpstr>Examples of Entities in a DTD</vt:lpstr>
      <vt:lpstr>Unparsed Entities</vt:lpstr>
      <vt:lpstr>Unparsed Entities</vt:lpstr>
      <vt:lpstr>Unparsed Entities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an XML Document</dc:title>
  <dc:creator>Admin lab</dc:creator>
  <dc:description>2010 abstract powerpoint template from presentationpro.com</dc:description>
  <cp:lastModifiedBy>Allan McDonald</cp:lastModifiedBy>
  <cp:revision>18</cp:revision>
  <dcterms:created xsi:type="dcterms:W3CDTF">2014-09-11T17:48:29Z</dcterms:created>
  <dcterms:modified xsi:type="dcterms:W3CDTF">2017-09-19T03:35:23Z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