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2"/>
    <p:sldMasterId id="2147483678" r:id="rId3"/>
  </p:sldMasterIdLst>
  <p:notesMasterIdLst>
    <p:notesMasterId r:id="rId42"/>
  </p:notesMasterIdLst>
  <p:sldIdLst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73913" autoAdjust="0"/>
  </p:normalViewPr>
  <p:slideViewPr>
    <p:cSldViewPr>
      <p:cViewPr varScale="1">
        <p:scale>
          <a:sx n="68" d="100"/>
          <a:sy n="68" d="100"/>
        </p:scale>
        <p:origin x="624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E558F-60B2-41D8-9712-B137CE127854}" type="datetimeFigureOut">
              <a:rPr lang="en-US" smtClean="0"/>
              <a:pPr/>
              <a:t>17/09/25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490F4-5A4C-473C-B878-A8E9D907FD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7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14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08E9A-8C48-4445-A235-F15CC26A1C6A}" type="slidenum">
              <a:rPr lang="en-US"/>
              <a:pPr/>
              <a:t>10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pschema3.xsd</a:t>
            </a:r>
          </a:p>
        </p:txBody>
      </p:sp>
    </p:spTree>
    <p:extLst>
      <p:ext uri="{BB962C8B-B14F-4D97-AF65-F5344CB8AC3E}">
        <p14:creationId xmlns:p14="http://schemas.microsoft.com/office/powerpoint/2010/main" val="12437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AF295-36B2-4DCE-A31F-456721124B16}" type="slidenum">
              <a:rPr lang="en-US"/>
              <a:pPr/>
              <a:t>11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Attributes need</a:t>
            </a:r>
            <a:r>
              <a:rPr lang="en-US" baseline="0" dirty="0"/>
              <a:t> to be associated with elements.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84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8F9B86-F374-4F6D-A010-0365563EDC04}" type="slidenum">
              <a:rPr lang="en-US"/>
              <a:pPr/>
              <a:t>12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53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0A92E-F08C-4870-BD14-769EB1CD6830}" type="slidenum">
              <a:rPr lang="en-US"/>
              <a:pPr/>
              <a:t>13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– Look at patient element for</a:t>
            </a:r>
          </a:p>
          <a:p>
            <a:r>
              <a:rPr lang="en-US" baseline="0" dirty="0"/>
              <a:t>	</a:t>
            </a:r>
            <a:r>
              <a:rPr lang="en-CA" baseline="0" dirty="0"/>
              <a:t>&lt;patient </a:t>
            </a:r>
            <a:r>
              <a:rPr lang="en-CA" baseline="0" dirty="0" err="1"/>
              <a:t>patID</a:t>
            </a:r>
            <a:r>
              <a:rPr lang="en-CA" baseline="0" dirty="0"/>
              <a:t>="MR890-041-02" </a:t>
            </a:r>
            <a:r>
              <a:rPr lang="en-CA" baseline="0" dirty="0" err="1"/>
              <a:t>onStudy</a:t>
            </a:r>
            <a:r>
              <a:rPr lang="en-CA" baseline="0" dirty="0"/>
              <a:t>="TBC-080-5" /&gt; and the declaration in pschema4.xsd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9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3140A-6C68-44B3-B340-1B04DDADD20C}" type="slidenum">
              <a:rPr lang="en-US"/>
              <a:pPr/>
              <a:t>14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example of</a:t>
            </a:r>
            <a:r>
              <a:rPr lang="en-US" baseline="0" dirty="0"/>
              <a:t> performance being defined for: &lt;performance scale="</a:t>
            </a:r>
            <a:r>
              <a:rPr lang="en-US" baseline="0" dirty="0" err="1"/>
              <a:t>Karnofsky</a:t>
            </a:r>
            <a:r>
              <a:rPr lang="en-US" baseline="0" dirty="0"/>
              <a:t>"&gt;0.81&lt;/performance&gt; in pschema5.xsd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472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9B529B-9BEE-4CD2-818B-94717DDF4761}" type="slidenum">
              <a:rPr lang="en-US"/>
              <a:pPr/>
              <a:t>15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</a:t>
            </a:r>
            <a:r>
              <a:rPr lang="en-US" baseline="0" dirty="0"/>
              <a:t> example introduced the use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9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6C0F6B-EC08-4177-816D-B9B0CAFC49F4}" type="slidenum">
              <a:rPr lang="en-US"/>
              <a:pPr/>
              <a:t>16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31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75670-E292-4B22-A81C-5E0007DBAB48}" type="slidenum">
              <a:rPr lang="en-US"/>
              <a:pPr/>
              <a:t>17</a:t>
            </a:fld>
            <a:endParaRPr lang="en-US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36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2C9D6-DEAE-4FB1-852B-C965BEBD23D8}" type="slidenum">
              <a:rPr lang="en-US"/>
              <a:pPr/>
              <a:t>18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Code declares an element named client containing the complex content of two child elements named </a:t>
            </a:r>
            <a:r>
              <a:rPr lang="en-US" dirty="0" err="1"/>
              <a:t>fName</a:t>
            </a:r>
            <a:r>
              <a:rPr lang="en-US" dirty="0"/>
              <a:t> and </a:t>
            </a:r>
            <a:r>
              <a:rPr lang="en-US" dirty="0" err="1"/>
              <a:t>lName</a:t>
            </a:r>
            <a:r>
              <a:rPr lang="en-US" dirty="0"/>
              <a:t>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compositors.xsd</a:t>
            </a:r>
            <a:r>
              <a:rPr lang="en-US" baseline="0" dirty="0"/>
              <a:t> and talk about two examples</a:t>
            </a: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pschema6.xsd – point out patients having patient elements (at least one)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Point out patient</a:t>
            </a:r>
            <a:r>
              <a:rPr lang="en-US" baseline="0" dirty="0"/>
              <a:t> having sequence AND attributes. Note that I’ve removed the definition of the simple types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57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8B4F8D-AC25-45AC-A63A-496FEC11819A}" type="slidenum">
              <a:rPr lang="en-US"/>
              <a:pPr/>
              <a:t>19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8DCA0-CA6F-4CFB-A68C-323E103302E3}" type="slidenum">
              <a:rPr lang="en-US"/>
              <a:pPr/>
              <a:t>2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250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7FDFF-8728-4F30-B113-BE452FC5190F}" type="slidenum">
              <a:rPr lang="en-US"/>
              <a:pPr/>
              <a:t>20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pschema</a:t>
            </a:r>
            <a:r>
              <a:rPr lang="en-US" baseline="0" dirty="0"/>
              <a:t>7.xsd and see what was done with the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ED67B-9C38-435F-8690-C75BAC9C23D6}" type="slidenum">
              <a:rPr lang="en-US"/>
              <a:pPr/>
              <a:t>21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8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7FFDF-A881-428B-BE61-DE18B09CFFEA}" type="slidenum">
              <a:rPr lang="en-US"/>
              <a:pPr/>
              <a:t>22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baseline="0" dirty="0"/>
              <a:t>patients.xml for local copy and patients2.xml for online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74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6B8E7-7BD1-4E09-9745-4D1AA8EA5A1C}" type="slidenum">
              <a:rPr lang="en-US"/>
              <a:pPr/>
              <a:t>23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2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DBF9A-6188-4DBA-B2A7-B60EF177638F}" type="slidenum">
              <a:rPr lang="en-US"/>
              <a:pPr/>
              <a:t>24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76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2728C-5646-44CE-882C-69CFAA4F2703}" type="slidenum">
              <a:rPr lang="en-US"/>
              <a:pPr/>
              <a:t>25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some of the string ones. There are also number ones and</a:t>
            </a:r>
            <a:r>
              <a:rPr lang="en-US" baseline="0" dirty="0"/>
              <a:t> date ones.  They are in your text and, of course, on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81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2B6013-B7EF-42E9-98A6-60BB49A1DD28}" type="slidenum">
              <a:rPr lang="en-US"/>
              <a:pPr/>
              <a:t>26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32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E51D4-8422-4316-B467-EBD4F37B959D}" type="slidenum">
              <a:rPr lang="en-US"/>
              <a:pPr/>
              <a:t>27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6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C3EBD3-7F49-4971-867D-6F2E9C1D6CC3}" type="slidenum">
              <a:rPr lang="en-US"/>
              <a:pPr/>
              <a:t>28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ageType</a:t>
            </a:r>
            <a:r>
              <a:rPr lang="en-US" baseline="0" dirty="0"/>
              <a:t>, </a:t>
            </a:r>
            <a:r>
              <a:rPr lang="en-US" baseline="0" dirty="0" err="1"/>
              <a:t>scaleType</a:t>
            </a:r>
            <a:r>
              <a:rPr lang="en-US" baseline="0" dirty="0"/>
              <a:t> and </a:t>
            </a:r>
            <a:r>
              <a:rPr lang="en-US" baseline="0" dirty="0" err="1"/>
              <a:t>stageType</a:t>
            </a:r>
            <a:r>
              <a:rPr lang="en-US" baseline="0" dirty="0"/>
              <a:t> in pschema.xsd for </a:t>
            </a:r>
            <a:r>
              <a:rPr lang="en-US" baseline="0" dirty="0" err="1"/>
              <a:t>minInclusive</a:t>
            </a:r>
            <a:r>
              <a:rPr lang="en-US" baseline="0" dirty="0"/>
              <a:t> and enumeration</a:t>
            </a:r>
          </a:p>
          <a:p>
            <a:r>
              <a:rPr lang="en-US" baseline="0" dirty="0"/>
              <a:t>Show </a:t>
            </a:r>
            <a:r>
              <a:rPr lang="en-US" baseline="0" dirty="0" err="1"/>
              <a:t>minExclusive</a:t>
            </a:r>
            <a:r>
              <a:rPr lang="en-US" baseline="0" dirty="0"/>
              <a:t> and </a:t>
            </a:r>
            <a:r>
              <a:rPr lang="en-US" baseline="0" dirty="0" err="1"/>
              <a:t>maxExclusive</a:t>
            </a:r>
            <a:r>
              <a:rPr lang="en-US" baseline="0" dirty="0"/>
              <a:t> for </a:t>
            </a:r>
            <a:r>
              <a:rPr lang="en-US" baseline="0" dirty="0" err="1"/>
              <a:t>perfType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4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136B44-D4E3-4580-A257-9F0E4FA13EC6}" type="slidenum">
              <a:rPr lang="en-US"/>
              <a:pPr/>
              <a:t>29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mrType</a:t>
            </a:r>
            <a:r>
              <a:rPr lang="en-US" dirty="0"/>
              <a:t> and </a:t>
            </a:r>
            <a:r>
              <a:rPr lang="en-US" dirty="0" err="1"/>
              <a:t>studyType</a:t>
            </a:r>
            <a:r>
              <a:rPr lang="en-US" dirty="0"/>
              <a:t>. Compare with</a:t>
            </a:r>
            <a:r>
              <a:rPr lang="en-US" baseline="0" dirty="0"/>
              <a:t> values in patients.xml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77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F45D6B-B6B0-4E63-9BE1-960D440A1D46}" type="slidenum">
              <a:rPr lang="en-US"/>
              <a:pPr/>
              <a:t>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29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70FE45-C942-4EB1-ACB5-70F13EFB6B1C}" type="slidenum">
              <a:rPr lang="en-US"/>
              <a:pPr/>
              <a:t>30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patvb.xsd and look at group </a:t>
            </a:r>
            <a:r>
              <a:rPr lang="en-US" dirty="0" err="1"/>
              <a:t>childElements</a:t>
            </a:r>
            <a:r>
              <a:rPr lang="en-US" baseline="0" dirty="0"/>
              <a:t> and </a:t>
            </a:r>
            <a:r>
              <a:rPr lang="en-US" baseline="0" dirty="0" err="1"/>
              <a:t>patientAtt</a:t>
            </a:r>
            <a:r>
              <a:rPr lang="en-US" baseline="0" dirty="0"/>
              <a:t> and declaration for </a:t>
            </a:r>
            <a:r>
              <a:rPr lang="en-US" baseline="0" dirty="0" err="1"/>
              <a:t>pType</a:t>
            </a:r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135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BD997-1B3A-41D7-BF86-D13B465381C4}" type="slidenum">
              <a:rPr lang="en-US"/>
              <a:pPr/>
              <a:t>31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did</a:t>
            </a:r>
            <a:r>
              <a:rPr lang="en-US" baseline="0" dirty="0"/>
              <a:t> with pschema.xsd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252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783EF-023A-43C2-A083-E9468971D368}" type="slidenum">
              <a:rPr lang="en-US"/>
              <a:pPr/>
              <a:t>32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61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3C028C-E463-43AF-82AC-A9FD10C76B40}" type="slidenum">
              <a:rPr lang="en-US"/>
              <a:pPr/>
              <a:t>33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65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E5251-E76F-4D5C-B1B4-35A2058E2B11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patvb.xsd</a:t>
            </a:r>
          </a:p>
        </p:txBody>
      </p:sp>
    </p:spTree>
    <p:extLst>
      <p:ext uri="{BB962C8B-B14F-4D97-AF65-F5344CB8AC3E}">
        <p14:creationId xmlns:p14="http://schemas.microsoft.com/office/powerpoint/2010/main" val="4094788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2C135-3E94-4D34-9398-53E7B61A82A2}" type="slidenum">
              <a:rPr lang="en-US"/>
              <a:pPr/>
              <a:t>35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5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D1C2F-1DDA-4136-9648-7FDF4F453847}" type="slidenum">
              <a:rPr lang="en-US"/>
              <a:pPr/>
              <a:t>36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patvb.xsd</a:t>
            </a:r>
          </a:p>
        </p:txBody>
      </p:sp>
    </p:spTree>
    <p:extLst>
      <p:ext uri="{BB962C8B-B14F-4D97-AF65-F5344CB8AC3E}">
        <p14:creationId xmlns:p14="http://schemas.microsoft.com/office/powerpoint/2010/main" val="39623183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65F4A-CF2B-4BDD-9054-DF97472BAAE2}" type="slidenum">
              <a:rPr lang="en-US"/>
              <a:pPr/>
              <a:t>37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F03A6-6DEE-4EC6-B8FD-AF549CA3D16C}" type="slidenum">
              <a:rPr lang="en-US"/>
              <a:pPr/>
              <a:t>38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B9B92-3E6C-466A-98D8-F257E948B2B7}" type="slidenum">
              <a:rPr lang="en-US"/>
              <a:pPr/>
              <a:t>4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7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2BEC5-CCC6-44DC-AE35-C6F2B0C9436B}" type="slidenum">
              <a:rPr lang="en-US"/>
              <a:pPr/>
              <a:t>5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patients</a:t>
            </a:r>
            <a:r>
              <a:rPr lang="en-CA" baseline="0" dirty="0"/>
              <a:t>.xml and examine it. Class exercise on complex vs. simple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0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0D6C9-BB91-482F-BB24-93DABBE2C138}" type="slidenum">
              <a:rPr lang="en-US"/>
              <a:pPr/>
              <a:t>6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show patients.xml</a:t>
            </a:r>
            <a:r>
              <a:rPr lang="en-US" baseline="0" dirty="0"/>
              <a:t> and tell them to look through and find items, type and 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52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67015-89B5-4A7E-8F47-E159E4BA7D88}" type="slidenum">
              <a:rPr lang="en-US"/>
              <a:pPr/>
              <a:t>7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</a:t>
            </a:r>
            <a:r>
              <a:rPr lang="en-US" baseline="0" dirty="0"/>
              <a:t> up pschema1.xsd and talk about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2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28968-12EC-48D6-87B9-6D2131C46513}" type="slidenum">
              <a:rPr lang="en-US"/>
              <a:pPr/>
              <a:t>8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96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D2B13F-C834-4E08-95C7-DE8B8736DBBF}" type="slidenum">
              <a:rPr lang="en-US"/>
              <a:pPr/>
              <a:t>9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pschema2.xsd</a:t>
            </a:r>
          </a:p>
        </p:txBody>
      </p:sp>
    </p:spTree>
    <p:extLst>
      <p:ext uri="{BB962C8B-B14F-4D97-AF65-F5344CB8AC3E}">
        <p14:creationId xmlns:p14="http://schemas.microsoft.com/office/powerpoint/2010/main" val="9754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17/09/25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30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17/09/25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256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17/09/25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6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31371" y="267494"/>
            <a:ext cx="11329259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7684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1"/>
            <a:ext cx="53848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0573" y="5949281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679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8608" y="6365748"/>
            <a:ext cx="28448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17/09/25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366670"/>
            <a:ext cx="5680075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9360" y="6365748"/>
            <a:ext cx="67056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5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1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945" y="1363460"/>
            <a:ext cx="10649857" cy="2387600"/>
          </a:xfrm>
        </p:spPr>
        <p:txBody>
          <a:bodyPr anchor="b">
            <a:normAutofit/>
          </a:bodyPr>
          <a:lstStyle>
            <a:lvl1pPr algn="ctr">
              <a:defRPr sz="405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945" y="3907124"/>
            <a:ext cx="9964057" cy="905986"/>
          </a:xfrm>
        </p:spPr>
        <p:txBody>
          <a:bodyPr/>
          <a:lstStyle>
            <a:lvl1pPr marL="0" indent="0" algn="l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026" name="Picture 2" descr="https://upload.wikimedia.org/wikipedia/commons/thumb/e/e2/Google_Chrome_icon_(2011).svg/1024px-Google_Chrome_icon_(2011).sv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609" y="5241876"/>
            <a:ext cx="1085396" cy="10853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people.mozilla.com/~faaborg/files/shiretoko/firefoxIcon/firefox-512-noshadow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7932" y="5198902"/>
            <a:ext cx="1171349" cy="117134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sreflex.com/wp-content/uploads/2013/11/ie9-10_512x512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5209" y="5129673"/>
            <a:ext cx="1309803" cy="13098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vignette2.wikia.nocookie.net/spore/images/f/f8/Opera_Logo.png/revision/latest?cb=20100816011500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0939" y="5160516"/>
            <a:ext cx="1248116" cy="124811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8/8b/Microsoft_Edge_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4985" y="5211261"/>
            <a:ext cx="1146631" cy="11466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canvas.sfu.ca/courses/14504/files/1097955/preview?verifier=Jb3NgYmcYwYpwqiL50I6kNxjnaDYJD37HMLn6tdP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07544" y="5124240"/>
            <a:ext cx="1320673" cy="132067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upload.wikimedia.org/wikipedia/en/1/18/Dolphin-browser-icon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141" y="5097133"/>
            <a:ext cx="1374883" cy="13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0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30" y="26576"/>
            <a:ext cx="23241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7927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831471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773938"/>
            <a:ext cx="10515600" cy="486937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2452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07043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3183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6776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729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975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6229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16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56229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0316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3967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17/09/25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33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F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8839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F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1651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056" y="1088136"/>
            <a:ext cx="10515600" cy="8321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68" y="1920240"/>
            <a:ext cx="10515600" cy="47914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3210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47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5791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8188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976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2407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3661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7480"/>
            <a:ext cx="5157787" cy="40333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83661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677480"/>
            <a:ext cx="5183188" cy="40333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7214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rome 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5568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9059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hrome 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8970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624" y="666879"/>
            <a:ext cx="10515600" cy="8784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624" y="1609344"/>
            <a:ext cx="10515600" cy="50200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1133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0203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17/09/25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45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3727"/>
            <a:ext cx="10515600" cy="7412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7320"/>
            <a:ext cx="5181600" cy="52029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6879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2599"/>
            <a:ext cx="10515600" cy="6955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2513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65998"/>
            <a:ext cx="5157787" cy="43268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2513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265998"/>
            <a:ext cx="5183188" cy="43268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6054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E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6072"/>
            <a:ext cx="10515600" cy="7854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89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5810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Ed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170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72" y="859536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5172" y="1389763"/>
            <a:ext cx="6172200" cy="52396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72" y="2459736"/>
            <a:ext cx="3932237" cy="40978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138956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dge Side By Side Image">
    <p:bg>
      <p:bgPr>
        <a:blipFill dpi="0" rotWithShape="1">
          <a:blip r:embed="rId2" cstate="screen">
            <a:alphaModFix amt="4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6112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426338"/>
            <a:ext cx="6172200" cy="51756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6312"/>
            <a:ext cx="3932237" cy="404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073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17/09/25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17/09/25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17/09/25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17/09/25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2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17/09/25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1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17/09/25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966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17/09/25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6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17/09/25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04039"/>
            <a:ext cx="10515600" cy="759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3624"/>
            <a:ext cx="10515600" cy="49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6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XML Schemas</a:t>
            </a:r>
          </a:p>
        </p:txBody>
      </p:sp>
    </p:spTree>
    <p:extLst>
      <p:ext uri="{BB962C8B-B14F-4D97-AF65-F5344CB8AC3E}">
        <p14:creationId xmlns:p14="http://schemas.microsoft.com/office/powerpoint/2010/main" val="357372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 Attribute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attribute is just another simple type. </a:t>
            </a:r>
          </a:p>
          <a:p>
            <a:r>
              <a:rPr lang="en-US" dirty="0"/>
              <a:t>The syntax is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xs:attribute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type="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default="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fixed="</a:t>
            </a:r>
            <a:r>
              <a:rPr lang="en-US" sz="2000" i="1" dirty="0">
                <a:latin typeface="Courier New" pitchFamily="49" charset="0"/>
                <a:cs typeface="Courier New" pitchFamily="49" charset="0"/>
              </a:rPr>
              <a:t>fixed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buFontTx/>
              <a:buNone/>
            </a:pPr>
            <a:endParaRPr lang="en-US" sz="2600" dirty="0"/>
          </a:p>
          <a:p>
            <a:r>
              <a:rPr lang="en-US" i="1" dirty="0"/>
              <a:t>name </a:t>
            </a:r>
            <a:r>
              <a:rPr lang="en-US" dirty="0"/>
              <a:t>is the name of the attribute</a:t>
            </a:r>
          </a:p>
          <a:p>
            <a:r>
              <a:rPr lang="en-US" i="1" dirty="0"/>
              <a:t>type </a:t>
            </a:r>
            <a:r>
              <a:rPr lang="en-US" dirty="0"/>
              <a:t>is the data type</a:t>
            </a:r>
          </a:p>
          <a:p>
            <a:r>
              <a:rPr lang="en-US" i="1" dirty="0"/>
              <a:t>default </a:t>
            </a:r>
            <a:r>
              <a:rPr lang="en-US" dirty="0"/>
              <a:t>is the attribute’s default value</a:t>
            </a:r>
          </a:p>
          <a:p>
            <a:r>
              <a:rPr lang="en-US" i="1" dirty="0"/>
              <a:t>fixed </a:t>
            </a:r>
            <a:r>
              <a:rPr lang="en-US" dirty="0"/>
              <a:t>is a fixed value for the attribute</a:t>
            </a:r>
          </a:p>
        </p:txBody>
      </p:sp>
    </p:spTree>
    <p:extLst>
      <p:ext uri="{BB962C8B-B14F-4D97-AF65-F5344CB8AC3E}">
        <p14:creationId xmlns:p14="http://schemas.microsoft.com/office/powerpoint/2010/main" val="42915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Associating Elements &amp; Attributes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Elements with attributes become </a:t>
            </a:r>
            <a:r>
              <a:rPr lang="en-US" sz="2400" dirty="0" err="1"/>
              <a:t>complexType</a:t>
            </a:r>
            <a:r>
              <a:rPr lang="en-US" sz="2400" dirty="0"/>
              <a:t> elements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Basic structure for defining a complex type element is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xs:element</a:t>
            </a:r>
            <a:r>
              <a:rPr lang="en-US" sz="2000" dirty="0"/>
              <a:t> name="</a:t>
            </a:r>
            <a:r>
              <a:rPr lang="en-US" sz="2000" i="1" dirty="0"/>
              <a:t>name</a:t>
            </a:r>
            <a:r>
              <a:rPr lang="en-US" sz="2000" dirty="0"/>
              <a:t>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&lt;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		declarations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&lt;/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&lt;/</a:t>
            </a:r>
            <a:r>
              <a:rPr lang="en-US" sz="2000" dirty="0" err="1"/>
              <a:t>xs:element</a:t>
            </a:r>
            <a:r>
              <a:rPr lang="en-US" sz="2000" dirty="0"/>
              <a:t>&gt;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name </a:t>
            </a:r>
            <a:r>
              <a:rPr lang="en-US" sz="2400" dirty="0"/>
              <a:t>is the name of the element </a:t>
            </a:r>
          </a:p>
          <a:p>
            <a:pPr>
              <a:lnSpc>
                <a:spcPct val="90000"/>
              </a:lnSpc>
            </a:pPr>
            <a:r>
              <a:rPr lang="en-US" sz="2400" i="1" dirty="0"/>
              <a:t>declarations </a:t>
            </a:r>
            <a:r>
              <a:rPr lang="en-US" sz="2400" dirty="0"/>
              <a:t>is schema commands specific to the type of complex element being defined</a:t>
            </a:r>
          </a:p>
        </p:txBody>
      </p:sp>
    </p:spTree>
    <p:extLst>
      <p:ext uri="{BB962C8B-B14F-4D97-AF65-F5344CB8AC3E}">
        <p14:creationId xmlns:p14="http://schemas.microsoft.com/office/powerpoint/2010/main" val="615141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Complex Type Elements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Empty element and contains only attributes</a:t>
            </a:r>
          </a:p>
          <a:p>
            <a:endParaRPr lang="en-US" sz="2400" dirty="0"/>
          </a:p>
          <a:p>
            <a:r>
              <a:rPr lang="en-US" sz="2400" dirty="0"/>
              <a:t>Element contains textual content and attributes but no child elements</a:t>
            </a:r>
          </a:p>
          <a:p>
            <a:endParaRPr lang="en-US" sz="2400" dirty="0"/>
          </a:p>
          <a:p>
            <a:r>
              <a:rPr lang="en-US" sz="2400" dirty="0"/>
              <a:t>Element contains child elements but not attributes</a:t>
            </a:r>
          </a:p>
          <a:p>
            <a:endParaRPr lang="en-US" sz="2400" dirty="0"/>
          </a:p>
          <a:p>
            <a:r>
              <a:rPr lang="en-US" sz="2400" dirty="0"/>
              <a:t>Element contains both child elements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89638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Empty Elements with Attributes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Declaration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xs:element</a:t>
            </a:r>
            <a:r>
              <a:rPr lang="en-US" sz="2000" dirty="0"/>
              <a:t> name="</a:t>
            </a:r>
            <a:r>
              <a:rPr lang="en-US" sz="2000" i="1" dirty="0"/>
              <a:t>name</a:t>
            </a:r>
            <a:r>
              <a:rPr lang="en-US" sz="2000" dirty="0"/>
              <a:t>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&lt;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		attributes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&lt;/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&lt;/</a:t>
            </a:r>
            <a:r>
              <a:rPr lang="en-US" sz="2000" dirty="0" err="1"/>
              <a:t>xs:element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/>
              <a:t>attributes </a:t>
            </a:r>
            <a:r>
              <a:rPr lang="en-US" sz="2400" dirty="0"/>
              <a:t>is the set of declarations that define the attributes associated with the element</a:t>
            </a:r>
          </a:p>
        </p:txBody>
      </p:sp>
    </p:spTree>
    <p:extLst>
      <p:ext uri="{BB962C8B-B14F-4D97-AF65-F5344CB8AC3E}">
        <p14:creationId xmlns:p14="http://schemas.microsoft.com/office/powerpoint/2010/main" val="136618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Content &amp; Attributes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If an element is not empty and contains textual content (but no child elements), the structure of the complex type element is slightly different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xs:element</a:t>
            </a:r>
            <a:r>
              <a:rPr lang="en-US" sz="2000" dirty="0"/>
              <a:t> name="</a:t>
            </a:r>
            <a:r>
              <a:rPr lang="en-US" sz="2000" i="1" dirty="0"/>
              <a:t>name</a:t>
            </a:r>
            <a:r>
              <a:rPr lang="en-US" sz="2000" dirty="0"/>
              <a:t>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&lt;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	&lt;</a:t>
            </a:r>
            <a:r>
              <a:rPr lang="en-US" sz="2000" dirty="0" err="1"/>
              <a:t>xs:simpleContent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		&lt;</a:t>
            </a:r>
            <a:r>
              <a:rPr lang="en-US" sz="2000" dirty="0" err="1"/>
              <a:t>xs:extension</a:t>
            </a:r>
            <a:r>
              <a:rPr lang="en-US" sz="2000" dirty="0"/>
              <a:t> base="</a:t>
            </a:r>
            <a:r>
              <a:rPr lang="en-US" sz="2000" i="1" dirty="0"/>
              <a:t>type</a:t>
            </a:r>
            <a:r>
              <a:rPr lang="en-US" sz="2000" dirty="0"/>
              <a:t>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 dirty="0"/>
              <a:t>				attributes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		&lt;/</a:t>
            </a:r>
            <a:r>
              <a:rPr lang="en-US" sz="2000" dirty="0" err="1"/>
              <a:t>xs:extension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	&lt;/</a:t>
            </a:r>
            <a:r>
              <a:rPr lang="en-US" sz="2000" dirty="0" err="1"/>
              <a:t>xs:simpleContent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	&lt;/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/>
              <a:t>&lt;/</a:t>
            </a:r>
            <a:r>
              <a:rPr lang="en-US" sz="2000" dirty="0" err="1"/>
              <a:t>xs:element</a:t>
            </a:r>
            <a:r>
              <a:rPr lang="en-US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3331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an Attribute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An attribute may or may not be required with a particular element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Add the use attribute to the element declaration or reference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 can be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required</a:t>
            </a:r>
            <a:r>
              <a:rPr lang="en-US" sz="2000" dirty="0"/>
              <a:t>—The attribute must always appear with the element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optional</a:t>
            </a:r>
            <a:r>
              <a:rPr lang="en-US" sz="2000" dirty="0"/>
              <a:t>—The use of the attribute is optional with the element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prohibited</a:t>
            </a:r>
            <a:r>
              <a:rPr lang="en-US" sz="2000" dirty="0"/>
              <a:t>—The attribute cannot be used with the element</a:t>
            </a:r>
          </a:p>
        </p:txBody>
      </p:sp>
    </p:spTree>
    <p:extLst>
      <p:ext uri="{BB962C8B-B14F-4D97-AF65-F5344CB8AC3E}">
        <p14:creationId xmlns:p14="http://schemas.microsoft.com/office/powerpoint/2010/main" val="202235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Child Elements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Complex type element can contain child elements, but no attributes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xs:element</a:t>
            </a:r>
            <a:r>
              <a:rPr lang="en-US" sz="2000" dirty="0"/>
              <a:t> name="</a:t>
            </a:r>
            <a:r>
              <a:rPr lang="en-US" sz="2000" i="1" dirty="0"/>
              <a:t>name</a:t>
            </a:r>
            <a:r>
              <a:rPr lang="en-US" sz="2000" dirty="0"/>
              <a:t>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&lt;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&lt;</a:t>
            </a:r>
            <a:r>
              <a:rPr lang="en-US" sz="2000" dirty="0" err="1"/>
              <a:t>xs:</a:t>
            </a:r>
            <a:r>
              <a:rPr lang="en-US" sz="2000" i="1" dirty="0" err="1"/>
              <a:t>compositor</a:t>
            </a:r>
            <a:r>
              <a:rPr lang="en-US" sz="2000" dirty="0"/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i="1" dirty="0"/>
              <a:t>			elements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&lt;/</a:t>
            </a:r>
            <a:r>
              <a:rPr lang="en-US" sz="2000" dirty="0" err="1"/>
              <a:t>xs:</a:t>
            </a:r>
            <a:r>
              <a:rPr lang="en-US" sz="2000" i="1" dirty="0" err="1"/>
              <a:t>compositor</a:t>
            </a:r>
            <a:r>
              <a:rPr lang="en-US" sz="2000" dirty="0"/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&lt;/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&lt;/</a:t>
            </a:r>
            <a:r>
              <a:rPr lang="en-US" sz="2000" dirty="0" err="1"/>
              <a:t>xs:element</a:t>
            </a:r>
            <a:r>
              <a:rPr lang="en-US" sz="2000" dirty="0"/>
              <a:t>&gt;</a:t>
            </a:r>
          </a:p>
          <a:p>
            <a:pPr>
              <a:lnSpc>
                <a:spcPct val="80000"/>
              </a:lnSpc>
            </a:pPr>
            <a:r>
              <a:rPr lang="en-US" sz="2400" i="1" dirty="0"/>
              <a:t>elements </a:t>
            </a:r>
            <a:r>
              <a:rPr lang="en-US" sz="2400" dirty="0"/>
              <a:t>is the list of simple type element declarations for each child element</a:t>
            </a:r>
          </a:p>
          <a:p>
            <a:pPr>
              <a:lnSpc>
                <a:spcPct val="80000"/>
              </a:lnSpc>
            </a:pPr>
            <a:r>
              <a:rPr lang="en-US" sz="2400" i="1" dirty="0"/>
              <a:t>compositor </a:t>
            </a:r>
            <a:r>
              <a:rPr lang="en-US" sz="2400" dirty="0"/>
              <a:t>defines how the child elements are organized.</a:t>
            </a:r>
          </a:p>
        </p:txBody>
      </p:sp>
    </p:spTree>
    <p:extLst>
      <p:ext uri="{BB962C8B-B14F-4D97-AF65-F5344CB8AC3E}">
        <p14:creationId xmlns:p14="http://schemas.microsoft.com/office/powerpoint/2010/main" val="134914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Compositors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XML Schema supports the following compositors:</a:t>
            </a:r>
          </a:p>
          <a:p>
            <a:pPr lvl="1"/>
            <a:r>
              <a:rPr lang="en-US" sz="2400" b="1" dirty="0"/>
              <a:t>sequence </a:t>
            </a:r>
            <a:r>
              <a:rPr lang="en-US" sz="2400" dirty="0"/>
              <a:t>defines a specific order for the child elements</a:t>
            </a:r>
          </a:p>
          <a:p>
            <a:pPr lvl="1"/>
            <a:r>
              <a:rPr lang="en-US" sz="2400" b="1" dirty="0"/>
              <a:t>choice </a:t>
            </a:r>
            <a:r>
              <a:rPr lang="en-US" sz="2400" dirty="0"/>
              <a:t>allows any </a:t>
            </a:r>
            <a:r>
              <a:rPr lang="en-US" sz="2400" i="1" dirty="0"/>
              <a:t>one </a:t>
            </a:r>
            <a:r>
              <a:rPr lang="en-US" sz="2400" dirty="0"/>
              <a:t>of the child elements to appear in the instance document</a:t>
            </a:r>
          </a:p>
          <a:p>
            <a:pPr lvl="1"/>
            <a:r>
              <a:rPr lang="en-US" sz="2400" b="1" dirty="0"/>
              <a:t>all </a:t>
            </a:r>
            <a:r>
              <a:rPr lang="en-US" sz="2400" dirty="0"/>
              <a:t>allows any of the child elements to appear in any order in the instance document; however, they must appear either only once or not all.</a:t>
            </a:r>
          </a:p>
        </p:txBody>
      </p:sp>
    </p:spTree>
    <p:extLst>
      <p:ext uri="{BB962C8B-B14F-4D97-AF65-F5344CB8AC3E}">
        <p14:creationId xmlns:p14="http://schemas.microsoft.com/office/powerpoint/2010/main" val="363571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Types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Can create customized complex types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Complex structure can be reused in the document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&lt;</a:t>
            </a:r>
            <a:r>
              <a:rPr lang="en-US" dirty="0" err="1"/>
              <a:t>xs:element</a:t>
            </a:r>
            <a:r>
              <a:rPr lang="en-US" dirty="0"/>
              <a:t> name="client"&gt;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	&lt;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	   &lt;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	      &lt;</a:t>
            </a:r>
            <a:r>
              <a:rPr lang="en-US" dirty="0" err="1"/>
              <a:t>xs:element</a:t>
            </a:r>
            <a:r>
              <a:rPr lang="en-US" dirty="0"/>
              <a:t> name="</a:t>
            </a:r>
            <a:r>
              <a:rPr lang="en-US" dirty="0" err="1"/>
              <a:t>fName</a:t>
            </a:r>
            <a:r>
              <a:rPr lang="en-US" dirty="0"/>
              <a:t>" type="</a:t>
            </a:r>
            <a:r>
              <a:rPr lang="en-US" dirty="0" err="1"/>
              <a:t>xs:string</a:t>
            </a:r>
            <a:r>
              <a:rPr lang="en-US" dirty="0"/>
              <a:t>"/&gt;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	      &lt;</a:t>
            </a:r>
            <a:r>
              <a:rPr lang="en-US" dirty="0" err="1"/>
              <a:t>xs:element</a:t>
            </a:r>
            <a:r>
              <a:rPr lang="en-US" dirty="0"/>
              <a:t> name="</a:t>
            </a:r>
            <a:r>
              <a:rPr lang="en-US" dirty="0" err="1"/>
              <a:t>lName</a:t>
            </a:r>
            <a:r>
              <a:rPr lang="en-US" dirty="0"/>
              <a:t>" type="</a:t>
            </a:r>
            <a:r>
              <a:rPr lang="en-US" dirty="0" err="1"/>
              <a:t>xs:string</a:t>
            </a:r>
            <a:r>
              <a:rPr lang="en-US" dirty="0"/>
              <a:t>" /&gt;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	   &lt;/</a:t>
            </a:r>
            <a:r>
              <a:rPr lang="en-US" dirty="0" err="1"/>
              <a:t>xs:sequence</a:t>
            </a:r>
            <a:r>
              <a:rPr lang="en-US" dirty="0"/>
              <a:t>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	&lt;/</a:t>
            </a:r>
            <a:r>
              <a:rPr lang="en-US" dirty="0" err="1"/>
              <a:t>xs:complexType</a:t>
            </a:r>
            <a:r>
              <a:rPr lang="en-US" dirty="0"/>
              <a:t>&gt;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&lt;/</a:t>
            </a:r>
            <a:r>
              <a:rPr lang="en-US" dirty="0" err="1"/>
              <a:t>xs:element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64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Content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Element can contain both text and child elements</a:t>
            </a:r>
          </a:p>
          <a:p>
            <a:pPr>
              <a:lnSpc>
                <a:spcPct val="80000"/>
              </a:lnSpc>
            </a:pPr>
            <a:r>
              <a:rPr lang="en-US" dirty="0"/>
              <a:t>Set mixed attribute is set to “true” </a:t>
            </a:r>
          </a:p>
          <a:p>
            <a:pPr>
              <a:lnSpc>
                <a:spcPct val="80000"/>
              </a:lnSpc>
            </a:pPr>
            <a:r>
              <a:rPr lang="en-US" dirty="0"/>
              <a:t>Child elements can then be defined with the conventional method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&lt;Summary&gt;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	Patient &lt;Name&gt;Cynthia Davis&lt;/Name&gt; was enrolled in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	the &lt;Study&gt;</a:t>
            </a:r>
            <a:r>
              <a:rPr lang="en-US" sz="2000" dirty="0" err="1"/>
              <a:t>Tamoxifen</a:t>
            </a:r>
            <a:r>
              <a:rPr lang="en-US" sz="2000" dirty="0"/>
              <a:t> Study&lt;/Study&gt; on 8/15/2003.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&lt;/Summary&gt;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xs:element</a:t>
            </a:r>
            <a:r>
              <a:rPr lang="en-US" sz="2000" dirty="0"/>
              <a:t> name="Summary"&gt;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	&lt;</a:t>
            </a:r>
            <a:r>
              <a:rPr lang="en-US" sz="2000" dirty="0" err="1"/>
              <a:t>xs:complexType</a:t>
            </a:r>
            <a:r>
              <a:rPr lang="en-US" sz="2000" dirty="0"/>
              <a:t> mixed="true"&gt;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		&lt;</a:t>
            </a:r>
            <a:r>
              <a:rPr lang="en-US" sz="2000" dirty="0" err="1"/>
              <a:t>xs:sequence</a:t>
            </a:r>
            <a:r>
              <a:rPr lang="en-US" sz="2000" dirty="0"/>
              <a:t>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			&lt;</a:t>
            </a:r>
            <a:r>
              <a:rPr lang="en-US" sz="2000" dirty="0" err="1"/>
              <a:t>xs:element</a:t>
            </a:r>
            <a:r>
              <a:rPr lang="en-US" sz="2000" dirty="0"/>
              <a:t> name="Name" type="</a:t>
            </a:r>
            <a:r>
              <a:rPr lang="en-US" sz="2000" dirty="0" err="1"/>
              <a:t>xs:string</a:t>
            </a:r>
            <a:r>
              <a:rPr lang="en-US" sz="2000" dirty="0"/>
              <a:t>"/&gt;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			&lt;</a:t>
            </a:r>
            <a:r>
              <a:rPr lang="en-US" sz="2000" dirty="0" err="1"/>
              <a:t>xs:element</a:t>
            </a:r>
            <a:r>
              <a:rPr lang="en-US" sz="2000" dirty="0"/>
              <a:t> name="Study" type="</a:t>
            </a:r>
            <a:r>
              <a:rPr lang="en-US" sz="2000" dirty="0" err="1"/>
              <a:t>xs:string</a:t>
            </a:r>
            <a:r>
              <a:rPr lang="en-US" sz="2000" dirty="0"/>
              <a:t>"/&gt;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		&lt;/</a:t>
            </a:r>
            <a:r>
              <a:rPr lang="en-US" sz="2000" dirty="0" err="1"/>
              <a:t>xs:sequence</a:t>
            </a:r>
            <a:r>
              <a:rPr lang="en-US" sz="2000" dirty="0"/>
              <a:t>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	&lt;/</a:t>
            </a:r>
            <a:r>
              <a:rPr lang="en-US" sz="2000" dirty="0" err="1"/>
              <a:t>xs:complexType</a:t>
            </a:r>
            <a:r>
              <a:rPr lang="en-US" sz="2000" dirty="0"/>
              <a:t>&gt;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/>
              <a:t>&lt;/</a:t>
            </a:r>
            <a:r>
              <a:rPr lang="en-US" sz="2000" dirty="0" err="1"/>
              <a:t>xs:element</a:t>
            </a:r>
            <a:r>
              <a:rPr lang="en-US" sz="2000" dirty="0"/>
              <a:t>&gt;</a:t>
            </a:r>
          </a:p>
          <a:p>
            <a:pPr>
              <a:lnSpc>
                <a:spcPct val="8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941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is an XML document that defines the content and structure of one or more XML documents.</a:t>
            </a:r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The XML document containing the content is called the </a:t>
            </a:r>
            <a:r>
              <a:rPr lang="en-US" b="1" dirty="0"/>
              <a:t>instance document</a:t>
            </a:r>
            <a:r>
              <a:rPr lang="en-US" b="1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8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Referencing Elements &amp; Attributes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Rather than nesting the attribute declaration within the element, create a reference to it</a:t>
            </a:r>
          </a:p>
          <a:p>
            <a:pPr lvl="1"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xs:element</a:t>
            </a:r>
            <a:r>
              <a:rPr lang="en-US" sz="2000" dirty="0"/>
              <a:t> ref="</a:t>
            </a:r>
            <a:r>
              <a:rPr lang="en-US" sz="2000" i="1" dirty="0" err="1"/>
              <a:t>elemName</a:t>
            </a:r>
            <a:r>
              <a:rPr lang="en-US" sz="2000" dirty="0"/>
              <a:t>" /&gt;</a:t>
            </a:r>
          </a:p>
          <a:p>
            <a:pPr lvl="1"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xs:attribute</a:t>
            </a:r>
            <a:r>
              <a:rPr lang="en-US" sz="2000" dirty="0"/>
              <a:t> ref="</a:t>
            </a:r>
            <a:r>
              <a:rPr lang="en-US" sz="2000" i="1" dirty="0" err="1"/>
              <a:t>attName</a:t>
            </a:r>
            <a:r>
              <a:rPr lang="en-US" sz="2000" dirty="0"/>
              <a:t>" /&gt;</a:t>
            </a:r>
          </a:p>
          <a:p>
            <a:endParaRPr lang="en-US" sz="2400" i="1" dirty="0"/>
          </a:p>
          <a:p>
            <a:r>
              <a:rPr lang="en-US" sz="2400" i="1" dirty="0" err="1"/>
              <a:t>elemName</a:t>
            </a:r>
            <a:r>
              <a:rPr lang="en-US" sz="2400" i="1" dirty="0"/>
              <a:t> </a:t>
            </a:r>
            <a:r>
              <a:rPr lang="en-US" sz="2400" dirty="0"/>
              <a:t>is the name used in an element declaration </a:t>
            </a:r>
          </a:p>
          <a:p>
            <a:r>
              <a:rPr lang="en-US" sz="2400" i="1" dirty="0" err="1"/>
              <a:t>attName</a:t>
            </a:r>
            <a:r>
              <a:rPr lang="en-US" sz="2400" i="1" dirty="0"/>
              <a:t> </a:t>
            </a:r>
            <a:r>
              <a:rPr lang="en-US" sz="2400" dirty="0"/>
              <a:t>is the name used in an attribute declaration</a:t>
            </a:r>
          </a:p>
        </p:txBody>
      </p:sp>
    </p:spTree>
    <p:extLst>
      <p:ext uri="{BB962C8B-B14F-4D97-AF65-F5344CB8AC3E}">
        <p14:creationId xmlns:p14="http://schemas.microsoft.com/office/powerpoint/2010/main" val="210705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Schema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Instance document – document which is an example of a defined schema (like class/object)</a:t>
            </a:r>
          </a:p>
          <a:p>
            <a:r>
              <a:rPr lang="en-US" sz="2400" dirty="0"/>
              <a:t>Attach a schema to the document:</a:t>
            </a:r>
          </a:p>
          <a:p>
            <a:pPr lvl="1"/>
            <a:r>
              <a:rPr lang="en-US" sz="2000" dirty="0"/>
              <a:t>Declare a namespace for XML Schema in the instance document</a:t>
            </a:r>
          </a:p>
          <a:p>
            <a:pPr lvl="1"/>
            <a:r>
              <a:rPr lang="en-US" sz="2000" dirty="0"/>
              <a:t>Indicate the location of the schema file</a:t>
            </a:r>
          </a:p>
          <a:p>
            <a:r>
              <a:rPr lang="en-US" sz="2400" dirty="0"/>
              <a:t>Declare the XML Schema namespace in the instance document add attribute to the document’s root element:</a:t>
            </a:r>
          </a:p>
          <a:p>
            <a:pPr lvl="1">
              <a:buFontTx/>
              <a:buNone/>
            </a:pPr>
            <a:r>
              <a:rPr lang="en-US" sz="2000" dirty="0" err="1"/>
              <a:t>xmlns:xsi</a:t>
            </a:r>
            <a:r>
              <a:rPr lang="en-US" sz="2000" dirty="0"/>
              <a:t>="http://www.w3.org/2001/XMLSchema-instance"</a:t>
            </a:r>
          </a:p>
        </p:txBody>
      </p:sp>
    </p:spTree>
    <p:extLst>
      <p:ext uri="{BB962C8B-B14F-4D97-AF65-F5344CB8AC3E}">
        <p14:creationId xmlns:p14="http://schemas.microsoft.com/office/powerpoint/2010/main" val="86806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a Schema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specify the location of the schema file</a:t>
            </a:r>
          </a:p>
          <a:p>
            <a:endParaRPr lang="en-US" dirty="0"/>
          </a:p>
          <a:p>
            <a:r>
              <a:rPr lang="en-US" dirty="0"/>
              <a:t>No namespace for contents of the instance document (local </a:t>
            </a:r>
            <a:r>
              <a:rPr lang="en-US" dirty="0" err="1"/>
              <a:t>xsd</a:t>
            </a:r>
            <a:r>
              <a:rPr lang="en-US" dirty="0"/>
              <a:t>), add the following attribute to the root element:</a:t>
            </a:r>
          </a:p>
          <a:p>
            <a:pPr lvl="1">
              <a:buFontTx/>
              <a:buNone/>
            </a:pPr>
            <a:r>
              <a:rPr lang="en-US" sz="2400" dirty="0" err="1"/>
              <a:t>xsi:noNamespaceSchemaLocation</a:t>
            </a:r>
            <a:r>
              <a:rPr lang="en-US" sz="2400" dirty="0"/>
              <a:t>="</a:t>
            </a:r>
            <a:r>
              <a:rPr lang="en-US" sz="2400" i="1" dirty="0"/>
              <a:t>schema</a:t>
            </a:r>
            <a:r>
              <a:rPr lang="en-US" sz="2400" dirty="0"/>
              <a:t>"</a:t>
            </a:r>
          </a:p>
          <a:p>
            <a:endParaRPr lang="en-US" dirty="0"/>
          </a:p>
          <a:p>
            <a:r>
              <a:rPr lang="en-US" dirty="0"/>
              <a:t>Existing namespace</a:t>
            </a:r>
          </a:p>
          <a:p>
            <a:pPr marL="374904" lvl="2" indent="0">
              <a:buClr>
                <a:schemeClr val="accent3"/>
              </a:buClr>
              <a:buNone/>
            </a:pPr>
            <a:r>
              <a:rPr lang="en-US" sz="2400" dirty="0" err="1"/>
              <a:t>xsi:SchemaLocation</a:t>
            </a:r>
            <a:r>
              <a:rPr lang="en-US" sz="2400" dirty="0"/>
              <a:t>= "</a:t>
            </a:r>
            <a:r>
              <a:rPr lang="en-US" sz="2400" i="1" dirty="0"/>
              <a:t>URI</a:t>
            </a:r>
            <a:r>
              <a:rPr lang="en-US" sz="2400" dirty="0"/>
              <a:t>" "</a:t>
            </a:r>
            <a:r>
              <a:rPr lang="en-US" sz="2400" i="1" dirty="0"/>
              <a:t>schema</a:t>
            </a:r>
            <a:r>
              <a:rPr lang="en-US" sz="2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41216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primitive data type</a:t>
            </a:r>
            <a:r>
              <a:rPr lang="en-US" sz="2400" dirty="0"/>
              <a:t>, also called a base type, is one of 19 fundamental data types not defined in terms of other types.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/>
              <a:t>derived data type</a:t>
            </a:r>
            <a:r>
              <a:rPr lang="en-US" sz="2400" dirty="0"/>
              <a:t> is a collection of 25 data types that the XML Schema developers created based on the 19 primitive types.</a:t>
            </a:r>
          </a:p>
        </p:txBody>
      </p:sp>
    </p:spTree>
    <p:extLst>
      <p:ext uri="{BB962C8B-B14F-4D97-AF65-F5344CB8AC3E}">
        <p14:creationId xmlns:p14="http://schemas.microsoft.com/office/powerpoint/2010/main" val="2558058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5" name="Picture 9" descr="Fig04-15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5" t="4132" r="5757"/>
          <a:stretch/>
        </p:blipFill>
        <p:spPr>
          <a:xfrm>
            <a:off x="2279576" y="260648"/>
            <a:ext cx="6985000" cy="6467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4750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 Types</a:t>
            </a:r>
          </a:p>
        </p:txBody>
      </p:sp>
      <p:pic>
        <p:nvPicPr>
          <p:cNvPr id="112650" name="Picture 10" descr="Fig04-1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9" r="33764"/>
          <a:stretch/>
        </p:blipFill>
        <p:spPr>
          <a:xfrm>
            <a:off x="1703512" y="1556792"/>
            <a:ext cx="8424936" cy="509194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287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New Data Types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components are involved in deriving new data types:</a:t>
            </a:r>
          </a:p>
          <a:p>
            <a:pPr lvl="1"/>
            <a:r>
              <a:rPr lang="en-US" sz="2400" b="1" dirty="0"/>
              <a:t>Value space</a:t>
            </a:r>
            <a:r>
              <a:rPr lang="en-US" sz="2400" dirty="0"/>
              <a:t>: the set of values that correspond to the data type</a:t>
            </a:r>
          </a:p>
          <a:p>
            <a:pPr lvl="1"/>
            <a:r>
              <a:rPr lang="en-US" sz="2400" b="1" dirty="0"/>
              <a:t>Lexical space</a:t>
            </a:r>
            <a:r>
              <a:rPr lang="en-US" sz="2400" dirty="0"/>
              <a:t>: the set of textual representations of the value space</a:t>
            </a:r>
          </a:p>
          <a:p>
            <a:pPr lvl="1"/>
            <a:r>
              <a:rPr lang="en-US" sz="2400" b="1" dirty="0"/>
              <a:t>Facets</a:t>
            </a:r>
            <a:r>
              <a:rPr lang="en-US" sz="2400" dirty="0"/>
              <a:t>: the properties of the data type that distinguish one data type from another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33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Derived Data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New data types fall into three categories:</a:t>
            </a:r>
          </a:p>
          <a:p>
            <a:pPr lvl="1"/>
            <a:r>
              <a:rPr lang="en-US" sz="2400" b="1" dirty="0"/>
              <a:t>List</a:t>
            </a:r>
            <a:r>
              <a:rPr lang="en-US" sz="2400" dirty="0"/>
              <a:t>: a list of values where each list is derived from a base type</a:t>
            </a:r>
          </a:p>
          <a:p>
            <a:pPr lvl="1"/>
            <a:r>
              <a:rPr lang="en-US" sz="2400" b="1" dirty="0"/>
              <a:t>Union</a:t>
            </a:r>
            <a:r>
              <a:rPr lang="en-US" sz="2400" dirty="0"/>
              <a:t>: the combination of two or more data types</a:t>
            </a:r>
          </a:p>
          <a:p>
            <a:pPr lvl="1"/>
            <a:r>
              <a:rPr lang="en-US" sz="2400" b="1" dirty="0"/>
              <a:t>Restriction</a:t>
            </a:r>
            <a:r>
              <a:rPr lang="en-US" sz="2400" dirty="0"/>
              <a:t>: a limit placed on the facet of a base type</a:t>
            </a:r>
          </a:p>
        </p:txBody>
      </p:sp>
    </p:spTree>
    <p:extLst>
      <p:ext uri="{BB962C8B-B14F-4D97-AF65-F5344CB8AC3E}">
        <p14:creationId xmlns:p14="http://schemas.microsoft.com/office/powerpoint/2010/main" val="2019539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Restricted Data Type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Restrict the properties of a base type</a:t>
            </a:r>
          </a:p>
          <a:p>
            <a:r>
              <a:rPr lang="en-US" sz="2400" dirty="0"/>
              <a:t>XML Schema provides twelve constraining facets for this purpose</a:t>
            </a:r>
            <a:r>
              <a:rPr lang="en-US" sz="1800" dirty="0"/>
              <a:t>.</a:t>
            </a:r>
          </a:p>
        </p:txBody>
      </p:sp>
      <p:pic>
        <p:nvPicPr>
          <p:cNvPr id="6" name="Picture 9" descr="Fig04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2" r="26596"/>
          <a:stretch>
            <a:fillRect/>
          </a:stretch>
        </p:blipFill>
        <p:spPr>
          <a:xfrm>
            <a:off x="3200400" y="2819400"/>
            <a:ext cx="5940687" cy="3886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706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Patterns Facet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Created a pattern with a formatted text string with a </a:t>
            </a:r>
            <a:r>
              <a:rPr lang="en-US" sz="2400" b="1" dirty="0"/>
              <a:t>regular expression </a:t>
            </a:r>
          </a:p>
          <a:p>
            <a:r>
              <a:rPr lang="en-US" sz="2400" dirty="0"/>
              <a:t>Syntax</a:t>
            </a:r>
          </a:p>
          <a:p>
            <a:pPr lvl="1"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xs:simpleType</a:t>
            </a:r>
            <a:r>
              <a:rPr lang="en-US" sz="2000" dirty="0"/>
              <a:t> name="</a:t>
            </a:r>
            <a:r>
              <a:rPr lang="en-US" sz="2000" i="1" dirty="0"/>
              <a:t>name</a:t>
            </a:r>
            <a:r>
              <a:rPr lang="en-US" sz="2000" dirty="0"/>
              <a:t>"&gt;</a:t>
            </a:r>
          </a:p>
          <a:p>
            <a:pPr lvl="1">
              <a:buFontTx/>
              <a:buNone/>
            </a:pPr>
            <a:r>
              <a:rPr lang="en-US" sz="2000" dirty="0"/>
              <a:t>	&lt;</a:t>
            </a:r>
            <a:r>
              <a:rPr lang="en-US" sz="2000" dirty="0" err="1"/>
              <a:t>xs:restriction</a:t>
            </a:r>
            <a:r>
              <a:rPr lang="en-US" sz="2000" dirty="0"/>
              <a:t> base="</a:t>
            </a:r>
            <a:r>
              <a:rPr lang="en-US" sz="2000" i="1" dirty="0"/>
              <a:t>type</a:t>
            </a:r>
            <a:r>
              <a:rPr lang="en-US" sz="2000" dirty="0"/>
              <a:t>"&gt;</a:t>
            </a:r>
          </a:p>
          <a:p>
            <a:pPr lvl="1">
              <a:buFontTx/>
              <a:buNone/>
            </a:pPr>
            <a:r>
              <a:rPr lang="en-US" sz="2000" dirty="0"/>
              <a:t>		&lt;</a:t>
            </a:r>
            <a:r>
              <a:rPr lang="en-US" sz="2000" dirty="0" err="1"/>
              <a:t>xs:pattern</a:t>
            </a:r>
            <a:r>
              <a:rPr lang="en-US" sz="2000" dirty="0"/>
              <a:t> value="</a:t>
            </a:r>
            <a:r>
              <a:rPr lang="en-US" sz="2000" i="1" dirty="0"/>
              <a:t>regex</a:t>
            </a:r>
            <a:r>
              <a:rPr lang="en-US" sz="2000" dirty="0"/>
              <a:t>"/&gt;</a:t>
            </a:r>
          </a:p>
          <a:p>
            <a:pPr lvl="1">
              <a:buFontTx/>
              <a:buNone/>
            </a:pPr>
            <a:r>
              <a:rPr lang="en-US" sz="2000" dirty="0"/>
              <a:t>	&lt;/</a:t>
            </a:r>
            <a:r>
              <a:rPr lang="en-US" sz="2000" dirty="0" err="1"/>
              <a:t>xs:restriction</a:t>
            </a:r>
            <a:r>
              <a:rPr lang="en-US" sz="2000" dirty="0"/>
              <a:t>&gt;</a:t>
            </a:r>
          </a:p>
          <a:p>
            <a:pPr lvl="1">
              <a:buFontTx/>
              <a:buNone/>
            </a:pPr>
            <a:r>
              <a:rPr lang="en-US" sz="2000" dirty="0"/>
              <a:t>&lt;/</a:t>
            </a:r>
            <a:r>
              <a:rPr lang="en-US" sz="2000" dirty="0" err="1"/>
              <a:t>xs:simpleType</a:t>
            </a:r>
            <a:r>
              <a:rPr lang="en-US" sz="2000" dirty="0"/>
              <a:t>&gt;</a:t>
            </a:r>
          </a:p>
          <a:p>
            <a:endParaRPr lang="en-US" sz="2400" dirty="0"/>
          </a:p>
          <a:p>
            <a:r>
              <a:rPr lang="en-US" sz="2400" i="1" dirty="0"/>
              <a:t>regex </a:t>
            </a:r>
            <a:r>
              <a:rPr lang="en-US" sz="2400" dirty="0"/>
              <a:t>is a regular expression pattern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0233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Schemas versus DTDs</a:t>
            </a:r>
          </a:p>
        </p:txBody>
      </p:sp>
      <p:pic>
        <p:nvPicPr>
          <p:cNvPr id="101385" name="Picture 9" descr="Fig04-0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5" r="33452"/>
          <a:stretch/>
        </p:blipFill>
        <p:spPr>
          <a:xfrm>
            <a:off x="911424" y="2105349"/>
            <a:ext cx="10269881" cy="31226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4505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Model Groups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collection, or group, of elements</a:t>
            </a:r>
          </a:p>
          <a:p>
            <a:pPr lvl="1">
              <a:buFontTx/>
              <a:buNone/>
            </a:pPr>
            <a:r>
              <a:rPr lang="en-US" sz="2000" dirty="0"/>
              <a:t>&lt;</a:t>
            </a:r>
            <a:r>
              <a:rPr lang="en-US" sz="2000" dirty="0" err="1"/>
              <a:t>xs:group</a:t>
            </a:r>
            <a:r>
              <a:rPr lang="en-US" sz="2000" dirty="0"/>
              <a:t> name="</a:t>
            </a:r>
            <a:r>
              <a:rPr lang="en-US" sz="2000" i="1" dirty="0"/>
              <a:t>name</a:t>
            </a:r>
            <a:r>
              <a:rPr lang="en-US" sz="2000" dirty="0"/>
              <a:t>"&gt;</a:t>
            </a:r>
          </a:p>
          <a:p>
            <a:pPr lvl="1">
              <a:buFontTx/>
              <a:buNone/>
            </a:pPr>
            <a:r>
              <a:rPr lang="en-US" sz="2000" i="1" dirty="0"/>
              <a:t>	elements</a:t>
            </a:r>
          </a:p>
          <a:p>
            <a:pPr lvl="1">
              <a:buFontTx/>
              <a:buNone/>
            </a:pPr>
            <a:r>
              <a:rPr lang="en-US" sz="2000" dirty="0"/>
              <a:t>&lt;/</a:t>
            </a:r>
            <a:r>
              <a:rPr lang="en-US" sz="2000" dirty="0" err="1"/>
              <a:t>xs:group</a:t>
            </a:r>
            <a:r>
              <a:rPr lang="en-US" sz="2000" dirty="0"/>
              <a:t>&gt;</a:t>
            </a:r>
          </a:p>
          <a:p>
            <a:endParaRPr lang="en-US" sz="2400" dirty="0"/>
          </a:p>
          <a:p>
            <a:r>
              <a:rPr lang="en-US" sz="2400" i="1" dirty="0"/>
              <a:t>name </a:t>
            </a:r>
            <a:r>
              <a:rPr lang="en-US" sz="2400" dirty="0"/>
              <a:t>is the name of the model group</a:t>
            </a:r>
          </a:p>
          <a:p>
            <a:r>
              <a:rPr lang="en-US" sz="2400" i="1" dirty="0"/>
              <a:t>elements </a:t>
            </a:r>
            <a:r>
              <a:rPr lang="en-US" sz="2400" dirty="0"/>
              <a:t>is a collection of element declarations</a:t>
            </a:r>
          </a:p>
          <a:p>
            <a:endParaRPr lang="en-US" sz="1800" dirty="0"/>
          </a:p>
          <a:p>
            <a:r>
              <a:rPr lang="en-US" dirty="0"/>
              <a:t>Same for attribute groups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&lt;</a:t>
            </a:r>
            <a:r>
              <a:rPr lang="en-US" dirty="0" err="1"/>
              <a:t>xs:attributeGroup</a:t>
            </a:r>
            <a:r>
              <a:rPr lang="en-US" dirty="0"/>
              <a:t> name="</a:t>
            </a:r>
            <a:r>
              <a:rPr lang="en-US" i="1" dirty="0"/>
              <a:t>name</a:t>
            </a:r>
            <a:r>
              <a:rPr lang="en-US" dirty="0"/>
              <a:t>"&gt;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 dirty="0"/>
              <a:t>	attributes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&lt;/</a:t>
            </a:r>
            <a:r>
              <a:rPr lang="en-US" dirty="0" err="1"/>
              <a:t>xs:attributeGroup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06152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Structuring a Schema – Flat Catalog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792480" y="1773938"/>
            <a:ext cx="4655448" cy="4869371"/>
          </a:xfrm>
        </p:spPr>
        <p:txBody>
          <a:bodyPr/>
          <a:lstStyle/>
          <a:p>
            <a:r>
              <a:rPr lang="en-US" sz="2800" dirty="0"/>
              <a:t>All element declarations are made globally.</a:t>
            </a:r>
          </a:p>
        </p:txBody>
      </p:sp>
      <p:pic>
        <p:nvPicPr>
          <p:cNvPr id="6" name="Picture 6" descr="Fig04-3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4" t="4243"/>
          <a:stretch/>
        </p:blipFill>
        <p:spPr>
          <a:xfrm>
            <a:off x="5735960" y="1773938"/>
            <a:ext cx="5867400" cy="47175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762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Structuring a Schema – Russian Dolls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Design involves sets of nested declarations</a:t>
            </a:r>
            <a:endParaRPr lang="en-US" sz="1800" dirty="0"/>
          </a:p>
          <a:p>
            <a:r>
              <a:rPr lang="en-US" sz="2400" dirty="0"/>
              <a:t>Easy to associate schema with instance document</a:t>
            </a:r>
          </a:p>
          <a:p>
            <a:r>
              <a:rPr lang="en-US" sz="2400" dirty="0"/>
              <a:t>Can be confusing and difficult to maintain.</a:t>
            </a:r>
          </a:p>
        </p:txBody>
      </p:sp>
      <p:pic>
        <p:nvPicPr>
          <p:cNvPr id="6" name="Picture 6" descr="Fig04-3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9" r="28801"/>
          <a:stretch/>
        </p:blipFill>
        <p:spPr>
          <a:xfrm>
            <a:off x="5303912" y="3184814"/>
            <a:ext cx="6172200" cy="35239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5409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Structuring a Schema – Venetian Blinds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Similar to a flat catalog</a:t>
            </a:r>
          </a:p>
          <a:p>
            <a:pPr lvl="1"/>
            <a:r>
              <a:rPr lang="en-US" sz="2400" dirty="0"/>
              <a:t>Instead of declaring elements and attributes globally, create named types and references those types within a single global element</a:t>
            </a:r>
          </a:p>
          <a:p>
            <a:endParaRPr lang="en-US" sz="2600" dirty="0"/>
          </a:p>
          <a:p>
            <a:r>
              <a:rPr lang="en-US" sz="2600" dirty="0"/>
              <a:t>Only globally declared element is the root element; </a:t>
            </a:r>
          </a:p>
          <a:p>
            <a:pPr lvl="1"/>
            <a:r>
              <a:rPr lang="en-US" sz="2400" dirty="0"/>
              <a:t>All other elements and attributes are placed within element or attribute groups or within a named complex type</a:t>
            </a:r>
          </a:p>
        </p:txBody>
      </p:sp>
    </p:spTree>
    <p:extLst>
      <p:ext uri="{BB962C8B-B14F-4D97-AF65-F5344CB8AC3E}">
        <p14:creationId xmlns:p14="http://schemas.microsoft.com/office/powerpoint/2010/main" val="2077704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Venetian Blind Design</a:t>
            </a:r>
          </a:p>
        </p:txBody>
      </p:sp>
      <p:pic>
        <p:nvPicPr>
          <p:cNvPr id="193541" name="Picture 5" descr="Fig04-38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5" t="6418" r="2865" b="154"/>
          <a:stretch/>
        </p:blipFill>
        <p:spPr>
          <a:xfrm>
            <a:off x="5087888" y="1268760"/>
            <a:ext cx="6840759" cy="51823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206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Schema Designs</a:t>
            </a:r>
          </a:p>
        </p:txBody>
      </p:sp>
      <p:pic>
        <p:nvPicPr>
          <p:cNvPr id="191494" name="Picture 6" descr="Fig04-39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6" r="27874"/>
          <a:stretch/>
        </p:blipFill>
        <p:spPr>
          <a:xfrm>
            <a:off x="2279576" y="1772816"/>
            <a:ext cx="7632848" cy="487577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474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Schemas in Namespaces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Associate a schema with a namespace, you first declare the namespace and then make that namespace the target of the schema. To do this, you add the following attributes to the schema’s root element:</a:t>
            </a:r>
          </a:p>
          <a:p>
            <a:pPr lvl="1">
              <a:buFontTx/>
              <a:buNone/>
            </a:pPr>
            <a:r>
              <a:rPr lang="en-US" sz="2000" i="1" dirty="0"/>
              <a:t>	</a:t>
            </a:r>
            <a:r>
              <a:rPr lang="en-US" sz="2000" i="1" dirty="0" err="1"/>
              <a:t>prefix</a:t>
            </a:r>
            <a:r>
              <a:rPr lang="en-US" sz="2000" dirty="0" err="1"/>
              <a:t>:xmlns</a:t>
            </a:r>
            <a:r>
              <a:rPr lang="en-US" sz="2000" dirty="0"/>
              <a:t>="</a:t>
            </a:r>
            <a:r>
              <a:rPr lang="en-US" sz="2000" i="1" dirty="0" err="1"/>
              <a:t>uri</a:t>
            </a:r>
            <a:r>
              <a:rPr lang="en-US" sz="2000" dirty="0"/>
              <a:t>"</a:t>
            </a:r>
          </a:p>
          <a:p>
            <a:pPr lvl="1">
              <a:buFontTx/>
              <a:buNone/>
            </a:pPr>
            <a:r>
              <a:rPr lang="en-US" sz="2000" dirty="0"/>
              <a:t>	</a:t>
            </a:r>
            <a:r>
              <a:rPr lang="en-US" sz="2000" dirty="0" err="1"/>
              <a:t>targetNamespace</a:t>
            </a:r>
            <a:r>
              <a:rPr lang="en-US" sz="2000" dirty="0"/>
              <a:t>="</a:t>
            </a:r>
            <a:r>
              <a:rPr lang="en-US" sz="2000" i="1" dirty="0" err="1"/>
              <a:t>uri</a:t>
            </a:r>
            <a:r>
              <a:rPr lang="en-US" sz="2000" dirty="0"/>
              <a:t>"</a:t>
            </a:r>
          </a:p>
          <a:p>
            <a:r>
              <a:rPr lang="en-US" sz="2400" i="1" dirty="0"/>
              <a:t>prefix </a:t>
            </a:r>
            <a:r>
              <a:rPr lang="en-US" sz="2400" dirty="0"/>
              <a:t>is the prefix of the XML Schema namespace </a:t>
            </a:r>
          </a:p>
          <a:p>
            <a:r>
              <a:rPr lang="en-US" sz="2400" i="1" dirty="0" err="1"/>
              <a:t>uri</a:t>
            </a:r>
            <a:r>
              <a:rPr lang="en-US" sz="2400" i="1" dirty="0"/>
              <a:t> </a:t>
            </a:r>
            <a:r>
              <a:rPr lang="en-US" sz="2400" dirty="0"/>
              <a:t>is the URI of the target namespace</a:t>
            </a:r>
          </a:p>
        </p:txBody>
      </p:sp>
    </p:spTree>
    <p:extLst>
      <p:ext uri="{BB962C8B-B14F-4D97-AF65-F5344CB8AC3E}">
        <p14:creationId xmlns:p14="http://schemas.microsoft.com/office/powerpoint/2010/main" val="794063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Including &amp; Importing Schemas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include a schema from the same namespace, add the following element as a child of the schema element:</a:t>
            </a:r>
          </a:p>
          <a:p>
            <a:pPr lvl="1">
              <a:buNone/>
            </a:pPr>
            <a:r>
              <a:rPr lang="en-US" sz="2000" dirty="0"/>
              <a:t>	&lt;</a:t>
            </a:r>
            <a:r>
              <a:rPr lang="en-US" sz="2000" dirty="0" err="1"/>
              <a:t>xs:include</a:t>
            </a:r>
            <a:r>
              <a:rPr lang="en-US" sz="2000" dirty="0"/>
              <a:t> </a:t>
            </a:r>
            <a:r>
              <a:rPr lang="en-US" sz="2000" dirty="0" err="1"/>
              <a:t>schemaLocation</a:t>
            </a:r>
            <a:r>
              <a:rPr lang="en-US" sz="2000" dirty="0"/>
              <a:t>="schema" /&gt;</a:t>
            </a:r>
          </a:p>
          <a:p>
            <a:r>
              <a:rPr lang="en-US" sz="2400" i="1" dirty="0"/>
              <a:t>schema </a:t>
            </a:r>
            <a:r>
              <a:rPr lang="en-US" sz="2400" dirty="0"/>
              <a:t>is the name and location of the schema file</a:t>
            </a:r>
          </a:p>
          <a:p>
            <a:r>
              <a:rPr lang="en-US" sz="2400" dirty="0"/>
              <a:t>To import a schema from a different namespace, use the syntax</a:t>
            </a:r>
          </a:p>
          <a:p>
            <a:pPr lvl="1">
              <a:buFontTx/>
              <a:buNone/>
            </a:pPr>
            <a:r>
              <a:rPr lang="en-US" sz="2000" dirty="0"/>
              <a:t>	&lt;</a:t>
            </a:r>
            <a:r>
              <a:rPr lang="en-US" sz="2000" dirty="0" err="1"/>
              <a:t>xs:import</a:t>
            </a:r>
            <a:r>
              <a:rPr lang="en-US" sz="2000" dirty="0"/>
              <a:t> namespace="</a:t>
            </a:r>
            <a:r>
              <a:rPr lang="en-US" sz="2000" i="1" dirty="0" err="1"/>
              <a:t>uri</a:t>
            </a:r>
            <a:r>
              <a:rPr lang="en-US" sz="2000" dirty="0"/>
              <a:t>" 	</a:t>
            </a:r>
            <a:r>
              <a:rPr lang="en-US" sz="2000" dirty="0" err="1"/>
              <a:t>schemaLocation</a:t>
            </a:r>
            <a:r>
              <a:rPr lang="en-US" sz="2000" dirty="0"/>
              <a:t>="</a:t>
            </a:r>
            <a:r>
              <a:rPr lang="en-US" sz="2000" i="1" dirty="0"/>
              <a:t>schema</a:t>
            </a:r>
            <a:r>
              <a:rPr lang="en-US" sz="2000" dirty="0"/>
              <a:t>" /&gt;</a:t>
            </a:r>
          </a:p>
          <a:p>
            <a:r>
              <a:rPr lang="en-US" sz="2400" i="1" dirty="0" err="1"/>
              <a:t>uri</a:t>
            </a:r>
            <a:r>
              <a:rPr lang="en-US" sz="2400" i="1" dirty="0"/>
              <a:t> </a:t>
            </a:r>
            <a:r>
              <a:rPr lang="en-US" sz="2400" dirty="0"/>
              <a:t>is the URI of the imported schema’s namespace</a:t>
            </a:r>
          </a:p>
        </p:txBody>
      </p:sp>
    </p:spTree>
    <p:extLst>
      <p:ext uri="{BB962C8B-B14F-4D97-AF65-F5344CB8AC3E}">
        <p14:creationId xmlns:p14="http://schemas.microsoft.com/office/powerpoint/2010/main" val="1397722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in Other Schemas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Once a schema is imported, any objects it contains with global scope can be referenced</a:t>
            </a:r>
          </a:p>
          <a:p>
            <a:r>
              <a:rPr lang="en-US" sz="2400" dirty="0"/>
              <a:t>To reference an object from an imported schema, you must declare the namespace of the imported schema in the schema element</a:t>
            </a:r>
          </a:p>
          <a:p>
            <a:r>
              <a:rPr lang="en-US" sz="2400" dirty="0"/>
              <a:t>You can then reference the object using the ref attribute or the type attribute for customized simple and complex types</a:t>
            </a:r>
          </a:p>
        </p:txBody>
      </p:sp>
    </p:spTree>
    <p:extLst>
      <p:ext uri="{BB962C8B-B14F-4D97-AF65-F5344CB8AC3E}">
        <p14:creationId xmlns:p14="http://schemas.microsoft.com/office/powerpoint/2010/main" val="356290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Vocabularies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schema “vocabularies” have been developed in the XML language</a:t>
            </a:r>
          </a:p>
          <a:p>
            <a:endParaRPr lang="en-US" dirty="0"/>
          </a:p>
          <a:p>
            <a:r>
              <a:rPr lang="en-US" dirty="0"/>
              <a:t>Support for a particular schema depends on the XML parser being used for validation.</a:t>
            </a:r>
          </a:p>
          <a:p>
            <a:endParaRPr lang="en-CA" dirty="0"/>
          </a:p>
          <a:p>
            <a:r>
              <a:rPr lang="en-CA" dirty="0"/>
              <a:t>XML Schema (XSD) most widely used</a:t>
            </a:r>
          </a:p>
          <a:p>
            <a:pPr lvl="1"/>
            <a:r>
              <a:rPr lang="en-CA" sz="2400" dirty="0"/>
              <a:t>W3C Standard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6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Schema Files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Must be placed in a separate XML document that is referenced by the instance document</a:t>
            </a:r>
            <a:endParaRPr lang="en-US" sz="2000" dirty="0"/>
          </a:p>
          <a:p>
            <a:r>
              <a:rPr lang="en-US" dirty="0"/>
              <a:t>Root element of schema document is the schema element</a:t>
            </a:r>
          </a:p>
          <a:p>
            <a:r>
              <a:rPr lang="en-CA" dirty="0"/>
              <a:t>Types of elements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Complex</a:t>
            </a:r>
            <a:r>
              <a:rPr lang="en-US" dirty="0"/>
              <a:t> </a:t>
            </a:r>
            <a:r>
              <a:rPr lang="en-US" b="1" dirty="0"/>
              <a:t>type</a:t>
            </a:r>
            <a:r>
              <a:rPr lang="en-US" dirty="0"/>
              <a:t> has one or more attributes, or is the parent to one or more child elements.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Simple</a:t>
            </a:r>
            <a:r>
              <a:rPr lang="en-US" dirty="0"/>
              <a:t> </a:t>
            </a:r>
            <a:r>
              <a:rPr lang="en-US" b="1" dirty="0"/>
              <a:t>type </a:t>
            </a:r>
            <a:r>
              <a:rPr lang="en-US" dirty="0"/>
              <a:t>element contains only character data and has no attributes.</a:t>
            </a:r>
            <a:endParaRPr lang="en-US" b="1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12575" y="6272213"/>
            <a:ext cx="479425" cy="365125"/>
          </a:xfrm>
          <a:prstGeom prst="rect">
            <a:avLst/>
          </a:prstGeom>
        </p:spPr>
        <p:txBody>
          <a:bodyPr/>
          <a:lstStyle/>
          <a:p>
            <a:fld id="{558482C4-C306-4C62-A0FC-469858C561BE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Types</a:t>
            </a:r>
            <a:endParaRPr lang="en-US" dirty="0"/>
          </a:p>
        </p:txBody>
      </p:sp>
      <p:pic>
        <p:nvPicPr>
          <p:cNvPr id="107529" name="Picture 9" descr="Fig04-0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36" t="6821"/>
          <a:stretch/>
        </p:blipFill>
        <p:spPr>
          <a:xfrm>
            <a:off x="1991544" y="1483026"/>
            <a:ext cx="8496943" cy="5042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53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Patient File Elements/Attributes</a:t>
            </a:r>
            <a:endParaRPr lang="en-US" dirty="0"/>
          </a:p>
        </p:txBody>
      </p:sp>
      <p:pic>
        <p:nvPicPr>
          <p:cNvPr id="105481" name="Picture 9" descr="Fig04-07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r="33427"/>
          <a:stretch/>
        </p:blipFill>
        <p:spPr>
          <a:xfrm>
            <a:off x="1080103" y="1806338"/>
            <a:ext cx="10056457" cy="458897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0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Simple Type Elements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Syntax: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		&lt;element name=“</a:t>
            </a:r>
            <a:r>
              <a:rPr lang="en-US" i="1" dirty="0"/>
              <a:t>name</a:t>
            </a:r>
            <a:r>
              <a:rPr lang="en-US" dirty="0"/>
              <a:t>” type =“</a:t>
            </a:r>
            <a:r>
              <a:rPr lang="en-US" i="1" dirty="0"/>
              <a:t>type</a:t>
            </a:r>
            <a:r>
              <a:rPr lang="en-US" dirty="0"/>
              <a:t>”/&gt;</a:t>
            </a:r>
          </a:p>
          <a:p>
            <a:pPr>
              <a:lnSpc>
                <a:spcPct val="80000"/>
              </a:lnSpc>
            </a:pPr>
            <a:r>
              <a:rPr lang="en-US" i="1" dirty="0"/>
              <a:t>name</a:t>
            </a:r>
            <a:r>
              <a:rPr lang="en-US" dirty="0"/>
              <a:t> is the name of the element in the instance document ;</a:t>
            </a:r>
          </a:p>
          <a:p>
            <a:pPr>
              <a:lnSpc>
                <a:spcPct val="80000"/>
              </a:lnSpc>
            </a:pPr>
            <a:r>
              <a:rPr lang="en-US" i="1" dirty="0"/>
              <a:t>type </a:t>
            </a:r>
            <a:r>
              <a:rPr lang="en-US" dirty="0"/>
              <a:t>is the data type of the element.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If a namespace prefix is used with the XML Schema namespace, any XML Schema tags must be qualified with the namespace prefix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Example</a:t>
            </a:r>
          </a:p>
          <a:p>
            <a:pPr marL="402336" lvl="1" indent="0">
              <a:buNone/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&lt;lastName&gt;Dibbs&lt;/lastName&gt;</a:t>
            </a:r>
          </a:p>
          <a:p>
            <a:pPr marL="402336" lvl="1" indent="0">
              <a:buNone/>
            </a:pPr>
            <a:r>
              <a:rPr lang="en-US" sz="2000" noProof="1">
                <a:latin typeface="Courier New" pitchFamily="49" charset="0"/>
                <a:cs typeface="Courier New" pitchFamily="49" charset="0"/>
              </a:rPr>
              <a:t>&lt;xs:element name="lastName" type="xs:string" /&gt;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8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Built-in data type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Part of the XML Schema specifications </a:t>
            </a:r>
          </a:p>
          <a:p>
            <a:pPr lvl="1"/>
            <a:r>
              <a:rPr lang="en-US" sz="2000" dirty="0"/>
              <a:t>Available to all XML Schema authors</a:t>
            </a:r>
          </a:p>
          <a:p>
            <a:endParaRPr lang="en-US" sz="2400" dirty="0"/>
          </a:p>
          <a:p>
            <a:r>
              <a:rPr lang="en-US" sz="2400" b="1" dirty="0"/>
              <a:t>User-derived data type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Created by the XML Schema author </a:t>
            </a:r>
          </a:p>
          <a:p>
            <a:pPr lvl="1"/>
            <a:r>
              <a:rPr lang="en-US" sz="2000" dirty="0"/>
              <a:t>Specific data values in the instance document</a:t>
            </a:r>
          </a:p>
        </p:txBody>
      </p:sp>
    </p:spTree>
    <p:extLst>
      <p:ext uri="{BB962C8B-B14F-4D97-AF65-F5344CB8AC3E}">
        <p14:creationId xmlns:p14="http://schemas.microsoft.com/office/powerpoint/2010/main" val="694287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ow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ser" id="{B96C3539-199E-4B74-8DFA-9D2FBD0BEA51}" vid="{EEAD8AD3-5B5B-4C62-BD7D-9099AFCFEE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BAEB92F-B35A-4BD8-A5A6-3467DA456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1429</Words>
  <Application>Microsoft Office PowerPoint</Application>
  <PresentationFormat>Widescreen</PresentationFormat>
  <Paragraphs>298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</vt:lpstr>
      <vt:lpstr>Courier New</vt:lpstr>
      <vt:lpstr>Verdana</vt:lpstr>
      <vt:lpstr>Adjacency</vt:lpstr>
      <vt:lpstr>browser</vt:lpstr>
      <vt:lpstr>Working With XML Schemas</vt:lpstr>
      <vt:lpstr>Schemas</vt:lpstr>
      <vt:lpstr>Schemas versus DTDs</vt:lpstr>
      <vt:lpstr>Schema Vocabularies</vt:lpstr>
      <vt:lpstr>Creating Schema Files</vt:lpstr>
      <vt:lpstr>Schema Types</vt:lpstr>
      <vt:lpstr>Patient File Elements/Attributes</vt:lpstr>
      <vt:lpstr>Declaring Simple Type Elements</vt:lpstr>
      <vt:lpstr>Data Types</vt:lpstr>
      <vt:lpstr>Declaring an Attribute</vt:lpstr>
      <vt:lpstr>Associating Elements &amp; Attributes</vt:lpstr>
      <vt:lpstr>Complex Type Elements</vt:lpstr>
      <vt:lpstr>Empty Elements with Attributes</vt:lpstr>
      <vt:lpstr>Simple Content &amp; Attributes</vt:lpstr>
      <vt:lpstr>Use of an Attribute</vt:lpstr>
      <vt:lpstr>Child Elements</vt:lpstr>
      <vt:lpstr>Using Compositors</vt:lpstr>
      <vt:lpstr>Named Types</vt:lpstr>
      <vt:lpstr>Mixed Content</vt:lpstr>
      <vt:lpstr>Referencing Elements &amp; Attributes</vt:lpstr>
      <vt:lpstr>Applying a Schema</vt:lpstr>
      <vt:lpstr>Applying a Schema</vt:lpstr>
      <vt:lpstr>Data Types</vt:lpstr>
      <vt:lpstr>PowerPoint Presentation</vt:lpstr>
      <vt:lpstr>Understanding Data Types</vt:lpstr>
      <vt:lpstr>Deriving New Data Types</vt:lpstr>
      <vt:lpstr>User Derived Data</vt:lpstr>
      <vt:lpstr>Restricted Data Type</vt:lpstr>
      <vt:lpstr>The Patterns Facet</vt:lpstr>
      <vt:lpstr>Named Model Groups</vt:lpstr>
      <vt:lpstr>Structuring a Schema – Flat Catalog</vt:lpstr>
      <vt:lpstr>Structuring a Schema – Russian Dolls</vt:lpstr>
      <vt:lpstr>Structuring a Schema – Venetian Blinds</vt:lpstr>
      <vt:lpstr>Venetian Blind Design</vt:lpstr>
      <vt:lpstr>Comparing Schema Designs</vt:lpstr>
      <vt:lpstr>Schemas in Namespaces</vt:lpstr>
      <vt:lpstr>Including &amp; Importing Schemas</vt:lpstr>
      <vt:lpstr>Objects in Other Schemas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Allan McDonald</dc:creator>
  <cp:keywords/>
  <dc:description>2010 abstract powerpoint template from presentationpro.com</dc:description>
  <cp:lastModifiedBy>Mcdonald Allan</cp:lastModifiedBy>
  <cp:revision>12</cp:revision>
  <dcterms:created xsi:type="dcterms:W3CDTF">2014-09-15T02:07:41Z</dcterms:created>
  <dcterms:modified xsi:type="dcterms:W3CDTF">2017-09-25T23:47:10Z</dcterms:modified>
  <cp:category>2010 abstract curves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TC018813609991</vt:lpwstr>
  </property>
</Properties>
</file>