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2"/>
    <p:sldMasterId id="2147483678" r:id="rId3"/>
  </p:sldMasterIdLst>
  <p:notesMasterIdLst>
    <p:notesMasterId r:id="rId55"/>
  </p:notesMasterIdLst>
  <p:sldIdLst>
    <p:sldId id="256" r:id="rId4"/>
    <p:sldId id="261" r:id="rId5"/>
    <p:sldId id="263" r:id="rId6"/>
    <p:sldId id="264" r:id="rId7"/>
    <p:sldId id="266" r:id="rId8"/>
    <p:sldId id="270" r:id="rId9"/>
    <p:sldId id="272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31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12" r:id="rId41"/>
    <p:sldId id="313" r:id="rId42"/>
    <p:sldId id="314" r:id="rId43"/>
    <p:sldId id="304" r:id="rId44"/>
    <p:sldId id="315" r:id="rId45"/>
    <p:sldId id="316" r:id="rId46"/>
    <p:sldId id="317" r:id="rId47"/>
    <p:sldId id="305" r:id="rId48"/>
    <p:sldId id="306" r:id="rId49"/>
    <p:sldId id="307" r:id="rId50"/>
    <p:sldId id="308" r:id="rId51"/>
    <p:sldId id="309" r:id="rId52"/>
    <p:sldId id="310" r:id="rId53"/>
    <p:sldId id="318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68" autoAdjust="0"/>
    <p:restoredTop sz="74968" autoAdjust="0"/>
  </p:normalViewPr>
  <p:slideViewPr>
    <p:cSldViewPr>
      <p:cViewPr varScale="1">
        <p:scale>
          <a:sx n="78" d="100"/>
          <a:sy n="78" d="100"/>
        </p:scale>
        <p:origin x="49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heme" Target="theme/theme1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viewProps" Target="view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E558F-60B2-41D8-9712-B137CE127854}" type="datetimeFigureOut">
              <a:rPr lang="en-US" smtClean="0"/>
              <a:pPr/>
              <a:t>2017-10-09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490F4-5A4C-473C-B878-A8E9D907FD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78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96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5BCD2E-C34A-4E83-9721-1ECEAD7B4EE6}" type="slidenum">
              <a:rPr lang="en-US"/>
              <a:pPr/>
              <a:t>10</a:t>
            </a:fld>
            <a:endParaRPr lang="en-US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Supported</a:t>
            </a:r>
            <a:r>
              <a:rPr lang="en-US" baseline="0" dirty="0"/>
              <a:t> browsers: Safari, Chrome, Firefox, </a:t>
            </a:r>
            <a:r>
              <a:rPr lang="en-US" baseline="0" dirty="0" smtClean="0"/>
              <a:t>Opera </a:t>
            </a:r>
            <a:r>
              <a:rPr lang="en-US" baseline="0" dirty="0"/>
              <a:t>and IR support XSLT 1.0, (not 2.0 without extensions)</a:t>
            </a:r>
          </a:p>
          <a:p>
            <a:r>
              <a:rPr lang="en-US" baseline="0" dirty="0"/>
              <a:t>For security reasons Chrome does not support externally references XSLT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797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E2E5982-331D-4180-BC09-8666FD7AD757}" type="slidenum">
              <a:rPr lang="en-GB"/>
              <a:pPr/>
              <a:t>13</a:t>
            </a:fld>
            <a:endParaRPr lang="en-GB"/>
          </a:p>
        </p:txBody>
      </p:sp>
      <p:sp>
        <p:nvSpPr>
          <p:cNvPr id="686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Stop and show sample (example</a:t>
            </a:r>
            <a:r>
              <a:rPr lang="en-US" baseline="0" dirty="0"/>
              <a:t> 2 from wiki)</a:t>
            </a:r>
          </a:p>
          <a:p>
            <a:r>
              <a:rPr lang="en-US" baseline="0" dirty="0"/>
              <a:t>Show Sales Example in lecture examples folder</a:t>
            </a:r>
          </a:p>
          <a:p>
            <a:endParaRPr lang="en-US" baseline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813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B55115-8C0F-4332-98DA-0750D47C9214}" type="slidenum">
              <a:rPr lang="en-US"/>
              <a:pPr/>
              <a:t>14</a:t>
            </a:fld>
            <a:endParaRPr lang="en-US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the</a:t>
            </a:r>
            <a:r>
              <a:rPr lang="en-US" baseline="0" dirty="0"/>
              <a:t> root of the </a:t>
            </a:r>
            <a:r>
              <a:rPr lang="en-US" baseline="0" dirty="0" err="1"/>
              <a:t>xsl</a:t>
            </a:r>
            <a:r>
              <a:rPr lang="en-US" baseline="0" dirty="0"/>
              <a:t> </a:t>
            </a:r>
            <a:r>
              <a:rPr lang="en-US" baseline="0" dirty="0" err="1"/>
              <a:t>stylesheet</a:t>
            </a:r>
            <a:r>
              <a:rPr lang="en-US" baseline="0" dirty="0"/>
              <a:t> by copy and paste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653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F7B67C-E3EA-401C-AABF-986556AE8B03}" type="slidenum">
              <a:rPr lang="en-US"/>
              <a:pPr/>
              <a:t>15</a:t>
            </a:fld>
            <a:endParaRPr lang="en-US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74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8BDA2C-FC16-4E09-BD7C-79E296F45D6C}" type="slidenum">
              <a:rPr lang="en-US"/>
              <a:pPr/>
              <a:t>16</a:t>
            </a:fld>
            <a:endParaRPr lang="en-US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05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B17ED4-CB31-40FF-A579-ADBF610FCD0D}" type="slidenum">
              <a:rPr lang="en-US"/>
              <a:pPr/>
              <a:t>17</a:t>
            </a:fld>
            <a:endParaRPr lang="en-US"/>
          </a:p>
        </p:txBody>
      </p:sp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46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E754D3-E5B5-4D55-AAE6-7B98ED146437}" type="slidenum">
              <a:rPr lang="en-US"/>
              <a:pPr/>
              <a:t>18</a:t>
            </a:fld>
            <a:endParaRPr lang="en-US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142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A27E4-8EE5-4160-BA90-63C39FB175A9}" type="slidenum">
              <a:rPr lang="en-US"/>
              <a:pPr/>
              <a:t>19</a:t>
            </a:fld>
            <a:endParaRPr lang="en-US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329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FE8805-FFC9-4BCB-BE46-C55D89A62047}" type="slidenum">
              <a:rPr lang="en-US"/>
              <a:pPr/>
              <a:t>20</a:t>
            </a:fld>
            <a:endParaRPr lang="en-US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30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141C2F-3643-4735-B26D-2042E5FF807F}" type="slidenum">
              <a:rPr lang="en-US"/>
              <a:pPr/>
              <a:t>21</a:t>
            </a:fld>
            <a:endParaRPr lang="en-US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6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7B8015-B7E1-4B5E-AF48-8AA3AC468222}" type="slidenum">
              <a:rPr lang="en-US"/>
              <a:pPr/>
              <a:t>2</a:t>
            </a:fld>
            <a:endParaRPr lang="en-US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You’ve seen</a:t>
            </a:r>
            <a:r>
              <a:rPr lang="en-US" baseline="0" dirty="0"/>
              <a:t> in your labs that browsers can not only render HTML but also XML as well</a:t>
            </a:r>
          </a:p>
          <a:p>
            <a:r>
              <a:rPr lang="en-US" baseline="0" dirty="0"/>
              <a:t>Briefly talk about CSS based styling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0338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901B7D-4BA0-44CA-9904-AE2E9FEC12ED}" type="slidenum">
              <a:rPr lang="en-US"/>
              <a:pPr/>
              <a:t>22</a:t>
            </a:fld>
            <a:endParaRPr lang="en-US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</p:txBody>
      </p:sp>
    </p:spTree>
    <p:extLst>
      <p:ext uri="{BB962C8B-B14F-4D97-AF65-F5344CB8AC3E}">
        <p14:creationId xmlns:p14="http://schemas.microsoft.com/office/powerpoint/2010/main" val="19055676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B48C89-0075-407E-9FCC-A3D955C7582D}" type="slidenum">
              <a:rPr lang="en-US"/>
              <a:pPr/>
              <a:t>23</a:t>
            </a:fld>
            <a:endParaRPr lang="en-US"/>
          </a:p>
        </p:txBody>
      </p:sp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Declarative</a:t>
            </a:r>
            <a:r>
              <a:rPr lang="en-US" baseline="0" dirty="0"/>
              <a:t> not imperative or procedural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659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E60248-C75D-4A69-8D94-63B09FD788A1}" type="slidenum">
              <a:rPr lang="en-US"/>
              <a:pPr/>
              <a:t>24</a:t>
            </a:fld>
            <a:endParaRPr lang="en-US"/>
          </a:p>
        </p:txBody>
      </p:sp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92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20E226-9AC6-4D3E-9810-505D17CF4C54}" type="slidenum">
              <a:rPr lang="en-US"/>
              <a:pPr/>
              <a:t>25</a:t>
            </a:fld>
            <a:endParaRPr lang="en-US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transform1.xsl again</a:t>
            </a:r>
            <a:r>
              <a:rPr lang="en-US" baseline="0" dirty="0"/>
              <a:t> and talk about </a:t>
            </a:r>
            <a:r>
              <a:rPr lang="en-US" baseline="0" dirty="0" err="1"/>
              <a:t>xsl:output</a:t>
            </a:r>
            <a:r>
              <a:rPr lang="en-US" baseline="0" dirty="0"/>
              <a:t> for html and </a:t>
            </a:r>
            <a:r>
              <a:rPr lang="en-US" baseline="0" dirty="0" err="1"/>
              <a:t>xsl:template</a:t>
            </a:r>
            <a:r>
              <a:rPr lang="en-US" baseline="0" dirty="0"/>
              <a:t> for root</a:t>
            </a:r>
          </a:p>
          <a:p>
            <a:r>
              <a:rPr lang="en-US" baseline="0" dirty="0"/>
              <a:t>Some browsers only support “html” and “xml” (default is XML).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6300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A8BC89-92CD-4C24-9D5D-F81919001731}" type="slidenum">
              <a:rPr lang="en-US"/>
              <a:pPr/>
              <a:t>26</a:t>
            </a:fld>
            <a:endParaRPr lang="en-US"/>
          </a:p>
        </p:txBody>
      </p:sp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376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AAE21B-F0DB-4F19-8C08-807A4CC35997}" type="slidenum">
              <a:rPr lang="en-US"/>
              <a:pPr/>
              <a:t>27</a:t>
            </a:fld>
            <a:endParaRPr lang="en-US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select</a:t>
            </a:r>
            <a:r>
              <a:rPr lang="en-US" baseline="0" dirty="0"/>
              <a:t> statement for header information and show transform2.xsl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5826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3BA1E8-B771-4B4B-B1D9-D856E347967B}" type="slidenum">
              <a:rPr lang="en-US"/>
              <a:pPr/>
              <a:t>28</a:t>
            </a:fld>
            <a:endParaRPr lang="en-US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transform3.xsl and point out the information to the page to print each 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7126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EF508B-4714-4700-A509-AE96BA0F8BB0}" type="slidenum">
              <a:rPr lang="en-US"/>
              <a:pPr/>
              <a:t>29</a:t>
            </a:fld>
            <a:endParaRPr lang="en-US"/>
          </a:p>
        </p:txBody>
      </p:sp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823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376D82-F91D-4697-93F2-F55457A165E5}" type="slidenum">
              <a:rPr lang="en-US"/>
              <a:pPr/>
              <a:t>30</a:t>
            </a:fld>
            <a:endParaRPr lang="en-US"/>
          </a:p>
        </p:txBody>
      </p:sp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transform4.xsl and h</a:t>
            </a:r>
            <a:r>
              <a:rPr lang="en-US" dirty="0"/>
              <a:t>ave them</a:t>
            </a:r>
            <a:r>
              <a:rPr lang="en-US" baseline="0" dirty="0"/>
              <a:t> move text in file and apply the template in the </a:t>
            </a:r>
            <a:r>
              <a:rPr lang="en-US" baseline="0" dirty="0" err="1"/>
              <a:t>xsl</a:t>
            </a:r>
            <a:r>
              <a:rPr lang="en-US" baseline="0" dirty="0"/>
              <a:t>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3036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34F4A0-E0DA-4826-8DC4-7C783473A834}" type="slidenum">
              <a:rPr lang="en-US"/>
              <a:pPr/>
              <a:t>31</a:t>
            </a:fld>
            <a:endParaRPr lang="en-US"/>
          </a:p>
        </p:txBody>
      </p:sp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62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old news to you because in Lab</a:t>
            </a:r>
            <a:r>
              <a:rPr lang="en-US" baseline="0" dirty="0"/>
              <a:t> 3, you styled Hamlet (next slide)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903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B00D80-A490-4668-AAE9-F6AD184A6D87}" type="slidenum">
              <a:rPr lang="en-US"/>
              <a:pPr/>
              <a:t>32</a:t>
            </a:fld>
            <a:endParaRPr lang="en-US"/>
          </a:p>
        </p:txBody>
      </p:sp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summary as the node for the template in transform4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1345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59BCE7-28B1-4C5B-9A8F-85D1D26A8EF2}" type="slidenum">
              <a:rPr lang="en-US"/>
              <a:pPr/>
              <a:t>33</a:t>
            </a:fld>
            <a:endParaRPr 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8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E004A1-9D21-49A8-B7BF-0F1E19B81FD0}" type="slidenum">
              <a:rPr lang="en-US"/>
              <a:pPr/>
              <a:t>34</a:t>
            </a:fld>
            <a:endParaRPr lang="en-US"/>
          </a:p>
        </p:txBody>
      </p:sp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CA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&lt;</a:t>
            </a:r>
            <a:r>
              <a:rPr lang="en-CA" sz="1200" kern="120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xsl:sort</a:t>
            </a:r>
            <a:r>
              <a:rPr lang="en-CA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order="ascending"/&gt; to file. Show transform5.xsl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7164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E30881-4FCE-4D59-842A-2641B784DC76}" type="slidenum">
              <a:rPr lang="en-US"/>
              <a:pPr/>
              <a:t>35</a:t>
            </a:fld>
            <a:endParaRPr lang="en-US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411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4D2FD1-BB69-4E63-A799-071AAF11316A}" type="slidenum">
              <a:rPr lang="en-US"/>
              <a:pPr/>
              <a:t>36</a:t>
            </a:fld>
            <a:endParaRPr lang="en-US"/>
          </a:p>
        </p:txBody>
      </p:sp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choose with </a:t>
            </a:r>
            <a:r>
              <a:rPr lang="en-US" dirty="0" err="1"/>
              <a:t>foreach</a:t>
            </a:r>
            <a:r>
              <a:rPr lang="en-US" dirty="0"/>
              <a:t> added to file. Show transform6</a:t>
            </a:r>
          </a:p>
        </p:txBody>
      </p:sp>
    </p:spTree>
    <p:extLst>
      <p:ext uri="{BB962C8B-B14F-4D97-AF65-F5344CB8AC3E}">
        <p14:creationId xmlns:p14="http://schemas.microsoft.com/office/powerpoint/2010/main" val="1828891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B6A4F-5FF6-4844-AAB9-EA96DB66623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570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E84E6C-3ECA-4D6D-B38C-94E52C064A07}" type="slidenum">
              <a:rPr lang="en-US"/>
              <a:pPr/>
              <a:t>38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114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D43AD1-273F-4F86-8B02-147D94695064}" type="slidenum">
              <a:rPr lang="en-US"/>
              <a:pPr/>
              <a:t>39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528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18F18E-1464-41FF-97D1-08C50A64E1A7}" type="slidenum">
              <a:rPr lang="en-US"/>
              <a:pPr/>
              <a:t>40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231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Add formatting to books</a:t>
            </a:r>
            <a:r>
              <a:rPr lang="en-CA" baseline="0" dirty="0"/>
              <a:t> sold and total for region. File complete now. Show transform.xsl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B6A4F-5FF6-4844-AAB9-EA96DB666231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60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DCB653-6771-4611-84DE-0E8EB29B0DEF}" type="slidenum">
              <a:rPr lang="en-US"/>
              <a:pPr/>
              <a:t>4</a:t>
            </a:fld>
            <a:endParaRPr lang="en-US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Review</a:t>
            </a:r>
            <a:r>
              <a:rPr lang="en-US" baseline="0" dirty="0"/>
              <a:t> won’t read every one of these selectors</a:t>
            </a:r>
          </a:p>
          <a:p>
            <a:r>
              <a:rPr lang="en-US" baseline="0" dirty="0"/>
              <a:t>But be aware that you have the ability to select specific elements and attribute combinations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0965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73DE9B-E8CD-41AA-839F-BD9AA7DA0CD7}" type="slidenum">
              <a:rPr lang="en-US"/>
              <a:pPr/>
              <a:t>42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672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E29EAD-F7BF-4095-9AE3-B78AFCC72C7E}" type="slidenum">
              <a:rPr lang="en-US"/>
              <a:pPr/>
              <a:t>43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out about </a:t>
            </a:r>
            <a:r>
              <a:rPr lang="en-US"/>
              <a:t>tree fragment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5535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837C5D-743F-4A2A-9854-C704F8C471EB}" type="slidenum">
              <a:rPr lang="en-US"/>
              <a:pPr/>
              <a:t>44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85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B3E41C-EBAF-43E6-9D92-74533C9CE25D}" type="slidenum">
              <a:rPr lang="en-US"/>
              <a:pPr/>
              <a:t>45</a:t>
            </a:fld>
            <a:endParaRPr lang="en-US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778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00039E-9422-4E43-A9EB-3A873656BDB5}" type="slidenum">
              <a:rPr lang="en-US"/>
              <a:pPr/>
              <a:t>46</a:t>
            </a:fld>
            <a:endParaRPr lang="en-US"/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3297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7E83A6-AA42-43F1-A415-6D31BA98B60E}" type="slidenum">
              <a:rPr lang="en-US"/>
              <a:pPr/>
              <a:t>47</a:t>
            </a:fld>
            <a:endParaRPr lang="en-US"/>
          </a:p>
        </p:txBody>
      </p:sp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4886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0A9319-82B0-4503-A922-2DD1FC73FBC3}" type="slidenum">
              <a:rPr lang="en-US"/>
              <a:pPr/>
              <a:t>48</a:t>
            </a:fld>
            <a:endParaRPr lang="en-US"/>
          </a:p>
        </p:txBody>
      </p:sp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1510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744AB5-7253-4850-AB82-ACA7B42775A7}" type="slidenum">
              <a:rPr lang="en-US"/>
              <a:pPr/>
              <a:t>49</a:t>
            </a:fld>
            <a:endParaRPr lang="en-US"/>
          </a:p>
        </p:txBody>
      </p:sp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5952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2D4A1F-E853-43DA-896B-8BDC51DBAD88}" type="slidenum">
              <a:rPr lang="en-US"/>
              <a:pPr/>
              <a:t>50</a:t>
            </a:fld>
            <a:endParaRPr lang="en-US"/>
          </a:p>
        </p:txBody>
      </p:sp>
      <p:sp>
        <p:nvSpPr>
          <p:cNvPr id="33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3086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4E09FE-B075-4ACD-8589-DD043D3D710D}" type="slidenum">
              <a:rPr lang="en-US"/>
              <a:pPr/>
              <a:t>51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70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544DE4-3A6F-46C5-8AC5-3E7FAE00EC79}" type="slidenum">
              <a:rPr lang="en-US"/>
              <a:pPr/>
              <a:t>5</a:t>
            </a:fld>
            <a:endParaRPr lang="en-US"/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82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6877BE-E1FB-43B0-B30B-440E6661B3EE}" type="slidenum">
              <a:rPr lang="en-US"/>
              <a:pPr/>
              <a:t>6</a:t>
            </a:fld>
            <a:endParaRPr lang="en-US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97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Suffice to say</a:t>
            </a:r>
            <a:r>
              <a:rPr lang="en-CA" baseline="0" dirty="0"/>
              <a:t> that there are a lot and you need to think a little bit differently about how they would be used.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316FC-DFD3-4C77-8586-0D65E8C1B49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42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C80C1F-655B-42F0-88F6-B50331CF1543}" type="slidenum">
              <a:rPr lang="en-US"/>
              <a:pPr/>
              <a:t>8</a:t>
            </a:fld>
            <a:endParaRPr lang="en-US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XML</a:t>
            </a:r>
            <a:r>
              <a:rPr lang="en-US" baseline="0" dirty="0"/>
              <a:t> Input + XSLT code -&gt; XSLT processor -&gt; Result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109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434B85-F438-4FA8-BBD7-55D874D299BC}" type="slidenum">
              <a:rPr lang="en-US"/>
              <a:pPr/>
              <a:t>9</a:t>
            </a:fld>
            <a:endParaRPr lang="en-US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Predates JS Bootstrap and other mobile friendly technologies that adapt to mobile constrains</a:t>
            </a:r>
          </a:p>
        </p:txBody>
      </p:sp>
    </p:spTree>
    <p:extLst>
      <p:ext uri="{BB962C8B-B14F-4D97-AF65-F5344CB8AC3E}">
        <p14:creationId xmlns:p14="http://schemas.microsoft.com/office/powerpoint/2010/main" val="2001353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2017-10-09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330" y="26576"/>
            <a:ext cx="23241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9384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2017-10-09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0510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B317-6CCF-44A4-B99C-75730E0DA706}" type="datetime1">
              <a:rPr lang="en-US" smtClean="0"/>
              <a:pPr/>
              <a:t>2017-10-09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93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5256584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31371" y="267494"/>
            <a:ext cx="11329259" cy="78524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820573" y="5949281"/>
            <a:ext cx="23241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91027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24001"/>
            <a:ext cx="5384800" cy="47244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524001"/>
            <a:ext cx="5384800" cy="47244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820573" y="5949281"/>
            <a:ext cx="23241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8173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88608" y="6365748"/>
            <a:ext cx="2844800" cy="301752"/>
          </a:xfrm>
          <a:prstGeom prst="rect">
            <a:avLst/>
          </a:prstGeom>
        </p:spPr>
        <p:txBody>
          <a:bodyPr/>
          <a:lstStyle/>
          <a:p>
            <a:fld id="{6D6514FD-1763-45C1-AED0-FF855CD2E095}" type="datetime1">
              <a:rPr lang="en-US" smtClean="0"/>
              <a:pPr/>
              <a:t>2017-10-09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66670"/>
            <a:ext cx="5680075" cy="3008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19360" y="6365748"/>
            <a:ext cx="670560" cy="301752"/>
          </a:xfrm>
          <a:prstGeom prst="rect">
            <a:avLst/>
          </a:prstGeom>
        </p:spPr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4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3945" y="1363460"/>
            <a:ext cx="10649857" cy="2387600"/>
          </a:xfrm>
        </p:spPr>
        <p:txBody>
          <a:bodyPr anchor="b">
            <a:normAutofit/>
          </a:bodyPr>
          <a:lstStyle>
            <a:lvl1pPr algn="ctr">
              <a:defRPr sz="40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3945" y="3907124"/>
            <a:ext cx="9964057" cy="905986"/>
          </a:xfrm>
        </p:spPr>
        <p:txBody>
          <a:bodyPr/>
          <a:lstStyle>
            <a:lvl1pPr marL="0" indent="0" algn="l">
              <a:buNone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26" name="Picture 2" descr="https://upload.wikimedia.org/wikipedia/commons/thumb/e/e2/Google_Chrome_icon_(2011).svg/1024px-Google_Chrome_icon_(2011).svg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609" y="5241876"/>
            <a:ext cx="1085396" cy="108539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eople.mozilla.com/~faaborg/files/shiretoko/firefoxIcon/firefox-512-noshadow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7932" y="5198902"/>
            <a:ext cx="1171349" cy="117134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cssreflex.com/wp-content/uploads/2013/11/ie9-10_512x512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55209" y="5129673"/>
            <a:ext cx="1309803" cy="130980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vignette2.wikia.nocookie.net/spore/images/f/f8/Opera_Logo.png/revision/latest?cb=20100816011500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80939" y="5160516"/>
            <a:ext cx="1248116" cy="124811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upload.wikimedia.org/wikipedia/commons/8/8b/Microsoft_Edge_logo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44985" y="5211261"/>
            <a:ext cx="1146631" cy="11466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canvas.sfu.ca/courses/14504/files/1097955/preview?verifier=Jb3NgYmcYwYpwqiL50I6kNxjnaDYJD37HMLn6tdP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7544" y="5124240"/>
            <a:ext cx="1320673" cy="132067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upload.wikimedia.org/wikipedia/en/1/18/Dolphin-browser-icon.pn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44141" y="5097133"/>
            <a:ext cx="1374883" cy="137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0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330" y="26576"/>
            <a:ext cx="23241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20586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831471"/>
            <a:ext cx="10515600" cy="8784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480" y="1773938"/>
            <a:ext cx="10515600" cy="48693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50450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Section Heade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555940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3183"/>
            <a:ext cx="10515600" cy="7412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36776"/>
            <a:ext cx="5181600" cy="48188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36776"/>
            <a:ext cx="5181600" cy="48188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3305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Comparis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49759"/>
            <a:ext cx="10515600" cy="6955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6229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403160"/>
            <a:ext cx="5157787" cy="40333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56229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403160"/>
            <a:ext cx="5183188" cy="40333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0990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2017-10-09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582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Title Onl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7240"/>
            <a:ext cx="10515600" cy="7854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3466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F 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161687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056" y="1088136"/>
            <a:ext cx="10515600" cy="8321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168" y="1920240"/>
            <a:ext cx="10515600" cy="479145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44603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Section Heade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032336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05791"/>
            <a:ext cx="10515600" cy="7412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8188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8188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867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Comparis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24079"/>
            <a:ext cx="10515600" cy="6955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3661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677480"/>
            <a:ext cx="5157787" cy="40333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83661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677480"/>
            <a:ext cx="5183188" cy="40333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9202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Title Onl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5568"/>
            <a:ext cx="10515600" cy="7854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5388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hrome 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19324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24" y="666879"/>
            <a:ext cx="10515600" cy="8784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624" y="1609344"/>
            <a:ext cx="10515600" cy="502005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351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899543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2017-10-09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848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93727"/>
            <a:ext cx="10515600" cy="7412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17320"/>
            <a:ext cx="5181600" cy="52029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17320"/>
            <a:ext cx="5181600" cy="52029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63911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2599"/>
            <a:ext cx="10515600" cy="6955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2513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265998"/>
            <a:ext cx="5157787" cy="432682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42513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265998"/>
            <a:ext cx="5183188" cy="432682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1580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6072"/>
            <a:ext cx="10515600" cy="7854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1703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IE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864163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Edge">
    <p:bg>
      <p:bgPr>
        <a:blipFill dpi="0" rotWithShape="1">
          <a:blip r:embed="rId2" cstate="screen">
            <a:alphaModFix amt="4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137836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dge Side By Side">
    <p:bg>
      <p:bgPr>
        <a:blipFill dpi="0" rotWithShape="1">
          <a:blip r:embed="rId2" cstate="screen">
            <a:alphaModFix amt="4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772" y="859536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5172" y="1389763"/>
            <a:ext cx="6172200" cy="523963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772" y="2459736"/>
            <a:ext cx="3932237" cy="409784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796542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dge Side By Side Image">
    <p:bg>
      <p:bgPr>
        <a:blipFill dpi="0" rotWithShape="1">
          <a:blip r:embed="rId2" cstate="screen">
            <a:alphaModFix amt="4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96112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426338"/>
            <a:ext cx="6172200" cy="517563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96312"/>
            <a:ext cx="3932237" cy="404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445510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2017-10-09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1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2017-10-09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6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2017-10-09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3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2017-10-09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1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2017-10-09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12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7799-E3A9-4516-B428-D2DCE16620CD}" type="datetime1">
              <a:rPr lang="en-US" smtClean="0"/>
              <a:pPr/>
              <a:t>2017-10-09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1996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688B-20E5-4279-9389-143F269CFCDC}" type="datetime1">
              <a:rPr lang="en-US" smtClean="0"/>
              <a:pPr/>
              <a:t>2017-10-09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0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9DFEDFA-E8B3-4E56-842C-D01EFB3A34F3}" type="datetimeFigureOut">
              <a:rPr lang="en-US" smtClean="0"/>
              <a:pPr/>
              <a:t>2017-10-09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8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04039"/>
            <a:ext cx="10515600" cy="759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63624"/>
            <a:ext cx="10515600" cy="4969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5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4.png"/><Relationship Id="rId4" Type="http://schemas.openxmlformats.org/officeDocument/2006/relationships/oleObject" Target="../embeddings/oleObject1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9.png"/><Relationship Id="rId4" Type="http://schemas.openxmlformats.org/officeDocument/2006/relationships/oleObject" Target="../embeddings/oleObject2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0.png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1.png"/><Relationship Id="rId4" Type="http://schemas.openxmlformats.org/officeDocument/2006/relationships/oleObject" Target="../embeddings/oleObject4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Styling In XML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Times New Roman" pitchFamily="18" charset="0"/>
              </a:rPr>
              <a:t>Where Is It Done?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>
              <a:spcBef>
                <a:spcPct val="50000"/>
              </a:spcBef>
            </a:pPr>
            <a:r>
              <a:rPr lang="en-US" sz="2400" dirty="0">
                <a:cs typeface="Times New Roman" pitchFamily="18" charset="0"/>
              </a:rPr>
              <a:t>The transformation can be performed by a server or a client</a:t>
            </a:r>
          </a:p>
          <a:p>
            <a:pPr marL="228600">
              <a:spcBef>
                <a:spcPct val="50000"/>
              </a:spcBef>
            </a:pPr>
            <a:r>
              <a:rPr lang="en-US" sz="2400" dirty="0">
                <a:cs typeface="Times New Roman" pitchFamily="18" charset="0"/>
              </a:rPr>
              <a:t>In a server-side transformation, the server receives a request from a client, applies the style sheet to the source document, and returns the result document to the client</a:t>
            </a:r>
          </a:p>
          <a:p>
            <a:pPr marL="228600">
              <a:spcBef>
                <a:spcPct val="50000"/>
              </a:spcBef>
            </a:pPr>
            <a:r>
              <a:rPr lang="en-US" sz="2400" dirty="0">
                <a:cs typeface="Times New Roman" pitchFamily="18" charset="0"/>
              </a:rPr>
              <a:t>In a client-side transformation, a client requests retrieval of both the source document and the style sheet from the server, then performs the transformation, and generates the result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2DBB30D6-E961-4D7E-A942-64061409CF21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87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Stages in Transforming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First Phase - Structural transformation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Data is converted from the structure of the incoming XML to the structure of the desired output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Second Phase - Formatting transformation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New structure is changed to the required format like HTML, PDF, SQL Server, Oracle, etc.</a:t>
            </a:r>
          </a:p>
          <a:p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7D3E428-29D1-466D-BC48-BAA6EFC1136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5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Two Step Transformation</a:t>
            </a:r>
          </a:p>
        </p:txBody>
      </p:sp>
      <p:pic>
        <p:nvPicPr>
          <p:cNvPr id="26214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51690" y="1196752"/>
            <a:ext cx="8001910" cy="5458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4858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XML </a:t>
            </a:r>
            <a:r>
              <a:rPr lang="en-GB" dirty="0" err="1"/>
              <a:t>Stylesheet</a:t>
            </a:r>
            <a:r>
              <a:rPr lang="en-GB" dirty="0"/>
              <a:t> Language (XSL)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XSL:  XML vocabulary for specifying formatting objectives (sometimes called XSL-FO for XSL Formatting)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XSL Transformation (XSLT): the language for transforming XML documents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XML Path Language (</a:t>
            </a:r>
            <a:r>
              <a:rPr lang="en-GB" sz="2400" dirty="0" err="1"/>
              <a:t>XPath</a:t>
            </a:r>
            <a:r>
              <a:rPr lang="en-GB" sz="2400" dirty="0"/>
              <a:t>): an expression language used to ask or refer to part of an XML document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F6147533-0582-498A-9518-2177B87592F0}" type="slidenum">
              <a:rPr lang="en-GB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5326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1088136"/>
            <a:ext cx="10721264" cy="832104"/>
          </a:xfrm>
        </p:spPr>
        <p:txBody>
          <a:bodyPr>
            <a:normAutofit/>
          </a:bodyPr>
          <a:lstStyle/>
          <a:p>
            <a:r>
              <a:rPr lang="en-US" dirty="0">
                <a:cs typeface="Times New Roman" pitchFamily="18" charset="0"/>
              </a:rPr>
              <a:t>Creating a Style Sheet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657B67BF-36F7-4804-8CE8-270B79E05029}" type="slidenum">
              <a:rPr lang="en-US"/>
              <a:pPr/>
              <a:t>14</a:t>
            </a:fld>
            <a:endParaRPr lang="en-US"/>
          </a:p>
        </p:txBody>
      </p:sp>
      <p:sp>
        <p:nvSpPr>
          <p:cNvPr id="197638" name="Rectangle 6"/>
          <p:cNvSpPr>
            <a:spLocks noChangeArrowheads="1"/>
          </p:cNvSpPr>
          <p:nvPr/>
        </p:nvSpPr>
        <p:spPr bwMode="auto">
          <a:xfrm>
            <a:off x="623392" y="1988840"/>
            <a:ext cx="11089232" cy="2816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sz="2400" dirty="0">
                <a:cs typeface="Times New Roman" pitchFamily="18" charset="0"/>
              </a:rPr>
              <a:t>To create an XSLT style sheet, the general structure is:</a:t>
            </a:r>
          </a:p>
          <a:p>
            <a:pPr>
              <a:spcBef>
                <a:spcPct val="50000"/>
              </a:spcBef>
            </a:pPr>
            <a:r>
              <a:rPr lang="en-GB" dirty="0">
                <a:latin typeface="Courier New" pitchFamily="49" charset="0"/>
              </a:rPr>
              <a:t>&lt;</a:t>
            </a:r>
            <a:r>
              <a:rPr lang="en-GB" dirty="0" err="1">
                <a:latin typeface="Courier New" pitchFamily="49" charset="0"/>
              </a:rPr>
              <a:t>xsl:stylesheet</a:t>
            </a:r>
            <a:r>
              <a:rPr lang="en-GB" dirty="0">
                <a:latin typeface="Courier New" pitchFamily="49" charset="0"/>
              </a:rPr>
              <a:t> version="1.0" </a:t>
            </a:r>
            <a:r>
              <a:rPr lang="en-GB" dirty="0" err="1" smtClean="0">
                <a:latin typeface="Courier New" pitchFamily="49" charset="0"/>
              </a:rPr>
              <a:t>xmlns:xsl</a:t>
            </a:r>
            <a:r>
              <a:rPr lang="en-GB" dirty="0" smtClean="0">
                <a:latin typeface="Courier New" pitchFamily="49" charset="0"/>
              </a:rPr>
              <a:t>=http</a:t>
            </a:r>
            <a:r>
              <a:rPr lang="en-GB" dirty="0">
                <a:latin typeface="Courier New" pitchFamily="49" charset="0"/>
              </a:rPr>
              <a:t>://www.w3.org/1999/XSL/Transform&gt;</a:t>
            </a:r>
            <a:br>
              <a:rPr lang="en-GB" dirty="0">
                <a:latin typeface="Courier New" pitchFamily="49" charset="0"/>
              </a:rPr>
            </a:br>
            <a:endParaRPr lang="en-GB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GB" dirty="0">
                <a:latin typeface="Courier New" pitchFamily="49" charset="0"/>
              </a:rPr>
              <a:t>&lt;!- - Put your formatting code here - - &gt;</a:t>
            </a:r>
            <a:br>
              <a:rPr lang="en-GB" dirty="0">
                <a:latin typeface="Courier New" pitchFamily="49" charset="0"/>
              </a:rPr>
            </a:br>
            <a:endParaRPr lang="en-GB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GB" dirty="0">
                <a:latin typeface="Courier New" pitchFamily="49" charset="0"/>
              </a:rPr>
              <a:t>&lt;/</a:t>
            </a:r>
            <a:r>
              <a:rPr lang="en-GB" dirty="0" err="1">
                <a:latin typeface="Courier New" pitchFamily="49" charset="0"/>
              </a:rPr>
              <a:t>xsl:stylesheet</a:t>
            </a:r>
            <a:r>
              <a:rPr lang="en-GB" dirty="0">
                <a:latin typeface="Courier New" pitchFamily="49" charset="0"/>
              </a:rPr>
              <a:t>&gt;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GB" sz="2400" dirty="0" err="1"/>
              <a:t>xmlns:xsl</a:t>
            </a:r>
            <a:r>
              <a:rPr lang="en-GB" sz="2400" dirty="0"/>
              <a:t> attribute indicates the schema to be supported for the style sheet</a:t>
            </a:r>
          </a:p>
        </p:txBody>
      </p:sp>
    </p:spTree>
    <p:extLst>
      <p:ext uri="{BB962C8B-B14F-4D97-AF65-F5344CB8AC3E}">
        <p14:creationId xmlns:p14="http://schemas.microsoft.com/office/powerpoint/2010/main" val="2029968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Attaching a Style Sheet in XML</a:t>
            </a:r>
            <a:endParaRPr lang="en-US" dirty="0"/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Processing instruction should be inserted directly below the first line in the XML file</a:t>
            </a:r>
          </a:p>
          <a:p>
            <a:r>
              <a:rPr lang="en-US" sz="2400" dirty="0"/>
              <a:t>Specify the name and location of files containing the style sheet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&lt;?xml-stylesheet type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text/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CA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CA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800" dirty="0">
                <a:latin typeface="Courier New" pitchFamily="49" charset="0"/>
                <a:cs typeface="Courier New" pitchFamily="49" charset="0"/>
              </a:rPr>
              <a:t>&lt;?xml-stylesheet type="text/</a:t>
            </a:r>
            <a:r>
              <a:rPr lang="en-CA" sz="1800" dirty="0" err="1">
                <a:latin typeface="Courier New" pitchFamily="49" charset="0"/>
                <a:cs typeface="Courier New" pitchFamily="49" charset="0"/>
              </a:rPr>
              <a:t>xsl</a:t>
            </a:r>
            <a:r>
              <a:rPr lang="en-CA" sz="18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CA" sz="18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CA" sz="1800" dirty="0">
                <a:latin typeface="Courier New" pitchFamily="49" charset="0"/>
                <a:cs typeface="Courier New" pitchFamily="49" charset="0"/>
              </a:rPr>
              <a:t>="stylesheet.xsl"?&gt;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9A78395E-920B-42EA-8DFC-F033391674A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65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XML Node Tree</a:t>
            </a:r>
            <a:endParaRPr lang="en-US" dirty="0"/>
          </a:p>
        </p:txBody>
      </p:sp>
      <p:pic>
        <p:nvPicPr>
          <p:cNvPr id="281608" name="Picture 8" descr="Fig06-07"/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242964" y="1503713"/>
            <a:ext cx="7813476" cy="505067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21480427-C70D-4223-A337-9C0A32D80758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06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Times New Roman" pitchFamily="18" charset="0"/>
              </a:rPr>
              <a:t>Working with Document Nodes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dirty="0">
                <a:cs typeface="Times New Roman" pitchFamily="18" charset="0"/>
              </a:rPr>
              <a:t>Nodes are distinguished based on the object they refer to in the document </a:t>
            </a:r>
          </a:p>
          <a:p>
            <a:pPr marL="457200" indent="-457200"/>
            <a:r>
              <a:rPr lang="en-US" sz="2400" dirty="0" err="1">
                <a:cs typeface="Times New Roman" pitchFamily="18" charset="0"/>
              </a:rPr>
              <a:t>XPath</a:t>
            </a:r>
            <a:r>
              <a:rPr lang="en-US" sz="2400" dirty="0">
                <a:cs typeface="Times New Roman" pitchFamily="18" charset="0"/>
              </a:rPr>
              <a:t> provides the syntax to refer to the various nodes in the node tree</a:t>
            </a:r>
          </a:p>
          <a:p>
            <a:pPr marL="457200" indent="-457200"/>
            <a:r>
              <a:rPr lang="en-US" sz="2400" dirty="0">
                <a:cs typeface="Times New Roman" pitchFamily="18" charset="0"/>
              </a:rPr>
              <a:t>Syntax is same as operating systems (../name, </a:t>
            </a:r>
            <a:r>
              <a:rPr lang="en-US" sz="2400" dirty="0" err="1">
                <a:cs typeface="Times New Roman" pitchFamily="18" charset="0"/>
              </a:rPr>
              <a:t>etc</a:t>
            </a:r>
            <a:r>
              <a:rPr lang="en-US" sz="2400" dirty="0">
                <a:cs typeface="Times New Roman" pitchFamily="18" charset="0"/>
              </a:rPr>
              <a:t>)</a:t>
            </a:r>
          </a:p>
          <a:p>
            <a:pPr marL="749808" lvl="1" indent="-457200"/>
            <a:r>
              <a:rPr lang="en-US" sz="2000" dirty="0">
                <a:cs typeface="Times New Roman" pitchFamily="18" charset="0"/>
              </a:rPr>
              <a:t>Location of a node can be expressed in either absolute or relative terms</a:t>
            </a:r>
          </a:p>
          <a:p>
            <a:pPr marL="457200" indent="-457200"/>
            <a:r>
              <a:rPr lang="en-US" sz="2400" dirty="0" err="1">
                <a:cs typeface="Times New Roman" pitchFamily="18" charset="0"/>
              </a:rPr>
              <a:t>XPath</a:t>
            </a:r>
            <a:r>
              <a:rPr lang="en-US" sz="2400" dirty="0">
                <a:cs typeface="Times New Roman" pitchFamily="18" charset="0"/>
              </a:rPr>
              <a:t> also does data extraction 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4E81158-54A0-41F3-A8D2-75CA9E42F7CD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49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Times New Roman" pitchFamily="18" charset="0"/>
              </a:rPr>
              <a:t>Using </a:t>
            </a:r>
            <a:r>
              <a:rPr lang="en-US" dirty="0" smtClean="0">
                <a:cs typeface="Times New Roman" pitchFamily="18" charset="0"/>
              </a:rPr>
              <a:t>XPath </a:t>
            </a:r>
            <a:r>
              <a:rPr lang="en-US" dirty="0">
                <a:cs typeface="Times New Roman" pitchFamily="18" charset="0"/>
              </a:rPr>
              <a:t>to Reference a Node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tabLst>
                <a:tab pos="228600" algn="l"/>
              </a:tabLst>
            </a:pPr>
            <a:r>
              <a:rPr lang="en-US" sz="2400" dirty="0">
                <a:cs typeface="Times New Roman" pitchFamily="18" charset="0"/>
              </a:rPr>
              <a:t>For absolute path, </a:t>
            </a:r>
            <a:r>
              <a:rPr lang="en-US" sz="2400" dirty="0" err="1">
                <a:cs typeface="Times New Roman" pitchFamily="18" charset="0"/>
              </a:rPr>
              <a:t>XPath</a:t>
            </a:r>
            <a:r>
              <a:rPr lang="en-US" sz="2400" dirty="0">
                <a:cs typeface="Times New Roman" pitchFamily="18" charset="0"/>
              </a:rPr>
              <a:t> begins with the root node, identified by a forward slash and proceeds down the levels of the node tree </a:t>
            </a:r>
          </a:p>
          <a:p>
            <a:pPr marL="749808" lvl="1" indent="-457200">
              <a:tabLst>
                <a:tab pos="228600" algn="l"/>
              </a:tabLst>
            </a:pPr>
            <a:r>
              <a:rPr lang="en-US" sz="2000" dirty="0">
                <a:cs typeface="Times New Roman" pitchFamily="18" charset="0"/>
              </a:rPr>
              <a:t>An absolute path:  /child1/child2/child3/…</a:t>
            </a:r>
          </a:p>
          <a:p>
            <a:pPr marL="457200" indent="-457200">
              <a:tabLst>
                <a:tab pos="228600" algn="l"/>
              </a:tabLst>
            </a:pPr>
            <a:r>
              <a:rPr lang="en-US" sz="2400" dirty="0">
                <a:cs typeface="Times New Roman" pitchFamily="18" charset="0"/>
              </a:rPr>
              <a:t>To reference an element without regard to its location in the node tree, use a double forward slash with the name of the descendant node </a:t>
            </a:r>
          </a:p>
          <a:p>
            <a:pPr marL="749808" lvl="1" indent="-457200">
              <a:tabLst>
                <a:tab pos="228600" algn="l"/>
              </a:tabLst>
            </a:pPr>
            <a:r>
              <a:rPr lang="en-US" sz="2000" dirty="0">
                <a:cs typeface="Times New Roman" pitchFamily="18" charset="0"/>
              </a:rPr>
              <a:t>A relative path : //descendant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D27E034-DECF-41B6-95E2-FE6EAF18B1DA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90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Times New Roman" pitchFamily="18" charset="0"/>
              </a:rPr>
              <a:t>Referencing Groups of Elements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tabLst>
                <a:tab pos="457200" algn="l"/>
              </a:tabLst>
            </a:pPr>
            <a:r>
              <a:rPr lang="en-US" sz="2400" dirty="0" err="1">
                <a:cs typeface="Times New Roman" pitchFamily="18" charset="0"/>
              </a:rPr>
              <a:t>XPath</a:t>
            </a:r>
            <a:r>
              <a:rPr lang="en-US" sz="2400" dirty="0">
                <a:cs typeface="Times New Roman" pitchFamily="18" charset="0"/>
              </a:rPr>
              <a:t> allows you to refer to groups of nodes by using the wildcard character (*)</a:t>
            </a:r>
          </a:p>
          <a:p>
            <a:pPr marL="457200" indent="-457200">
              <a:tabLst>
                <a:tab pos="228600" algn="l"/>
              </a:tabLst>
            </a:pPr>
            <a:r>
              <a:rPr lang="en-US" sz="2400" dirty="0">
                <a:cs typeface="Times New Roman" pitchFamily="18" charset="0"/>
              </a:rPr>
              <a:t>To select all of the nodes in the node tree, you can use the path:</a:t>
            </a:r>
          </a:p>
          <a:p>
            <a:pPr marL="228600">
              <a:buNone/>
              <a:tabLst>
                <a:tab pos="228600" algn="l"/>
              </a:tabLst>
            </a:pPr>
            <a:r>
              <a:rPr lang="en-US" sz="2400" dirty="0">
                <a:cs typeface="Times New Roman" pitchFamily="18" charset="0"/>
              </a:rPr>
              <a:t>   //*</a:t>
            </a:r>
          </a:p>
          <a:p>
            <a:pPr marL="457200" indent="-457200">
              <a:tabLst>
                <a:tab pos="457200" algn="l"/>
              </a:tabLst>
            </a:pPr>
            <a:r>
              <a:rPr lang="en-US" sz="2400" dirty="0">
                <a:cs typeface="Times New Roman" pitchFamily="18" charset="0"/>
              </a:rPr>
              <a:t>The (*) symbol matches any node, and the </a:t>
            </a:r>
            <a:r>
              <a:rPr lang="en-US" sz="2400" dirty="0" smtClean="0">
                <a:cs typeface="Times New Roman" pitchFamily="18" charset="0"/>
              </a:rPr>
              <a:t>(//) symbol </a:t>
            </a:r>
            <a:r>
              <a:rPr lang="en-US" sz="2400" dirty="0">
                <a:cs typeface="Times New Roman" pitchFamily="18" charset="0"/>
              </a:rPr>
              <a:t>matches any level of the node tree</a:t>
            </a:r>
          </a:p>
          <a:p>
            <a:pPr marL="228600">
              <a:buNone/>
              <a:tabLst>
                <a:tab pos="228600" algn="l"/>
              </a:tabLst>
            </a:pPr>
            <a:r>
              <a:rPr lang="en-US" sz="2400" dirty="0">
                <a:cs typeface="Times New Roman" pitchFamily="18" charset="0"/>
              </a:rPr>
              <a:t>  		</a:t>
            </a:r>
            <a:r>
              <a:rPr lang="en-US" sz="2400" b="1" dirty="0">
                <a:cs typeface="Times New Roman" pitchFamily="18" charset="0"/>
              </a:rPr>
              <a:t>Example</a:t>
            </a:r>
            <a:r>
              <a:rPr lang="en-US" sz="2400" dirty="0">
                <a:cs typeface="Times New Roman" pitchFamily="18" charset="0"/>
              </a:rPr>
              <a:t>: /portfolio/stock/*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FA29154-2EAD-4586-A122-1FA55697D349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44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Objectives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28600"/>
            <a:r>
              <a:rPr lang="en-US" sz="2400" dirty="0">
                <a:cs typeface="Times New Roman" pitchFamily="18" charset="0"/>
              </a:rPr>
              <a:t>Review Selectors and Display Attributes</a:t>
            </a:r>
          </a:p>
          <a:p>
            <a:pPr marL="228600"/>
            <a:r>
              <a:rPr lang="en-US" sz="2400" dirty="0">
                <a:cs typeface="Times New Roman" pitchFamily="18" charset="0"/>
              </a:rPr>
              <a:t>Review Pseudo Elements</a:t>
            </a:r>
          </a:p>
          <a:p>
            <a:pPr marL="228600"/>
            <a:r>
              <a:rPr lang="en-US" sz="2400" dirty="0">
                <a:cs typeface="Times New Roman" pitchFamily="18" charset="0"/>
              </a:rPr>
              <a:t>Create an XSLT style sheet</a:t>
            </a:r>
          </a:p>
          <a:p>
            <a:pPr marL="228600"/>
            <a:r>
              <a:rPr lang="en-US" sz="2400" dirty="0">
                <a:cs typeface="Times New Roman" pitchFamily="18" charset="0"/>
              </a:rPr>
              <a:t>Transform an XML document </a:t>
            </a:r>
          </a:p>
          <a:p>
            <a:pPr marL="628650" lvl="1"/>
            <a:r>
              <a:rPr lang="en-US" sz="2200" dirty="0">
                <a:cs typeface="Times New Roman" pitchFamily="18" charset="0"/>
              </a:rPr>
              <a:t>Create templates to format sections of the XML document</a:t>
            </a:r>
          </a:p>
          <a:p>
            <a:pPr marL="628650" lvl="1"/>
            <a:r>
              <a:rPr lang="en-US" sz="2200" dirty="0">
                <a:cs typeface="Times New Roman" pitchFamily="18" charset="0"/>
              </a:rPr>
              <a:t>Sort the contents of an XML document</a:t>
            </a:r>
          </a:p>
          <a:p>
            <a:pPr marL="628650" lvl="1"/>
            <a:r>
              <a:rPr lang="en-US" sz="2200" dirty="0">
                <a:cs typeface="Times New Roman" pitchFamily="18" charset="0"/>
              </a:rPr>
              <a:t>Create conditional nodes to generate different HTML code</a:t>
            </a:r>
          </a:p>
          <a:p>
            <a:pPr marL="628650" lvl="1"/>
            <a:r>
              <a:rPr lang="en-US" sz="2200" dirty="0">
                <a:cs typeface="Times New Roman" pitchFamily="18" charset="0"/>
              </a:rPr>
              <a:t>Use predicates to select subsets of an XML document</a:t>
            </a:r>
          </a:p>
          <a:p>
            <a:pPr marL="628650" lvl="1"/>
            <a:r>
              <a:rPr lang="en-US" sz="2200" dirty="0">
                <a:cs typeface="Times New Roman" pitchFamily="18" charset="0"/>
              </a:rPr>
              <a:t>Insert new elements and attributes in the transformed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4DBDA93-6E94-4991-A246-F0BD1DA9646D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36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Times New Roman" pitchFamily="18" charset="0"/>
              </a:rPr>
              <a:t>Referencing Attribute Nodes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tabLst>
                <a:tab pos="228600" algn="l"/>
              </a:tabLst>
            </a:pPr>
            <a:r>
              <a:rPr lang="en-US" sz="2400" dirty="0" err="1">
                <a:cs typeface="Times New Roman" pitchFamily="18" charset="0"/>
              </a:rPr>
              <a:t>XPath</a:t>
            </a:r>
            <a:r>
              <a:rPr lang="en-US" sz="2400" dirty="0">
                <a:cs typeface="Times New Roman" pitchFamily="18" charset="0"/>
              </a:rPr>
              <a:t> uses different notation to refer to attribute nodes</a:t>
            </a:r>
          </a:p>
          <a:p>
            <a:pPr marL="457200" indent="-457200">
              <a:tabLst>
                <a:tab pos="228600" algn="l"/>
              </a:tabLst>
            </a:pPr>
            <a:r>
              <a:rPr lang="en-US" sz="2400" dirty="0">
                <a:cs typeface="Times New Roman" pitchFamily="18" charset="0"/>
              </a:rPr>
              <a:t>The syntax for attribute node is:</a:t>
            </a:r>
          </a:p>
          <a:p>
            <a:pPr marL="228600">
              <a:buNone/>
              <a:tabLst>
                <a:tab pos="228600" algn="l"/>
              </a:tabLst>
            </a:pPr>
            <a:r>
              <a:rPr lang="en-US" sz="2400" dirty="0">
                <a:cs typeface="Times New Roman" pitchFamily="18" charset="0"/>
              </a:rPr>
              <a:t>	@</a:t>
            </a:r>
            <a:r>
              <a:rPr lang="en-US" sz="2400" i="1" dirty="0">
                <a:cs typeface="Times New Roman" pitchFamily="18" charset="0"/>
              </a:rPr>
              <a:t>attribute</a:t>
            </a:r>
          </a:p>
          <a:p>
            <a:pPr marL="228600">
              <a:buNone/>
              <a:tabLst>
                <a:tab pos="228600" algn="l"/>
              </a:tabLst>
            </a:pPr>
            <a:r>
              <a:rPr lang="en-US" sz="2400" dirty="0">
                <a:cs typeface="Times New Roman" pitchFamily="18" charset="0"/>
              </a:rPr>
              <a:t>	where </a:t>
            </a:r>
            <a:r>
              <a:rPr lang="en-US" sz="2400" i="1" dirty="0">
                <a:cs typeface="Times New Roman" pitchFamily="18" charset="0"/>
              </a:rPr>
              <a:t>attribute</a:t>
            </a:r>
            <a:r>
              <a:rPr lang="en-US" sz="2400" dirty="0">
                <a:cs typeface="Times New Roman" pitchFamily="18" charset="0"/>
              </a:rPr>
              <a:t> is the name of the attribute </a:t>
            </a:r>
          </a:p>
          <a:p>
            <a:pPr marL="228600">
              <a:buNone/>
              <a:tabLst>
                <a:tab pos="228600" algn="l"/>
              </a:tabLst>
            </a:pPr>
            <a:r>
              <a:rPr lang="en-US" sz="2400" dirty="0">
                <a:cs typeface="Times New Roman" pitchFamily="18" charset="0"/>
              </a:rPr>
              <a:t>   </a:t>
            </a:r>
            <a:r>
              <a:rPr lang="en-US" sz="2400" b="1" dirty="0">
                <a:cs typeface="Times New Roman" pitchFamily="18" charset="0"/>
              </a:rPr>
              <a:t>Example</a:t>
            </a:r>
            <a:r>
              <a:rPr lang="en-US" sz="2400" dirty="0">
                <a:cs typeface="Times New Roman" pitchFamily="18" charset="0"/>
              </a:rPr>
              <a:t>: /portfolio/stock/name/@symbol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62AA37D-F416-40E3-B09C-7B48E2147B9B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96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Times New Roman" pitchFamily="18" charset="0"/>
              </a:rPr>
              <a:t>Text in Nodes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tabLst>
                <a:tab pos="228600" algn="l"/>
              </a:tabLst>
            </a:pPr>
            <a:r>
              <a:rPr lang="en-US" sz="2400" dirty="0">
                <a:cs typeface="Times New Roman" pitchFamily="18" charset="0"/>
              </a:rPr>
              <a:t>The text contained in an element node is treated as a text node</a:t>
            </a:r>
          </a:p>
          <a:p>
            <a:pPr marL="457200" indent="-457200">
              <a:tabLst>
                <a:tab pos="228600" algn="l"/>
              </a:tabLst>
            </a:pPr>
            <a:r>
              <a:rPr lang="en-US" sz="2400" dirty="0">
                <a:cs typeface="Times New Roman" pitchFamily="18" charset="0"/>
              </a:rPr>
              <a:t>The syntax for referencing a text node is:</a:t>
            </a:r>
          </a:p>
          <a:p>
            <a:pPr marL="228600">
              <a:buNone/>
              <a:tabLst>
                <a:tab pos="228600" algn="l"/>
              </a:tabLst>
            </a:pPr>
            <a:r>
              <a:rPr lang="en-US" sz="2400" dirty="0">
                <a:cs typeface="Times New Roman" pitchFamily="18" charset="0"/>
              </a:rPr>
              <a:t>	</a:t>
            </a:r>
            <a:r>
              <a:rPr lang="en-US" sz="2400" i="1" dirty="0">
                <a:cs typeface="Times New Roman" pitchFamily="18" charset="0"/>
              </a:rPr>
              <a:t>text()</a:t>
            </a:r>
          </a:p>
          <a:p>
            <a:pPr marL="457200" indent="-457200">
              <a:tabLst>
                <a:tab pos="228600" algn="l"/>
              </a:tabLst>
            </a:pPr>
            <a:r>
              <a:rPr lang="en-US" sz="2400" dirty="0">
                <a:cs typeface="Times New Roman" pitchFamily="18" charset="0"/>
              </a:rPr>
              <a:t>To match all text nodes in the document, use:</a:t>
            </a:r>
          </a:p>
          <a:p>
            <a:pPr marL="228600">
              <a:buNone/>
              <a:tabLst>
                <a:tab pos="228600" algn="l"/>
              </a:tabLst>
            </a:pPr>
            <a:r>
              <a:rPr lang="en-US" sz="2400" dirty="0">
                <a:cs typeface="Times New Roman" pitchFamily="18" charset="0"/>
              </a:rPr>
              <a:t>	//text()</a:t>
            </a:r>
          </a:p>
          <a:p>
            <a:pPr marL="457200" indent="-457200">
              <a:tabLst>
                <a:tab pos="228600" algn="l"/>
              </a:tabLst>
            </a:pPr>
            <a:r>
              <a:rPr lang="en-US" sz="2400" dirty="0">
                <a:cs typeface="Times New Roman" pitchFamily="18" charset="0"/>
              </a:rPr>
              <a:t>Example</a:t>
            </a:r>
          </a:p>
          <a:p>
            <a:pPr marL="0" indent="0">
              <a:buNone/>
              <a:tabLst>
                <a:tab pos="228600" algn="l"/>
              </a:tabLst>
            </a:pPr>
            <a:r>
              <a:rPr lang="en-US" sz="2400" dirty="0">
                <a:cs typeface="Times New Roman" pitchFamily="18" charset="0"/>
              </a:rPr>
              <a:t>	//</a:t>
            </a:r>
            <a:r>
              <a:rPr lang="en-US" sz="2400" dirty="0" err="1">
                <a:cs typeface="Times New Roman" pitchFamily="18" charset="0"/>
              </a:rPr>
              <a:t>sName</a:t>
            </a:r>
            <a:r>
              <a:rPr lang="en-US" sz="2400" dirty="0">
                <a:cs typeface="Times New Roman" pitchFamily="18" charset="0"/>
              </a:rPr>
              <a:t>/text() </a:t>
            </a:r>
          </a:p>
          <a:p>
            <a:pPr marL="266700" indent="-266700">
              <a:buNone/>
              <a:tabLst>
                <a:tab pos="266700" algn="l"/>
              </a:tabLst>
            </a:pPr>
            <a:r>
              <a:rPr lang="en-US" sz="2400" dirty="0">
                <a:cs typeface="Times New Roman" pitchFamily="18" charset="0"/>
              </a:rPr>
              <a:t>	references the text contained in the </a:t>
            </a:r>
            <a:r>
              <a:rPr lang="en-US" sz="2400" dirty="0" err="1">
                <a:cs typeface="Times New Roman" pitchFamily="18" charset="0"/>
              </a:rPr>
              <a:t>sName</a:t>
            </a:r>
            <a:r>
              <a:rPr lang="en-US" sz="2400" dirty="0">
                <a:cs typeface="Times New Roman" pitchFamily="18" charset="0"/>
              </a:rPr>
              <a:t> element</a:t>
            </a:r>
          </a:p>
          <a:p>
            <a:pPr marL="228600">
              <a:buNone/>
              <a:tabLst>
                <a:tab pos="228600" algn="l"/>
              </a:tabLst>
            </a:pPr>
            <a:endParaRPr lang="en-US" sz="2400" dirty="0"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FDC4F64-A322-4240-951A-D6D592DBA475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5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Creating </a:t>
            </a:r>
            <a:r>
              <a:rPr lang="en-US">
                <a:cs typeface="Times New Roman" pitchFamily="18" charset="0"/>
              </a:rPr>
              <a:t>a Template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2529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>
              <a:spcBef>
                <a:spcPct val="50000"/>
              </a:spcBef>
            </a:pPr>
            <a:r>
              <a:rPr lang="en-US" sz="2400" dirty="0">
                <a:cs typeface="Times New Roman" pitchFamily="18" charset="0"/>
              </a:rPr>
              <a:t>Template is a collection of elements that define how a particular section of the source document should be transformed in the result document</a:t>
            </a:r>
          </a:p>
          <a:p>
            <a:pPr marL="228600">
              <a:spcBef>
                <a:spcPct val="50000"/>
              </a:spcBef>
            </a:pPr>
            <a:r>
              <a:rPr lang="en-US" sz="2400" dirty="0">
                <a:cs typeface="Times New Roman" pitchFamily="18" charset="0"/>
              </a:rPr>
              <a:t>The root template sets up the initial code for the result document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716988D-0AEE-4891-8B60-7360F433195D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75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Creating a Template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>
                <a:cs typeface="Times New Roman" pitchFamily="18" charset="0"/>
              </a:rPr>
              <a:t>To create a template, the syntax is:</a:t>
            </a:r>
          </a:p>
          <a:p>
            <a:pPr marL="457200" lvl="1" indent="0">
              <a:buNone/>
            </a:pPr>
            <a:r>
              <a:rPr lang="en-US" sz="2000" dirty="0">
                <a:cs typeface="Times New Roman" pitchFamily="18" charset="0"/>
              </a:rPr>
              <a:t>&lt;</a:t>
            </a:r>
            <a:r>
              <a:rPr lang="en-US" sz="2000" dirty="0" err="1">
                <a:cs typeface="Times New Roman" pitchFamily="18" charset="0"/>
              </a:rPr>
              <a:t>xsl:template</a:t>
            </a:r>
            <a:r>
              <a:rPr lang="en-US" sz="2000" dirty="0">
                <a:cs typeface="Times New Roman" pitchFamily="18" charset="0"/>
              </a:rPr>
              <a:t> match=“node set”&gt;</a:t>
            </a:r>
          </a:p>
          <a:p>
            <a:pPr lvl="2">
              <a:buFontTx/>
              <a:buNone/>
            </a:pPr>
            <a:r>
              <a:rPr lang="en-US" sz="1800" i="1" dirty="0">
                <a:cs typeface="Times New Roman" pitchFamily="18" charset="0"/>
              </a:rPr>
              <a:t>styles</a:t>
            </a:r>
          </a:p>
          <a:p>
            <a:pPr marL="457200" lvl="1" indent="0">
              <a:buNone/>
            </a:pPr>
            <a:r>
              <a:rPr lang="en-US" sz="2000" dirty="0">
                <a:cs typeface="Times New Roman" pitchFamily="18" charset="0"/>
              </a:rPr>
              <a:t>&lt;/</a:t>
            </a:r>
            <a:r>
              <a:rPr lang="en-US" sz="2000" dirty="0" err="1">
                <a:cs typeface="Times New Roman" pitchFamily="18" charset="0"/>
              </a:rPr>
              <a:t>xsl:template</a:t>
            </a:r>
            <a:r>
              <a:rPr lang="en-US" sz="2000" dirty="0">
                <a:cs typeface="Times New Roman" pitchFamily="18" charset="0"/>
              </a:rPr>
              <a:t>&gt;</a:t>
            </a:r>
          </a:p>
          <a:p>
            <a:pPr marL="914400" lvl="1" indent="-457200"/>
            <a:r>
              <a:rPr lang="en-US" sz="2000" i="1" dirty="0"/>
              <a:t>node set </a:t>
            </a:r>
            <a:r>
              <a:rPr lang="en-US" sz="2000" dirty="0"/>
              <a:t>is an </a:t>
            </a:r>
            <a:r>
              <a:rPr lang="en-US" sz="2000" dirty="0" err="1"/>
              <a:t>XPath</a:t>
            </a:r>
            <a:r>
              <a:rPr lang="en-US" sz="2000" dirty="0"/>
              <a:t> expression that references a node set from the source document </a:t>
            </a:r>
          </a:p>
          <a:p>
            <a:pPr marL="914400" lvl="1" indent="-457200"/>
            <a:r>
              <a:rPr lang="en-US" sz="2000" i="1" dirty="0"/>
              <a:t>styles </a:t>
            </a:r>
            <a:r>
              <a:rPr lang="en-US" sz="2000" dirty="0"/>
              <a:t>are the XSLT styles applied to those nodes</a:t>
            </a:r>
          </a:p>
          <a:p>
            <a:pPr marL="228600">
              <a:spcBef>
                <a:spcPct val="50000"/>
              </a:spcBef>
            </a:pPr>
            <a:r>
              <a:rPr lang="en-US" sz="2400" dirty="0">
                <a:cs typeface="Times New Roman" pitchFamily="18" charset="0"/>
              </a:rPr>
              <a:t>To create a root template, the syntax is:</a:t>
            </a:r>
          </a:p>
          <a:p>
            <a:pPr marL="457200" lvl="1" indent="0">
              <a:buNone/>
            </a:pPr>
            <a:r>
              <a:rPr lang="en-US" sz="2000" dirty="0">
                <a:cs typeface="Times New Roman" pitchFamily="18" charset="0"/>
              </a:rPr>
              <a:t>&lt;</a:t>
            </a:r>
            <a:r>
              <a:rPr lang="en-US" sz="2000" dirty="0" err="1">
                <a:cs typeface="Times New Roman" pitchFamily="18" charset="0"/>
              </a:rPr>
              <a:t>xsl:template</a:t>
            </a:r>
            <a:r>
              <a:rPr lang="en-US" sz="2000" dirty="0">
                <a:cs typeface="Times New Roman" pitchFamily="18" charset="0"/>
              </a:rPr>
              <a:t> match=“/”&gt;</a:t>
            </a:r>
          </a:p>
          <a:p>
            <a:pPr lvl="2">
              <a:buFontTx/>
              <a:buNone/>
            </a:pPr>
            <a:r>
              <a:rPr lang="en-US" sz="1800" i="1" dirty="0">
                <a:cs typeface="Times New Roman" pitchFamily="18" charset="0"/>
              </a:rPr>
              <a:t>styles</a:t>
            </a:r>
          </a:p>
          <a:p>
            <a:pPr marL="457200" lvl="1" indent="0">
              <a:buNone/>
            </a:pPr>
            <a:r>
              <a:rPr lang="en-US" sz="2000" dirty="0">
                <a:cs typeface="Times New Roman" pitchFamily="18" charset="0"/>
              </a:rPr>
              <a:t>&lt;/</a:t>
            </a:r>
            <a:r>
              <a:rPr lang="en-US" sz="2000" dirty="0" err="1">
                <a:cs typeface="Times New Roman" pitchFamily="18" charset="0"/>
              </a:rPr>
              <a:t>xsl:template</a:t>
            </a:r>
            <a:r>
              <a:rPr lang="en-US" sz="2000" dirty="0">
                <a:cs typeface="Times New Roman" pitchFamily="18" charset="0"/>
              </a:rPr>
              <a:t>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E675E8BB-5B3D-471D-90C4-18ED180718D9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96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Times New Roman" pitchFamily="18" charset="0"/>
              </a:rPr>
              <a:t>Creating a Root Template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228600"/>
            <a:r>
              <a:rPr lang="en-US" sz="2400" dirty="0">
                <a:cs typeface="Times New Roman" pitchFamily="18" charset="0"/>
              </a:rPr>
              <a:t>Almost everything happens inside a template</a:t>
            </a:r>
          </a:p>
          <a:p>
            <a:pPr marL="521208" lvl="1"/>
            <a:r>
              <a:rPr lang="en-US" sz="2000" dirty="0">
                <a:cs typeface="Times New Roman" pitchFamily="18" charset="0"/>
              </a:rPr>
              <a:t>Usually create one for root but can do it at any level</a:t>
            </a:r>
          </a:p>
          <a:p>
            <a:pPr marL="228600"/>
            <a:r>
              <a:rPr lang="en-US" sz="2400" dirty="0">
                <a:cs typeface="Times New Roman" pitchFamily="18" charset="0"/>
              </a:rPr>
              <a:t>A template contains two types of content: XSLT elements and literal result elements </a:t>
            </a:r>
          </a:p>
          <a:p>
            <a:pPr lvl="1"/>
            <a:r>
              <a:rPr lang="en-US" sz="2000" dirty="0">
                <a:cs typeface="Times New Roman" pitchFamily="18" charset="0"/>
              </a:rPr>
              <a:t>XSLT elements are elements that are part of the XSLT namespace and are used to send commands to the XSLT processor</a:t>
            </a:r>
            <a:endParaRPr lang="en-US" sz="3600" dirty="0">
              <a:cs typeface="Times New Roman" pitchFamily="18" charset="0"/>
            </a:endParaRPr>
          </a:p>
          <a:p>
            <a:pPr lvl="1"/>
            <a:r>
              <a:rPr lang="en-US" sz="2000" dirty="0">
                <a:cs typeface="Times New Roman" pitchFamily="18" charset="0"/>
              </a:rPr>
              <a:t>A literal result element is text sent to the result document, but not acted upon by the XSLT processor (e.g. html tags)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45193A7-1997-47F0-A414-31746614770A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60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Times New Roman" pitchFamily="18" charset="0"/>
              </a:rPr>
              <a:t>The Output Method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/>
            <a:r>
              <a:rPr lang="en-US" sz="2400" dirty="0">
                <a:cs typeface="Times New Roman" pitchFamily="18" charset="0"/>
              </a:rPr>
              <a:t>By default, the XSLT processor will render the result document as an XML file </a:t>
            </a:r>
          </a:p>
          <a:p>
            <a:pPr marL="228600"/>
            <a:r>
              <a:rPr lang="en-US" sz="2400" dirty="0">
                <a:cs typeface="Times New Roman" pitchFamily="18" charset="0"/>
              </a:rPr>
              <a:t>To control how the processor formats the source document, you can specify the output method using the &lt;</a:t>
            </a:r>
            <a:r>
              <a:rPr lang="en-US" sz="2400" dirty="0" err="1">
                <a:cs typeface="Times New Roman" pitchFamily="18" charset="0"/>
              </a:rPr>
              <a:t>xsl:output</a:t>
            </a:r>
            <a:r>
              <a:rPr lang="en-US" sz="2400" dirty="0">
                <a:cs typeface="Times New Roman" pitchFamily="18" charset="0"/>
              </a:rPr>
              <a:t> /&gt; element</a:t>
            </a:r>
          </a:p>
          <a:p>
            <a:pPr marL="502920" lvl="1"/>
            <a:r>
              <a:rPr lang="en-US" sz="2000" dirty="0">
                <a:cs typeface="Times New Roman" pitchFamily="18" charset="0"/>
              </a:rPr>
              <a:t>List of possible formats in various locations on </a:t>
            </a:r>
            <a:r>
              <a:rPr lang="en-US" sz="2000" dirty="0" smtClean="0">
                <a:cs typeface="Times New Roman" pitchFamily="18" charset="0"/>
              </a:rPr>
              <a:t>web</a:t>
            </a:r>
          </a:p>
          <a:p>
            <a:pPr marL="502920" lvl="1"/>
            <a:endParaRPr lang="en-US" dirty="0">
              <a:cs typeface="Times New Roman" pitchFamily="18" charset="0"/>
            </a:endParaRPr>
          </a:p>
          <a:p>
            <a:pPr marL="33147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xsl:output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method=“html” /&gt;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32585E-9D29-4657-BCFF-90A4A1648364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00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Transforming a Document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/>
            <a:r>
              <a:rPr lang="en-US" sz="2400" dirty="0">
                <a:cs typeface="Times New Roman" pitchFamily="18" charset="0"/>
              </a:rPr>
              <a:t>Most browsers have a built-in XSLT processor to allow viewing the result document</a:t>
            </a:r>
          </a:p>
          <a:p>
            <a:pPr marL="228600"/>
            <a:r>
              <a:rPr lang="en-US" sz="2400" dirty="0">
                <a:cs typeface="Times New Roman" pitchFamily="18" charset="0"/>
              </a:rPr>
              <a:t> Alternatively, you can use XML Spy to create the result document as a separate file, and then view that file in your browser</a:t>
            </a:r>
          </a:p>
          <a:p>
            <a:pPr marL="228600"/>
            <a:r>
              <a:rPr lang="en-US" sz="2400" dirty="0">
                <a:cs typeface="Times New Roman" pitchFamily="18" charset="0"/>
              </a:rPr>
              <a:t>Most XSLT processors provide the capability to create the result document as a separate file </a:t>
            </a:r>
          </a:p>
          <a:p>
            <a:pPr marL="521208" lvl="1"/>
            <a:r>
              <a:rPr lang="en-US" sz="2000" dirty="0" err="1">
                <a:cs typeface="Times New Roman" pitchFamily="18" charset="0"/>
              </a:rPr>
              <a:t>XMLSpy</a:t>
            </a:r>
            <a:r>
              <a:rPr lang="en-US" sz="2000" dirty="0">
                <a:cs typeface="Times New Roman" pitchFamily="18" charset="0"/>
              </a:rPr>
              <a:t> provides this functionality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F0DC35F9-B6D1-4ED4-B4F2-AAE23FCA7A0E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00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Extracting Element Values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/>
            <a:r>
              <a:rPr lang="en-US" sz="2400" dirty="0">
                <a:cs typeface="Times New Roman" pitchFamily="18" charset="0"/>
              </a:rPr>
              <a:t>To insert a node’s value into the result document, the syntax is:</a:t>
            </a:r>
          </a:p>
          <a:p>
            <a:pPr lvl="1"/>
            <a:r>
              <a:rPr lang="en-US" sz="2000" dirty="0">
                <a:cs typeface="Times New Roman" pitchFamily="18" charset="0"/>
              </a:rPr>
              <a:t>&lt;</a:t>
            </a:r>
            <a:r>
              <a:rPr lang="en-US" sz="2000" dirty="0" err="1">
                <a:cs typeface="Times New Roman" pitchFamily="18" charset="0"/>
              </a:rPr>
              <a:t>xsl:value-of</a:t>
            </a:r>
            <a:r>
              <a:rPr lang="en-US" sz="2000" dirty="0">
                <a:cs typeface="Times New Roman" pitchFamily="18" charset="0"/>
              </a:rPr>
              <a:t>  select=“e</a:t>
            </a:r>
            <a:r>
              <a:rPr lang="en-US" sz="2000" i="1" dirty="0">
                <a:cs typeface="Times New Roman" pitchFamily="18" charset="0"/>
              </a:rPr>
              <a:t>xpression</a:t>
            </a:r>
            <a:r>
              <a:rPr lang="en-US" sz="2000" dirty="0">
                <a:cs typeface="Times New Roman" pitchFamily="18" charset="0"/>
              </a:rPr>
              <a:t>” /&gt;</a:t>
            </a:r>
          </a:p>
          <a:p>
            <a:pPr lvl="1"/>
            <a:r>
              <a:rPr lang="en-US" sz="2000" dirty="0">
                <a:cs typeface="Times New Roman" pitchFamily="18" charset="0"/>
              </a:rPr>
              <a:t>where </a:t>
            </a:r>
            <a:r>
              <a:rPr lang="en-US" sz="2000" i="1" dirty="0">
                <a:cs typeface="Times New Roman" pitchFamily="18" charset="0"/>
              </a:rPr>
              <a:t>expression</a:t>
            </a:r>
            <a:r>
              <a:rPr lang="en-US" sz="2000" dirty="0">
                <a:cs typeface="Times New Roman" pitchFamily="18" charset="0"/>
              </a:rPr>
              <a:t> is an expression that identifies the node from the source document’s node tree	</a:t>
            </a:r>
          </a:p>
          <a:p>
            <a:pPr marL="228600"/>
            <a:r>
              <a:rPr lang="en-US" sz="2400" dirty="0">
                <a:cs typeface="Times New Roman" pitchFamily="18" charset="0"/>
              </a:rPr>
              <a:t>If the node contains child elements in addition to text content, the text in those child nodes appears as </a:t>
            </a:r>
            <a:r>
              <a:rPr lang="en-US" sz="2400" dirty="0" smtClean="0">
                <a:cs typeface="Times New Roman" pitchFamily="18" charset="0"/>
              </a:rPr>
              <a:t>well</a:t>
            </a:r>
          </a:p>
          <a:p>
            <a:pPr marL="57150" indent="0">
              <a:buNone/>
            </a:pPr>
            <a:endParaRPr lang="en-US" dirty="0">
              <a:cs typeface="Times New Roman" pitchFamily="18" charset="0"/>
            </a:endParaRPr>
          </a:p>
          <a:p>
            <a:pPr marL="57150" indent="0">
              <a:buNone/>
            </a:pPr>
            <a:r>
              <a:rPr lang="en-US" dirty="0" smtClean="0">
                <a:cs typeface="Times New Roman" pitchFamily="18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xsl:value-of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select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="//books/title"/&gt;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43FD52B-9F63-4536-B0FB-4B8F5C02331D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95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Times New Roman" pitchFamily="18" charset="0"/>
              </a:rPr>
              <a:t>Processing Several Elements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>
              <a:spcBef>
                <a:spcPct val="50000"/>
              </a:spcBef>
            </a:pPr>
            <a:r>
              <a:rPr lang="en-US" sz="2400" dirty="0">
                <a:cs typeface="Times New Roman" pitchFamily="18" charset="0"/>
              </a:rPr>
              <a:t>To process a batch of nodes, the syntax is: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xsl:for-each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select=“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expression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” /&gt;   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en-US" sz="2000" i="1" dirty="0">
                <a:latin typeface="Courier New" pitchFamily="49" charset="0"/>
                <a:cs typeface="Courier New" pitchFamily="49" charset="0"/>
              </a:rPr>
              <a:t>	styles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spcBef>
                <a:spcPct val="5000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xsl:for-each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en-US" sz="2000" dirty="0">
                <a:cs typeface="Times New Roman" pitchFamily="18" charset="0"/>
              </a:rPr>
              <a:t>where </a:t>
            </a:r>
            <a:r>
              <a:rPr lang="en-US" sz="2000" i="1" dirty="0">
                <a:cs typeface="Times New Roman" pitchFamily="18" charset="0"/>
              </a:rPr>
              <a:t>expression</a:t>
            </a:r>
            <a:r>
              <a:rPr lang="en-US" sz="2000" dirty="0">
                <a:cs typeface="Times New Roman" pitchFamily="18" charset="0"/>
              </a:rPr>
              <a:t> is an expression that defines the group of nodes to which the XSLT and literal result elements are applied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696E0969-E410-4B8E-8082-0A1181A0BD5B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05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Other Templates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cs typeface="Times New Roman" pitchFamily="18" charset="0"/>
              </a:rPr>
              <a:t>Can apply a template to the result document, using the XSLT element</a:t>
            </a:r>
          </a:p>
          <a:p>
            <a:pPr marL="411480" lvl="1" indent="0">
              <a:spcBef>
                <a:spcPct val="50000"/>
              </a:spcBef>
              <a:buNone/>
            </a:pPr>
            <a:r>
              <a:rPr lang="en-US" sz="2000" dirty="0">
                <a:cs typeface="Times New Roman" pitchFamily="18" charset="0"/>
              </a:rPr>
              <a:t>&lt;</a:t>
            </a:r>
            <a:r>
              <a:rPr lang="en-US" sz="2000" dirty="0" err="1">
                <a:cs typeface="Times New Roman" pitchFamily="18" charset="0"/>
              </a:rPr>
              <a:t>xsl:apply-templates</a:t>
            </a:r>
            <a:r>
              <a:rPr lang="en-US" sz="2000" dirty="0">
                <a:cs typeface="Times New Roman" pitchFamily="18" charset="0"/>
              </a:rPr>
              <a:t> select=“</a:t>
            </a:r>
            <a:r>
              <a:rPr lang="en-US" sz="2000" i="1" dirty="0">
                <a:cs typeface="Times New Roman" pitchFamily="18" charset="0"/>
              </a:rPr>
              <a:t>expression</a:t>
            </a:r>
            <a:r>
              <a:rPr lang="en-US" sz="2000" dirty="0">
                <a:cs typeface="Times New Roman" pitchFamily="18" charset="0"/>
              </a:rPr>
              <a:t>” /&gt;   </a:t>
            </a:r>
          </a:p>
          <a:p>
            <a:pPr lvl="1">
              <a:spcBef>
                <a:spcPct val="50000"/>
              </a:spcBef>
              <a:buFontTx/>
              <a:buNone/>
            </a:pPr>
            <a:r>
              <a:rPr lang="en-US" sz="2000" dirty="0">
                <a:cs typeface="Times New Roman" pitchFamily="18" charset="0"/>
              </a:rPr>
              <a:t>	where </a:t>
            </a:r>
            <a:r>
              <a:rPr lang="en-US" sz="2000" i="1" dirty="0">
                <a:cs typeface="Times New Roman" pitchFamily="18" charset="0"/>
              </a:rPr>
              <a:t>expression</a:t>
            </a:r>
            <a:r>
              <a:rPr lang="en-US" sz="2000" dirty="0">
                <a:cs typeface="Times New Roman" pitchFamily="18" charset="0"/>
              </a:rPr>
              <a:t> indicates the node template to be applied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51EA-89C5-4B94-AA08-9B1B17054AE2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01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168" y="1920240"/>
            <a:ext cx="6191936" cy="4791456"/>
          </a:xfrm>
        </p:spPr>
        <p:txBody>
          <a:bodyPr>
            <a:normAutofit/>
          </a:bodyPr>
          <a:lstStyle/>
          <a:p>
            <a:r>
              <a:rPr lang="en-CA" sz="2400" dirty="0"/>
              <a:t>For XML selectors are the element names in the XML file</a:t>
            </a:r>
          </a:p>
          <a:p>
            <a:pPr lvl="1"/>
            <a:r>
              <a:rPr lang="en-CA" sz="2000" dirty="0"/>
              <a:t>HTML – p {font-weight: bold;}</a:t>
            </a:r>
          </a:p>
          <a:p>
            <a:pPr lvl="1"/>
            <a:r>
              <a:rPr lang="en-CA" sz="2000" dirty="0"/>
              <a:t>XML – patient {font-weight: bold;}</a:t>
            </a:r>
          </a:p>
          <a:p>
            <a:pPr marL="457200" lvl="1" indent="0">
              <a:buNone/>
            </a:pP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F7E1D28-2FC2-4C1A-B149-82FD4AFB04F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43216" y="1920240"/>
            <a:ext cx="4608512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Play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display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block;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680px;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font-family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Times New Roman;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font-size:12pt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border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1px solid black;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margin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5px;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padding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15px;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Summary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display: block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text-align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justify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265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Using Template Example</a:t>
            </a:r>
          </a:p>
        </p:txBody>
      </p:sp>
      <p:pic>
        <p:nvPicPr>
          <p:cNvPr id="285703" name="Picture 7" descr="Fig06-22"/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343472" y="1361504"/>
            <a:ext cx="9289032" cy="533930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7136F8C-19CA-47D2-9E71-7B7887DD2BEF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03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Using the Built-In Template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/>
            <a:r>
              <a:rPr lang="en-US" sz="2400" dirty="0">
                <a:cs typeface="Times New Roman" pitchFamily="18" charset="0"/>
              </a:rPr>
              <a:t>Each node has its own built-in template.</a:t>
            </a:r>
          </a:p>
          <a:p>
            <a:pPr marL="228600"/>
            <a:r>
              <a:rPr lang="en-US" sz="2400" dirty="0">
                <a:cs typeface="Times New Roman" pitchFamily="18" charset="0"/>
              </a:rPr>
              <a:t>The built-in template for element nodes matches the document root and all elements in the node tree</a:t>
            </a:r>
          </a:p>
          <a:p>
            <a:pPr marL="228600"/>
            <a:r>
              <a:rPr lang="en-US" sz="2400" dirty="0">
                <a:cs typeface="Times New Roman" pitchFamily="18" charset="0"/>
              </a:rPr>
              <a:t>The built-in template for text nodes matches all text nodes and causes their values to appear in the result document</a:t>
            </a:r>
          </a:p>
          <a:p>
            <a:pPr marL="228600"/>
            <a:r>
              <a:rPr lang="en-US" sz="2400" dirty="0">
                <a:cs typeface="Times New Roman" pitchFamily="18" charset="0"/>
              </a:rPr>
              <a:t>For example, you can add the stock template to the style sheet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960E81E-C53D-4723-9826-DDEA88024711}" type="slidenum">
              <a:rPr lang="en-US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4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Times New Roman" pitchFamily="18" charset="0"/>
              </a:rPr>
              <a:t>Creating a Template Example</a:t>
            </a:r>
          </a:p>
        </p:txBody>
      </p:sp>
      <p:pic>
        <p:nvPicPr>
          <p:cNvPr id="280585" name="Picture 9" descr="Fig06-23"/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911424" y="1361504"/>
            <a:ext cx="9577064" cy="4753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9FEAFA0B-90B0-443E-9CC6-D2E8F9B819D6}" type="slidenum">
              <a:rPr lang="en-US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242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Sorting Node Sets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/>
            <a:r>
              <a:rPr lang="en-US" sz="2400" dirty="0">
                <a:cs typeface="Times New Roman" pitchFamily="18" charset="0"/>
              </a:rPr>
              <a:t>By default, nodes are processed in document order, by their appearance in the document</a:t>
            </a:r>
          </a:p>
          <a:p>
            <a:pPr marL="228600"/>
            <a:r>
              <a:rPr lang="en-US" sz="2400" dirty="0">
                <a:cs typeface="Times New Roman" pitchFamily="18" charset="0"/>
              </a:rPr>
              <a:t> To specify a different order, XSLT provides the &lt;</a:t>
            </a:r>
            <a:r>
              <a:rPr lang="en-US" sz="2400" dirty="0" err="1">
                <a:cs typeface="Times New Roman" pitchFamily="18" charset="0"/>
              </a:rPr>
              <a:t>xsl:sort</a:t>
            </a:r>
            <a:r>
              <a:rPr lang="en-US" sz="2400" dirty="0">
                <a:cs typeface="Times New Roman" pitchFamily="18" charset="0"/>
              </a:rPr>
              <a:t>&gt; element</a:t>
            </a:r>
          </a:p>
          <a:p>
            <a:pPr marL="228600"/>
            <a:r>
              <a:rPr lang="en-US" sz="2400" dirty="0">
                <a:cs typeface="Times New Roman" pitchFamily="18" charset="0"/>
              </a:rPr>
              <a:t>This element can be used with either the &lt;</a:t>
            </a:r>
            <a:r>
              <a:rPr lang="en-US" sz="2400" dirty="0" err="1">
                <a:cs typeface="Times New Roman" pitchFamily="18" charset="0"/>
              </a:rPr>
              <a:t>xsl:apply-templates</a:t>
            </a:r>
            <a:r>
              <a:rPr lang="en-US" sz="2400" dirty="0">
                <a:cs typeface="Times New Roman" pitchFamily="18" charset="0"/>
              </a:rPr>
              <a:t>&gt; or the &lt;</a:t>
            </a:r>
            <a:r>
              <a:rPr lang="en-US" sz="2400" dirty="0" err="1">
                <a:cs typeface="Times New Roman" pitchFamily="18" charset="0"/>
              </a:rPr>
              <a:t>xsl:for-each</a:t>
            </a:r>
            <a:r>
              <a:rPr lang="en-US" sz="2400" dirty="0">
                <a:cs typeface="Times New Roman" pitchFamily="18" charset="0"/>
              </a:rPr>
              <a:t>&gt; element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6D3B8F2-575B-4536-A9C7-211081058CE4}" type="slidenum">
              <a:rPr lang="en-US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139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Sorting Node Sets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The &lt;</a:t>
            </a:r>
            <a:r>
              <a:rPr lang="en-US" sz="2400" dirty="0" err="1">
                <a:cs typeface="Times New Roman" pitchFamily="18" charset="0"/>
              </a:rPr>
              <a:t>xsl:sort</a:t>
            </a:r>
            <a:r>
              <a:rPr lang="en-US" sz="2400" dirty="0">
                <a:cs typeface="Times New Roman" pitchFamily="18" charset="0"/>
              </a:rPr>
              <a:t>&gt; element contains several attributes to control how the XSLT process sorts the nodes in the source document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cs typeface="Times New Roman" pitchFamily="18" charset="0"/>
              </a:rPr>
              <a:t>The select attribute determines the criteria under which the context node is sorted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cs typeface="Times New Roman" pitchFamily="18" charset="0"/>
              </a:rPr>
              <a:t>The data-type attribute indicates the type of data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cs typeface="Times New Roman" pitchFamily="18" charset="0"/>
              </a:rPr>
              <a:t>The order attribute indicates the direction of the sorting (ascending or descending)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endParaRPr lang="en-US" sz="2000" dirty="0">
              <a:cs typeface="Times New Roman" pitchFamily="18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9DC2728-F465-4A1B-A679-A1E0477AD819}" type="slidenum">
              <a:rPr lang="en-US"/>
              <a:pPr/>
              <a:t>34</a:t>
            </a:fld>
            <a:endParaRPr lang="en-US"/>
          </a:p>
        </p:txBody>
      </p:sp>
      <p:graphicFrame>
        <p:nvGraphicFramePr>
          <p:cNvPr id="2365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21135"/>
              </p:ext>
            </p:extLst>
          </p:nvPr>
        </p:nvGraphicFramePr>
        <p:xfrm>
          <a:off x="1775520" y="4293096"/>
          <a:ext cx="8014353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Image" r:id="rId4" imgW="4816096" imgH="648076" progId="Photoshop.Image.5">
                  <p:embed/>
                </p:oleObj>
              </mc:Choice>
              <mc:Fallback>
                <p:oleObj name="Image" r:id="rId4" imgW="4816096" imgH="648076" progId="Photoshop.Image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520" y="4293096"/>
                        <a:ext cx="8014353" cy="1080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94525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Conditional Nodes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/>
            <a:r>
              <a:rPr lang="en-US" sz="2400" dirty="0">
                <a:cs typeface="Times New Roman" pitchFamily="18" charset="0"/>
              </a:rPr>
              <a:t>XSLT supports two kinds of conditional elements: </a:t>
            </a:r>
          </a:p>
          <a:p>
            <a:pPr lvl="1"/>
            <a:r>
              <a:rPr lang="en-US" sz="2000" dirty="0">
                <a:cs typeface="Times New Roman" pitchFamily="18" charset="0"/>
              </a:rPr>
              <a:t>&lt;</a:t>
            </a:r>
            <a:r>
              <a:rPr lang="en-US" sz="2000" dirty="0" err="1">
                <a:cs typeface="Times New Roman" pitchFamily="18" charset="0"/>
              </a:rPr>
              <a:t>xsl:if</a:t>
            </a:r>
            <a:r>
              <a:rPr lang="en-US" sz="2000" dirty="0">
                <a:cs typeface="Times New Roman" pitchFamily="18" charset="0"/>
              </a:rPr>
              <a:t>&gt; </a:t>
            </a:r>
          </a:p>
          <a:p>
            <a:pPr lvl="1"/>
            <a:r>
              <a:rPr lang="en-US" sz="2000" dirty="0">
                <a:cs typeface="Times New Roman" pitchFamily="18" charset="0"/>
              </a:rPr>
              <a:t>&lt;</a:t>
            </a:r>
            <a:r>
              <a:rPr lang="en-US" sz="2000" dirty="0" err="1">
                <a:cs typeface="Times New Roman" pitchFamily="18" charset="0"/>
              </a:rPr>
              <a:t>xsl:choose</a:t>
            </a:r>
            <a:r>
              <a:rPr lang="en-US" sz="2000" dirty="0">
                <a:cs typeface="Times New Roman" pitchFamily="18" charset="0"/>
              </a:rPr>
              <a:t>&gt; </a:t>
            </a:r>
            <a:endParaRPr lang="en-US" sz="2000" i="1" dirty="0">
              <a:cs typeface="Times New Roman" pitchFamily="18" charset="0"/>
            </a:endParaRPr>
          </a:p>
          <a:p>
            <a:pPr marL="228600"/>
            <a:r>
              <a:rPr lang="en-US" sz="2400" dirty="0">
                <a:cs typeface="Times New Roman" pitchFamily="18" charset="0"/>
              </a:rPr>
              <a:t>To apply a format only if a particular condition is met , use the &lt;</a:t>
            </a:r>
            <a:r>
              <a:rPr lang="en-US" sz="2400" dirty="0" err="1">
                <a:cs typeface="Times New Roman" pitchFamily="18" charset="0"/>
              </a:rPr>
              <a:t>xsl:if</a:t>
            </a:r>
            <a:r>
              <a:rPr lang="en-US" sz="2400" dirty="0">
                <a:cs typeface="Times New Roman" pitchFamily="18" charset="0"/>
              </a:rPr>
              <a:t>&gt; element</a:t>
            </a:r>
          </a:p>
          <a:p>
            <a:pPr marL="228600"/>
            <a:r>
              <a:rPr lang="en-US" sz="2400" dirty="0">
                <a:cs typeface="Times New Roman" pitchFamily="18" charset="0"/>
              </a:rPr>
              <a:t>Use the &lt;</a:t>
            </a:r>
            <a:r>
              <a:rPr lang="en-US" sz="2400" dirty="0" err="1">
                <a:cs typeface="Times New Roman" pitchFamily="18" charset="0"/>
              </a:rPr>
              <a:t>xsl:choose</a:t>
            </a:r>
            <a:r>
              <a:rPr lang="en-US" sz="2400" dirty="0">
                <a:cs typeface="Times New Roman" pitchFamily="18" charset="0"/>
              </a:rPr>
              <a:t>&gt; element like a switch statement</a:t>
            </a:r>
            <a:endParaRPr lang="en-US" sz="2400" i="1" dirty="0"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9F9C1756-7EA2-4685-AD7A-E1AAFE191051}" type="slidenum">
              <a:rPr lang="en-US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622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Times New Roman" pitchFamily="18" charset="0"/>
              </a:rPr>
              <a:t>Comparison Operators &amp; Functions</a:t>
            </a:r>
          </a:p>
        </p:txBody>
      </p:sp>
      <p:pic>
        <p:nvPicPr>
          <p:cNvPr id="207890" name="Picture 18" descr="Fig06-36"/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38199" y="1700808"/>
            <a:ext cx="10535467" cy="367240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4604C20-D9E3-4276-B0F9-3BB7022F5146}" type="slidenum">
              <a:rPr lang="en-US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389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A number of formatting options on output</a:t>
            </a:r>
          </a:p>
          <a:p>
            <a:r>
              <a:rPr lang="en-CA" sz="2400" dirty="0"/>
              <a:t>Use the format-</a:t>
            </a:r>
            <a:r>
              <a:rPr lang="en-CA" sz="2400" i="1" dirty="0"/>
              <a:t>variable</a:t>
            </a:r>
            <a:r>
              <a:rPr lang="en-CA" sz="2400" dirty="0"/>
              <a:t> where </a:t>
            </a:r>
            <a:r>
              <a:rPr lang="en-CA" sz="2400" i="1" dirty="0"/>
              <a:t>variable </a:t>
            </a:r>
            <a:r>
              <a:rPr lang="en-CA" sz="2400" dirty="0"/>
              <a:t>is one of the recognized variable types</a:t>
            </a:r>
          </a:p>
          <a:p>
            <a:r>
              <a:rPr lang="en-CA" sz="2400" dirty="0"/>
              <a:t>Use as the value is selected</a:t>
            </a:r>
          </a:p>
          <a:p>
            <a:r>
              <a:rPr lang="en-CA" sz="2400" dirty="0"/>
              <a:t>Format mask must also be in quotes so be careful with quotes</a:t>
            </a:r>
          </a:p>
          <a:p>
            <a:r>
              <a:rPr lang="en-CA" sz="2400" dirty="0"/>
              <a:t>For example</a:t>
            </a:r>
          </a:p>
          <a:p>
            <a:pPr marL="109728" indent="0">
              <a:buNone/>
            </a:pPr>
            <a:r>
              <a:rPr lang="en-CA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CA" sz="1800" dirty="0" err="1">
                <a:latin typeface="Courier New" pitchFamily="49" charset="0"/>
                <a:cs typeface="Courier New" pitchFamily="49" charset="0"/>
              </a:rPr>
              <a:t>xsl:value-of</a:t>
            </a:r>
            <a:r>
              <a:rPr lang="en-CA" sz="1800" dirty="0">
                <a:latin typeface="Courier New" pitchFamily="49" charset="0"/>
                <a:cs typeface="Courier New" pitchFamily="49" charset="0"/>
              </a:rPr>
              <a:t> select="format-number(@</a:t>
            </a:r>
            <a:r>
              <a:rPr lang="en-CA" sz="1800" dirty="0" err="1">
                <a:latin typeface="Courier New" pitchFamily="49" charset="0"/>
                <a:cs typeface="Courier New" pitchFamily="49" charset="0"/>
              </a:rPr>
              <a:t>total_cost</a:t>
            </a:r>
            <a:r>
              <a:rPr lang="en-CA" sz="1800" dirty="0">
                <a:latin typeface="Courier New" pitchFamily="49" charset="0"/>
                <a:cs typeface="Courier New" pitchFamily="49" charset="0"/>
              </a:rPr>
              <a:t>, '$###,###')" </a:t>
            </a:r>
            <a:r>
              <a:rPr lang="en-CA" sz="1800" dirty="0" smtClean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marL="109728" indent="0">
              <a:buNone/>
            </a:pPr>
            <a:endParaRPr lang="en-CA" sz="18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CA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CA" sz="1800" dirty="0" err="1">
                <a:latin typeface="Courier New" pitchFamily="49" charset="0"/>
                <a:cs typeface="Courier New" pitchFamily="49" charset="0"/>
              </a:rPr>
              <a:t>xsl:value-of</a:t>
            </a:r>
            <a:r>
              <a:rPr lang="en-CA" sz="1800" dirty="0">
                <a:latin typeface="Courier New" pitchFamily="49" charset="0"/>
                <a:cs typeface="Courier New" pitchFamily="49" charset="0"/>
              </a:rPr>
              <a:t> select</a:t>
            </a:r>
            <a:r>
              <a:rPr lang="en-CA" sz="18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format-number(56823.847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CA" sz="18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#,##0.00</a:t>
            </a:r>
            <a:r>
              <a:rPr lang="en-CA" sz="1800" dirty="0" smtClean="0">
                <a:latin typeface="Courier New" pitchFamily="49" charset="0"/>
                <a:cs typeface="Courier New" pitchFamily="49" charset="0"/>
              </a:rPr>
              <a:t>')“ /&gt;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endParaRPr lang="en-CA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7D3E428-29D1-466D-BC48-BAA6EFC1136E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543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format symbols</a:t>
            </a:r>
          </a:p>
        </p:txBody>
      </p:sp>
      <p:pic>
        <p:nvPicPr>
          <p:cNvPr id="28679" name="Picture 7" descr="Fig07-25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983432" y="2060848"/>
            <a:ext cx="10290375" cy="39604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97359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xs:decimal-format</a:t>
            </a:r>
            <a:r>
              <a:rPr lang="en-US" dirty="0"/>
              <a:t> /&gt;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Holds decimal formatting information</a:t>
            </a:r>
          </a:p>
          <a:p>
            <a:r>
              <a:rPr lang="en-US" sz="2400" dirty="0"/>
              <a:t>Controls separator characters such as . and ,</a:t>
            </a:r>
          </a:p>
          <a:p>
            <a:r>
              <a:rPr lang="en-US" sz="2400" dirty="0"/>
              <a:t>Can be named or default if un-named</a:t>
            </a:r>
          </a:p>
          <a:p>
            <a:r>
              <a:rPr lang="en-US" sz="2400" dirty="0"/>
              <a:t>Named decimal format passed as argument to format-number</a:t>
            </a:r>
          </a:p>
        </p:txBody>
      </p:sp>
    </p:spTree>
    <p:extLst>
      <p:ext uri="{BB962C8B-B14F-4D97-AF65-F5344CB8AC3E}">
        <p14:creationId xmlns:p14="http://schemas.microsoft.com/office/powerpoint/2010/main" val="417666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640" name="Picture 8" descr="Fig05-08"/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919536" y="548680"/>
            <a:ext cx="7129463" cy="6224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73433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</a:t>
            </a:r>
            <a:r>
              <a:rPr lang="en-US" dirty="0" err="1"/>
              <a:t>xsl:decimal-format</a:t>
            </a:r>
            <a:r>
              <a:rPr lang="en-US" dirty="0"/>
              <a:t>&gt; Attributes</a:t>
            </a:r>
          </a:p>
        </p:txBody>
      </p:sp>
      <p:pic>
        <p:nvPicPr>
          <p:cNvPr id="30726" name="Picture 6" descr="Fig07-26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775520" y="1920240"/>
            <a:ext cx="8064896" cy="461801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99631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Calculations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Various ways to perform summation calculations</a:t>
            </a:r>
          </a:p>
          <a:p>
            <a:r>
              <a:rPr lang="en-CA" sz="2400" dirty="0"/>
              <a:t>Can sum the values, find average, etc.</a:t>
            </a:r>
          </a:p>
          <a:p>
            <a:r>
              <a:rPr lang="en-CA" sz="2400" dirty="0"/>
              <a:t>Simply call function with a node name when performing select</a:t>
            </a:r>
          </a:p>
          <a:p>
            <a:r>
              <a:rPr lang="en-CA" sz="2400" dirty="0"/>
              <a:t>Example </a:t>
            </a:r>
          </a:p>
          <a:p>
            <a:pPr marL="109728" indent="0"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xsl:value-of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 select="sum(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total_sold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/@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unit_cost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)"/&gt;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7D3E428-29D1-466D-BC48-BAA6EFC1136E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802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Variables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Syntax: </a:t>
            </a:r>
            <a:r>
              <a:rPr lang="en-US" sz="2400" i="1" dirty="0"/>
              <a:t>&lt;</a:t>
            </a:r>
            <a:r>
              <a:rPr lang="en-US" sz="2400" i="1" dirty="0" err="1"/>
              <a:t>xsl:variable</a:t>
            </a:r>
            <a:r>
              <a:rPr lang="en-US" sz="2400" i="1" dirty="0"/>
              <a:t> name=“name” select=“value” /&gt;</a:t>
            </a:r>
            <a:endParaRPr lang="en-US" sz="2400" dirty="0"/>
          </a:p>
          <a:p>
            <a:r>
              <a:rPr lang="en-US" sz="2400" dirty="0"/>
              <a:t>Example: </a:t>
            </a:r>
            <a:r>
              <a:rPr lang="en-US" sz="2400" i="1" dirty="0"/>
              <a:t>&lt;</a:t>
            </a:r>
            <a:r>
              <a:rPr lang="en-US" sz="2400" i="1" dirty="0" err="1"/>
              <a:t>xsl:variable</a:t>
            </a:r>
            <a:r>
              <a:rPr lang="en-US" sz="2400" i="1" dirty="0"/>
              <a:t> name=”Months” select=”12” /&gt;</a:t>
            </a:r>
            <a:endParaRPr lang="en-US" sz="2400" dirty="0"/>
          </a:p>
          <a:p>
            <a:r>
              <a:rPr lang="en-US" sz="2400" dirty="0"/>
              <a:t>Names are case-sensitive</a:t>
            </a:r>
          </a:p>
          <a:p>
            <a:r>
              <a:rPr lang="en-US" sz="2400" dirty="0"/>
              <a:t>Value only set once upon declaration</a:t>
            </a:r>
          </a:p>
          <a:p>
            <a:r>
              <a:rPr lang="en-US" sz="2400" dirty="0"/>
              <a:t>Enclose text strings in single-quotes</a:t>
            </a:r>
          </a:p>
        </p:txBody>
      </p:sp>
    </p:spTree>
    <p:extLst>
      <p:ext uri="{BB962C8B-B14F-4D97-AF65-F5344CB8AC3E}">
        <p14:creationId xmlns:p14="http://schemas.microsoft.com/office/powerpoint/2010/main" val="8028106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Variables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Value can be </a:t>
            </a:r>
            <a:r>
              <a:rPr lang="en-US" sz="2400" dirty="0" err="1"/>
              <a:t>XPath</a:t>
            </a:r>
            <a:r>
              <a:rPr lang="en-US" sz="2400" dirty="0"/>
              <a:t> expression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/>
              <a:t>&lt;</a:t>
            </a:r>
            <a:r>
              <a:rPr lang="en-US" sz="2000" dirty="0" err="1"/>
              <a:t>xsl:variable</a:t>
            </a:r>
            <a:r>
              <a:rPr lang="en-US" sz="2000" dirty="0"/>
              <a:t> name="</a:t>
            </a:r>
            <a:r>
              <a:rPr lang="en-US" sz="2000" dirty="0" smtClean="0"/>
              <a:t>group"  select="customers/customer [starts-with(@CID,’C’)]" /&gt;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Boolean </a:t>
            </a:r>
            <a:r>
              <a:rPr lang="en-US" sz="2400" dirty="0"/>
              <a:t>type: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Set value to expression that is true or false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Result tree fragment type: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Syntax: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i="1" dirty="0"/>
              <a:t>	&lt;</a:t>
            </a:r>
            <a:r>
              <a:rPr lang="en-US" sz="2000" i="1" dirty="0" err="1"/>
              <a:t>xsl:variable</a:t>
            </a:r>
            <a:r>
              <a:rPr lang="en-US" sz="2000" i="1" dirty="0"/>
              <a:t> name=”name”&gt;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   		</a:t>
            </a:r>
            <a:r>
              <a:rPr lang="en-US" sz="2000" i="1" dirty="0"/>
              <a:t>styles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i="1" dirty="0"/>
              <a:t>	     &lt;/</a:t>
            </a:r>
            <a:r>
              <a:rPr lang="en-US" sz="2000" i="1" dirty="0" err="1"/>
              <a:t>xsl:variable</a:t>
            </a:r>
            <a:r>
              <a:rPr lang="en-US" sz="2000" i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088502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Referencing Variables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Syntax: </a:t>
            </a:r>
            <a:r>
              <a:rPr lang="en-US" sz="2400" i="1" dirty="0"/>
              <a:t>$variable-name</a:t>
            </a:r>
            <a:endParaRPr lang="en-US" sz="2400" dirty="0"/>
          </a:p>
          <a:p>
            <a:r>
              <a:rPr lang="en-US" sz="2400" dirty="0"/>
              <a:t>Example: </a:t>
            </a:r>
            <a:r>
              <a:rPr lang="en-US" sz="2400" i="1" dirty="0"/>
              <a:t>$Months</a:t>
            </a:r>
            <a:endParaRPr lang="en-US" sz="2400" dirty="0"/>
          </a:p>
          <a:p>
            <a:r>
              <a:rPr lang="en-US" sz="2400" dirty="0"/>
              <a:t>Referencing tree fragments:</a:t>
            </a:r>
          </a:p>
          <a:p>
            <a:pPr lvl="1"/>
            <a:r>
              <a:rPr lang="en-US" sz="2000" dirty="0"/>
              <a:t>Do not use $variable-name</a:t>
            </a:r>
          </a:p>
          <a:p>
            <a:pPr lvl="1"/>
            <a:r>
              <a:rPr lang="en-US" sz="2000" dirty="0"/>
              <a:t>Use &lt;</a:t>
            </a:r>
            <a:r>
              <a:rPr lang="en-US" sz="2000" dirty="0" err="1"/>
              <a:t>xsl:copy</a:t>
            </a:r>
            <a:r>
              <a:rPr lang="en-US" sz="2000" dirty="0"/>
              <a:t>&gt; or &lt;</a:t>
            </a:r>
            <a:r>
              <a:rPr lang="en-US" sz="2000" dirty="0" err="1"/>
              <a:t>xsl:copy-of</a:t>
            </a:r>
            <a:r>
              <a:rPr lang="en-US" sz="2000" dirty="0"/>
              <a:t>&gt; to reference value</a:t>
            </a:r>
          </a:p>
          <a:p>
            <a:r>
              <a:rPr lang="en-US" sz="2400" dirty="0"/>
              <a:t>Example</a:t>
            </a:r>
          </a:p>
          <a:p>
            <a:pPr lvl="1">
              <a:buFontTx/>
              <a:buNone/>
            </a:pPr>
            <a:r>
              <a:rPr lang="en-US" sz="2000" dirty="0"/>
              <a:t>&lt;</a:t>
            </a:r>
            <a:r>
              <a:rPr lang="en-US" sz="2000" dirty="0" err="1"/>
              <a:t>xsl:value-of</a:t>
            </a:r>
            <a:r>
              <a:rPr lang="en-US" sz="2000" dirty="0"/>
              <a:t> select="count($group)" /&gt;</a:t>
            </a:r>
          </a:p>
        </p:txBody>
      </p:sp>
    </p:spTree>
    <p:extLst>
      <p:ext uri="{BB962C8B-B14F-4D97-AF65-F5344CB8AC3E}">
        <p14:creationId xmlns:p14="http://schemas.microsoft.com/office/powerpoint/2010/main" val="685486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Times New Roman" pitchFamily="18" charset="0"/>
              </a:rPr>
              <a:t>XPath</a:t>
            </a:r>
            <a:r>
              <a:rPr lang="en-US" dirty="0">
                <a:cs typeface="Times New Roman" pitchFamily="18" charset="0"/>
              </a:rPr>
              <a:t> Predicates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/>
            <a:r>
              <a:rPr lang="en-US" sz="2400" dirty="0">
                <a:cs typeface="Times New Roman" pitchFamily="18" charset="0"/>
              </a:rPr>
              <a:t>Expressions that test for a condition and create subsets of nodes that fulfill that condition</a:t>
            </a:r>
          </a:p>
          <a:p>
            <a:pPr marL="228600"/>
            <a:r>
              <a:rPr lang="en-US" sz="2400" dirty="0">
                <a:cs typeface="Times New Roman" pitchFamily="18" charset="0"/>
              </a:rPr>
              <a:t>The predicate can also indicate the position of the node in the node tree</a:t>
            </a:r>
          </a:p>
          <a:p>
            <a:pPr marL="228600"/>
            <a:r>
              <a:rPr lang="en-US" sz="2400" dirty="0">
                <a:cs typeface="Times New Roman" pitchFamily="18" charset="0"/>
              </a:rPr>
              <a:t>To select a specific position in the source document, use the position() function combined with any </a:t>
            </a:r>
            <a:r>
              <a:rPr lang="en-US" sz="2400" dirty="0" err="1">
                <a:cs typeface="Times New Roman" pitchFamily="18" charset="0"/>
              </a:rPr>
              <a:t>XPath</a:t>
            </a:r>
            <a:r>
              <a:rPr lang="en-US" sz="2400" dirty="0">
                <a:cs typeface="Times New Roman" pitchFamily="18" charset="0"/>
              </a:rPr>
              <a:t> expression </a:t>
            </a:r>
          </a:p>
          <a:p>
            <a:pPr marL="228600"/>
            <a:r>
              <a:rPr lang="en-US" sz="2400" dirty="0">
                <a:cs typeface="Times New Roman" pitchFamily="18" charset="0"/>
              </a:rPr>
              <a:t>Examples: </a:t>
            </a:r>
          </a:p>
          <a:p>
            <a:pPr marL="521208" lvl="1"/>
            <a:r>
              <a:rPr lang="en-US" sz="2000" dirty="0">
                <a:cs typeface="Times New Roman" pitchFamily="18" charset="0"/>
              </a:rPr>
              <a:t>node[1] selects first node from branch</a:t>
            </a:r>
          </a:p>
          <a:p>
            <a:pPr marL="521208" lvl="1"/>
            <a:r>
              <a:rPr lang="en-US" sz="2000" dirty="0">
                <a:cs typeface="Times New Roman" pitchFamily="18" charset="0"/>
              </a:rPr>
              <a:t>node[last()] selects last</a:t>
            </a:r>
          </a:p>
          <a:p>
            <a:pPr marL="521208" lvl="1"/>
            <a:r>
              <a:rPr lang="en-US" sz="2000" dirty="0">
                <a:cs typeface="Times New Roman" pitchFamily="18" charset="0"/>
              </a:rPr>
              <a:t>node[position() = 3] selects third node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7BDD7A1-D69A-4C1A-A884-A4AD57E23C38}" type="slidenum">
              <a:rPr lang="en-US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138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Times New Roman" pitchFamily="18" charset="0"/>
              </a:rPr>
              <a:t>Predicates Example</a:t>
            </a:r>
          </a:p>
        </p:txBody>
      </p:sp>
      <p:pic>
        <p:nvPicPr>
          <p:cNvPr id="287751" name="Picture 7" descr="Fig06-39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207568" y="2132856"/>
            <a:ext cx="7704856" cy="415457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6CE60CFB-E149-4CDB-924C-113D2216B5AD}" type="slidenum">
              <a:rPr lang="en-US"/>
              <a:pPr/>
              <a:t>46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92480" y="1556792"/>
            <a:ext cx="941832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/>
            <a:r>
              <a:rPr lang="en-US" sz="2400" dirty="0">
                <a:cs typeface="Times New Roman" pitchFamily="18" charset="0"/>
              </a:rPr>
              <a:t>Predicates indicate to choose each category of node portfolio/stock</a:t>
            </a:r>
          </a:p>
        </p:txBody>
      </p:sp>
    </p:spTree>
    <p:extLst>
      <p:ext uri="{BB962C8B-B14F-4D97-AF65-F5344CB8AC3E}">
        <p14:creationId xmlns:p14="http://schemas.microsoft.com/office/powerpoint/2010/main" val="15670192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Times New Roman" pitchFamily="18" charset="0"/>
              </a:rPr>
              <a:t>Creating Elements in XSLT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dirty="0">
                <a:cs typeface="Times New Roman" pitchFamily="18" charset="0"/>
              </a:rPr>
              <a:t>Use the &lt;</a:t>
            </a:r>
            <a:r>
              <a:rPr lang="en-US" sz="2400" dirty="0" err="1">
                <a:cs typeface="Times New Roman" pitchFamily="18" charset="0"/>
              </a:rPr>
              <a:t>xsl:element</a:t>
            </a:r>
            <a:r>
              <a:rPr lang="en-US" sz="2400" dirty="0">
                <a:cs typeface="Times New Roman" pitchFamily="18" charset="0"/>
              </a:rPr>
              <a:t>&gt; tag </a:t>
            </a:r>
          </a:p>
          <a:p>
            <a:pPr marL="457200" indent="-457200"/>
            <a:r>
              <a:rPr lang="en-US" sz="2400" dirty="0">
                <a:cs typeface="Times New Roman" pitchFamily="18" charset="0"/>
              </a:rPr>
              <a:t>The namespace attribute assigns a name to the element</a:t>
            </a:r>
          </a:p>
          <a:p>
            <a:pPr marL="457200" indent="-457200"/>
            <a:r>
              <a:rPr lang="en-US" sz="2400" dirty="0">
                <a:cs typeface="Times New Roman" pitchFamily="18" charset="0"/>
              </a:rPr>
              <a:t>The namespace attribute provides a namespace</a:t>
            </a:r>
          </a:p>
          <a:p>
            <a:pPr marL="457200" indent="-457200"/>
            <a:r>
              <a:rPr lang="en-US" sz="2400" dirty="0">
                <a:cs typeface="Times New Roman" pitchFamily="18" charset="0"/>
              </a:rPr>
              <a:t>The use-attribute provides a list of attribute-sets</a:t>
            </a:r>
          </a:p>
          <a:p>
            <a:pPr marL="457200" indent="-457200"/>
            <a:r>
              <a:rPr lang="en-US" sz="2400" dirty="0"/>
              <a:t>Example:</a:t>
            </a:r>
          </a:p>
          <a:p>
            <a:pPr marL="749808" lvl="1" indent="-457200"/>
            <a:r>
              <a:rPr lang="en-US" sz="2000" dirty="0"/>
              <a:t>Create the &lt;a&gt; element in the result document:</a:t>
            </a:r>
          </a:p>
          <a:p>
            <a:pPr marL="749808" lvl="1" indent="-457200"/>
            <a:endParaRPr lang="en-US" sz="2000" dirty="0"/>
          </a:p>
          <a:p>
            <a:pPr marL="0" indent="0">
              <a:buNone/>
            </a:pPr>
            <a:r>
              <a:rPr lang="en-US" sz="2400" dirty="0">
                <a:cs typeface="Times New Roman" pitchFamily="18" charset="0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06F921A-8147-4343-AF1F-A1E9718915CB}" type="slidenum">
              <a:rPr lang="en-US"/>
              <a:pPr/>
              <a:t>47</a:t>
            </a:fld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585078"/>
              </p:ext>
            </p:extLst>
          </p:nvPr>
        </p:nvGraphicFramePr>
        <p:xfrm>
          <a:off x="3359696" y="4365104"/>
          <a:ext cx="496887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Image" r:id="rId4" imgW="4206142" imgH="1524347" progId="Photoshop.Image.5">
                  <p:embed/>
                </p:oleObj>
              </mc:Choice>
              <mc:Fallback>
                <p:oleObj name="Image" r:id="rId4" imgW="4206142" imgH="1524347" progId="Photoshop.Image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696" y="4365104"/>
                        <a:ext cx="4968875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91936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Creating an Attribute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/>
            <a:r>
              <a:rPr lang="en-US" sz="2400" dirty="0">
                <a:cs typeface="Times New Roman" pitchFamily="18" charset="0"/>
              </a:rPr>
              <a:t>Attributes are created in XSLT by using the &lt;</a:t>
            </a:r>
            <a:r>
              <a:rPr lang="en-US" sz="2400" dirty="0" err="1">
                <a:cs typeface="Times New Roman" pitchFamily="18" charset="0"/>
              </a:rPr>
              <a:t>xsl:attribute</a:t>
            </a:r>
            <a:r>
              <a:rPr lang="en-US" sz="2400" dirty="0">
                <a:cs typeface="Times New Roman" pitchFamily="18" charset="0"/>
              </a:rPr>
              <a:t>&gt; element</a:t>
            </a:r>
          </a:p>
          <a:p>
            <a:pPr marL="228600"/>
            <a:r>
              <a:rPr lang="en-US" sz="2400" dirty="0">
                <a:cs typeface="Times New Roman" pitchFamily="18" charset="0"/>
              </a:rPr>
              <a:t>The name attribute specifies the name of the attribute </a:t>
            </a:r>
          </a:p>
          <a:p>
            <a:pPr marL="228600"/>
            <a:r>
              <a:rPr lang="en-US" sz="2400" dirty="0">
                <a:cs typeface="Times New Roman" pitchFamily="18" charset="0"/>
              </a:rPr>
              <a:t>The namespace attribute indicates the namespace</a:t>
            </a:r>
          </a:p>
          <a:p>
            <a:pPr marL="228600"/>
            <a:r>
              <a:rPr lang="en-US" sz="2400" dirty="0">
                <a:cs typeface="Times New Roman" pitchFamily="18" charset="0"/>
              </a:rPr>
              <a:t>You can create inline images in the result document by using the attribute tag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5E8058A-61AE-42B9-8530-8F13C6C6FAF1}" type="slidenum">
              <a:rPr lang="en-US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722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Creating an Attribute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/>
            <a:r>
              <a:rPr lang="en-US" sz="2400" dirty="0">
                <a:cs typeface="Times New Roman" pitchFamily="18" charset="0"/>
              </a:rPr>
              <a:t>To add the </a:t>
            </a:r>
            <a:r>
              <a:rPr lang="en-US" sz="2400" dirty="0" err="1">
                <a:cs typeface="Times New Roman" pitchFamily="18" charset="0"/>
              </a:rPr>
              <a:t>href</a:t>
            </a:r>
            <a:r>
              <a:rPr lang="en-US" sz="2400" dirty="0">
                <a:cs typeface="Times New Roman" pitchFamily="18" charset="0"/>
              </a:rPr>
              <a:t> attribute to the &lt;a&gt; tag, use the &lt;</a:t>
            </a:r>
            <a:r>
              <a:rPr lang="en-US" sz="2400" dirty="0" err="1">
                <a:cs typeface="Times New Roman" pitchFamily="18" charset="0"/>
              </a:rPr>
              <a:t>xsl:attribute</a:t>
            </a:r>
            <a:r>
              <a:rPr lang="en-US" sz="2400" dirty="0">
                <a:cs typeface="Times New Roman" pitchFamily="18" charset="0"/>
              </a:rPr>
              <a:t>&gt; element</a:t>
            </a:r>
          </a:p>
        </p:txBody>
      </p:sp>
      <p:graphicFrame>
        <p:nvGraphicFramePr>
          <p:cNvPr id="2601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955099"/>
              </p:ext>
            </p:extLst>
          </p:nvPr>
        </p:nvGraphicFramePr>
        <p:xfrm>
          <a:off x="2783632" y="2492896"/>
          <a:ext cx="6336704" cy="3090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Image" r:id="rId4" imgW="4091776" imgH="1995058" progId="Photoshop.Image.5">
                  <p:embed/>
                </p:oleObj>
              </mc:Choice>
              <mc:Fallback>
                <p:oleObj name="Image" r:id="rId4" imgW="4091776" imgH="1995058" progId="Photoshop.Image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3632" y="2492896"/>
                        <a:ext cx="6336704" cy="30906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9902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919" name="Picture 15" descr="Fig05-09"/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343472" y="620688"/>
            <a:ext cx="9073008" cy="6055097"/>
          </a:xfrm>
        </p:spPr>
      </p:pic>
    </p:spTree>
    <p:extLst>
      <p:ext uri="{BB962C8B-B14F-4D97-AF65-F5344CB8AC3E}">
        <p14:creationId xmlns:p14="http://schemas.microsoft.com/office/powerpoint/2010/main" val="21929106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Times New Roman" pitchFamily="18" charset="0"/>
              </a:rPr>
              <a:t>Comments &amp; Processing Instructions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>
              <a:tabLst>
                <a:tab pos="228600" algn="l"/>
              </a:tabLst>
            </a:pPr>
            <a:r>
              <a:rPr lang="en-US" sz="2400" dirty="0">
                <a:cs typeface="Times New Roman" pitchFamily="18" charset="0"/>
              </a:rPr>
              <a:t>The &lt;</a:t>
            </a:r>
            <a:r>
              <a:rPr lang="en-US" sz="2400" dirty="0" err="1">
                <a:cs typeface="Times New Roman" pitchFamily="18" charset="0"/>
              </a:rPr>
              <a:t>xsl:comment</a:t>
            </a:r>
            <a:r>
              <a:rPr lang="en-US" sz="2400" dirty="0">
                <a:cs typeface="Times New Roman" pitchFamily="18" charset="0"/>
              </a:rPr>
              <a:t>&gt; element creates the comment </a:t>
            </a:r>
          </a:p>
          <a:p>
            <a:pPr marL="228600">
              <a:tabLst>
                <a:tab pos="228600" algn="l"/>
              </a:tabLst>
            </a:pPr>
            <a:r>
              <a:rPr lang="en-US" sz="2400" dirty="0">
                <a:cs typeface="Times New Roman" pitchFamily="18" charset="0"/>
              </a:rPr>
              <a:t>Create a processing instruction by using the &lt;</a:t>
            </a:r>
            <a:r>
              <a:rPr lang="en-US" sz="2400" dirty="0" err="1">
                <a:cs typeface="Times New Roman" pitchFamily="18" charset="0"/>
              </a:rPr>
              <a:t>xsl:processing-instruction</a:t>
            </a:r>
            <a:r>
              <a:rPr lang="en-US" sz="2400" dirty="0">
                <a:cs typeface="Times New Roman" pitchFamily="18" charset="0"/>
              </a:rPr>
              <a:t>&gt; element </a:t>
            </a:r>
          </a:p>
          <a:p>
            <a:pPr marL="228600">
              <a:tabLst>
                <a:tab pos="228600" algn="l"/>
              </a:tabLst>
            </a:pPr>
            <a:r>
              <a:rPr lang="en-US" sz="2400" dirty="0">
                <a:cs typeface="Times New Roman" pitchFamily="18" charset="0"/>
              </a:rPr>
              <a:t>A processing instruction to attach the result document to the style.css sheet: (can also just add &lt;link&gt; element in html of style sheet)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24D1C3C-9B69-4553-BE92-78975E971FA5}" type="slidenum">
              <a:rPr lang="en-US"/>
              <a:pPr/>
              <a:t>50</a:t>
            </a:fld>
            <a:endParaRPr lang="en-US"/>
          </a:p>
        </p:txBody>
      </p:sp>
      <p:graphicFrame>
        <p:nvGraphicFramePr>
          <p:cNvPr id="2119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749454"/>
              </p:ext>
            </p:extLst>
          </p:nvPr>
        </p:nvGraphicFramePr>
        <p:xfrm>
          <a:off x="1631504" y="3717032"/>
          <a:ext cx="8120264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Image" r:id="rId4" imgW="4295094" imgH="648076" progId="Photoshop.Image.5">
                  <p:embed/>
                </p:oleObj>
              </mc:Choice>
              <mc:Fallback>
                <p:oleObj name="Image" r:id="rId4" imgW="4295094" imgH="648076" progId="Photoshop.Image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504" y="3717032"/>
                        <a:ext cx="8120264" cy="1224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82809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Style Sheets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 to create a library of XSLT code</a:t>
            </a:r>
          </a:p>
          <a:p>
            <a:r>
              <a:rPr lang="en-US" sz="2400" dirty="0"/>
              <a:t>&lt;</a:t>
            </a:r>
            <a:r>
              <a:rPr lang="en-US" sz="2400" dirty="0" err="1"/>
              <a:t>xsl:include</a:t>
            </a:r>
            <a:r>
              <a:rPr lang="en-US" sz="2400" dirty="0"/>
              <a:t>&gt;</a:t>
            </a:r>
          </a:p>
          <a:p>
            <a:pPr lvl="1"/>
            <a:r>
              <a:rPr lang="en-US" sz="2000" dirty="0"/>
              <a:t>Syntax: </a:t>
            </a:r>
            <a:r>
              <a:rPr lang="en-US" sz="2000" i="1" dirty="0"/>
              <a:t>&lt;</a:t>
            </a:r>
            <a:r>
              <a:rPr lang="en-US" sz="2000" i="1" dirty="0" err="1"/>
              <a:t>xsl:include</a:t>
            </a:r>
            <a:r>
              <a:rPr lang="en-US" sz="2000" i="1" dirty="0"/>
              <a:t> </a:t>
            </a:r>
            <a:r>
              <a:rPr lang="en-US" sz="2000" i="1" dirty="0" err="1"/>
              <a:t>href</a:t>
            </a:r>
            <a:r>
              <a:rPr lang="en-US" sz="2000" i="1" dirty="0"/>
              <a:t>=”URL” /&gt;</a:t>
            </a:r>
          </a:p>
          <a:p>
            <a:pPr lvl="1"/>
            <a:r>
              <a:rPr lang="en-US" sz="2000" dirty="0"/>
              <a:t>Same as inserting the components of included sheet directly into including file</a:t>
            </a:r>
          </a:p>
          <a:p>
            <a:pPr lvl="1"/>
            <a:r>
              <a:rPr lang="en-US" sz="2000" dirty="0"/>
              <a:t>Does not perform a direct text copy</a:t>
            </a:r>
          </a:p>
          <a:p>
            <a:pPr lvl="1"/>
            <a:r>
              <a:rPr lang="en-US" sz="2000" dirty="0"/>
              <a:t>Performs logical copy</a:t>
            </a:r>
          </a:p>
          <a:p>
            <a:pPr lvl="1"/>
            <a:r>
              <a:rPr lang="en-US" sz="2000" dirty="0"/>
              <a:t>If naming conflict occurs, last occurrence of template is used</a:t>
            </a:r>
          </a:p>
        </p:txBody>
      </p:sp>
    </p:spTree>
    <p:extLst>
      <p:ext uri="{BB962C8B-B14F-4D97-AF65-F5344CB8AC3E}">
        <p14:creationId xmlns:p14="http://schemas.microsoft.com/office/powerpoint/2010/main" val="2632228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Pseudo Elements and Pseudo Classes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/>
            <a:r>
              <a:rPr lang="en-US" sz="2400" dirty="0">
                <a:cs typeface="Times New Roman" pitchFamily="18" charset="0"/>
              </a:rPr>
              <a:t>General class of selectors </a:t>
            </a:r>
          </a:p>
          <a:p>
            <a:pPr marL="228600"/>
            <a:r>
              <a:rPr lang="en-US" sz="2400" dirty="0">
                <a:cs typeface="Times New Roman" pitchFamily="18" charset="0"/>
              </a:rPr>
              <a:t>Specify elements based on a conjunction that does not involve the element’s name</a:t>
            </a:r>
          </a:p>
          <a:p>
            <a:pPr marL="228600"/>
            <a:r>
              <a:rPr lang="en-US" sz="2400" dirty="0">
                <a:cs typeface="Times New Roman" pitchFamily="18" charset="0"/>
              </a:rPr>
              <a:t>CSS also allows pseudo-class selectors for items in the document that are not elements</a:t>
            </a:r>
            <a:endParaRPr lang="en-US" sz="2800" dirty="0"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410B55B-3BEB-440F-B65A-FB6F021E1CF2}" type="slidenum">
              <a:rPr lang="en-US"/>
              <a:pPr/>
              <a:t>6</a:t>
            </a:fld>
            <a:endParaRPr lang="en-US"/>
          </a:p>
        </p:txBody>
      </p:sp>
      <p:pic>
        <p:nvPicPr>
          <p:cNvPr id="7" name="Picture 5" descr="Fig05-57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19536" y="3933056"/>
            <a:ext cx="8003249" cy="245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131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Other Selectors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:root</a:t>
            </a:r>
          </a:p>
          <a:p>
            <a:pPr lvl="1"/>
            <a:r>
              <a:rPr lang="en-CA" sz="2000" dirty="0"/>
              <a:t>Attributes to the root of the file. Can be used on any file</a:t>
            </a:r>
          </a:p>
          <a:p>
            <a:r>
              <a:rPr lang="en-CA" sz="2400" dirty="0"/>
              <a:t>:first-child &amp; :last-child</a:t>
            </a:r>
          </a:p>
          <a:p>
            <a:r>
              <a:rPr lang="en-CA" sz="2400" dirty="0"/>
              <a:t>:not – can be used on almost any selector</a:t>
            </a:r>
          </a:p>
          <a:p>
            <a:pPr lvl="1"/>
            <a:r>
              <a:rPr lang="en-CA" sz="2000" dirty="0" err="1"/>
              <a:t>img:not</a:t>
            </a:r>
            <a:r>
              <a:rPr lang="en-CA" sz="2000" dirty="0"/>
              <a:t>([border]) {border: 1;}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F7E1D28-2FC2-4C1A-B149-82FD4AFB04F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15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Times New Roman" pitchFamily="18" charset="0"/>
              </a:rPr>
              <a:t>XSLT Introduction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/>
            <a:r>
              <a:rPr lang="en-US" sz="2400" dirty="0">
                <a:cs typeface="Times New Roman" pitchFamily="18" charset="0"/>
              </a:rPr>
              <a:t>XSLT is a language for transforming XML documents</a:t>
            </a:r>
          </a:p>
          <a:p>
            <a:pPr marL="228600"/>
            <a:r>
              <a:rPr lang="en-US" sz="2400" dirty="0">
                <a:cs typeface="Times New Roman" pitchFamily="18" charset="0"/>
              </a:rPr>
              <a:t>An XSLT style sheet contains instructions for transforming the contents of an XML document into another format (usually HTML)</a:t>
            </a:r>
          </a:p>
          <a:p>
            <a:pPr marL="228600"/>
            <a:r>
              <a:rPr lang="en-US" sz="2400" dirty="0">
                <a:cs typeface="Times New Roman" pitchFamily="18" charset="0"/>
              </a:rPr>
              <a:t>An XSLT style sheet document is itself an XML document </a:t>
            </a:r>
          </a:p>
          <a:p>
            <a:pPr marL="228600"/>
            <a:r>
              <a:rPr lang="en-US" sz="2400" dirty="0">
                <a:cs typeface="Times New Roman" pitchFamily="18" charset="0"/>
              </a:rPr>
              <a:t>An XSLT style sheet document has an extension .</a:t>
            </a:r>
            <a:r>
              <a:rPr lang="en-US" sz="2400" dirty="0" err="1">
                <a:cs typeface="Times New Roman" pitchFamily="18" charset="0"/>
              </a:rPr>
              <a:t>xsl</a:t>
            </a:r>
            <a:r>
              <a:rPr lang="en-US" sz="2400" dirty="0">
                <a:cs typeface="Times New Roman" pitchFamily="18" charset="0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B202968-DD9C-49EB-8669-67C298C3FD9B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85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Times New Roman" pitchFamily="18" charset="0"/>
              </a:rPr>
              <a:t>Generating a Result Document</a:t>
            </a:r>
          </a:p>
        </p:txBody>
      </p:sp>
      <p:pic>
        <p:nvPicPr>
          <p:cNvPr id="261124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67508" y="1544011"/>
            <a:ext cx="8856984" cy="4728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6490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rows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owser" id="{B96C3539-199E-4B74-8DFA-9D2FBD0BEA51}" vid="{EEAD8AD3-5B5B-4C62-BD7D-9099AFCFEE9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BAEB92F-B35A-4BD8-A5A6-3467DA456C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</TotalTime>
  <Words>2336</Words>
  <Application>Microsoft Office PowerPoint</Application>
  <PresentationFormat>Widescreen</PresentationFormat>
  <Paragraphs>373</Paragraphs>
  <Slides>51</Slides>
  <Notes>49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2" baseType="lpstr">
      <vt:lpstr>Arial</vt:lpstr>
      <vt:lpstr>Calibri</vt:lpstr>
      <vt:lpstr>Calibri Light</vt:lpstr>
      <vt:lpstr>Cambria</vt:lpstr>
      <vt:lpstr>Courier New</vt:lpstr>
      <vt:lpstr>Georgia</vt:lpstr>
      <vt:lpstr>Times New Roman</vt:lpstr>
      <vt:lpstr>Verdana</vt:lpstr>
      <vt:lpstr>Adjacency</vt:lpstr>
      <vt:lpstr>browser</vt:lpstr>
      <vt:lpstr>Image</vt:lpstr>
      <vt:lpstr>Styling In XML</vt:lpstr>
      <vt:lpstr>Objectives</vt:lpstr>
      <vt:lpstr>Using Selectors</vt:lpstr>
      <vt:lpstr>PowerPoint Presentation</vt:lpstr>
      <vt:lpstr>PowerPoint Presentation</vt:lpstr>
      <vt:lpstr>Pseudo Elements and Pseudo Classes</vt:lpstr>
      <vt:lpstr>Other Selectors</vt:lpstr>
      <vt:lpstr>XSLT Introduction</vt:lpstr>
      <vt:lpstr>Generating a Result Document</vt:lpstr>
      <vt:lpstr>Where Is It Done?</vt:lpstr>
      <vt:lpstr>Stages in Transforming</vt:lpstr>
      <vt:lpstr>Two Step Transformation</vt:lpstr>
      <vt:lpstr>XML Stylesheet Language (XSL)</vt:lpstr>
      <vt:lpstr>Creating a Style Sheet</vt:lpstr>
      <vt:lpstr>Attaching a Style Sheet in XML</vt:lpstr>
      <vt:lpstr>XML Node Tree</vt:lpstr>
      <vt:lpstr>Working with Document Nodes</vt:lpstr>
      <vt:lpstr>Using XPath to Reference a Node</vt:lpstr>
      <vt:lpstr>Referencing Groups of Elements</vt:lpstr>
      <vt:lpstr>Referencing Attribute Nodes</vt:lpstr>
      <vt:lpstr>Text in Nodes</vt:lpstr>
      <vt:lpstr>Creating a Template</vt:lpstr>
      <vt:lpstr>Creating a Template</vt:lpstr>
      <vt:lpstr>Creating a Root Template</vt:lpstr>
      <vt:lpstr>The Output Method</vt:lpstr>
      <vt:lpstr>Transforming a Document</vt:lpstr>
      <vt:lpstr>Extracting Element Values</vt:lpstr>
      <vt:lpstr>Processing Several Elements</vt:lpstr>
      <vt:lpstr>Other Templates</vt:lpstr>
      <vt:lpstr>Using Template Example</vt:lpstr>
      <vt:lpstr>Using the Built-In Template</vt:lpstr>
      <vt:lpstr>Creating a Template Example</vt:lpstr>
      <vt:lpstr>Sorting Node Sets</vt:lpstr>
      <vt:lpstr>Sorting Node Sets</vt:lpstr>
      <vt:lpstr>Conditional Nodes</vt:lpstr>
      <vt:lpstr>Comparison Operators &amp; Functions</vt:lpstr>
      <vt:lpstr>Formatting</vt:lpstr>
      <vt:lpstr>Number format symbols</vt:lpstr>
      <vt:lpstr>&lt;xs:decimal-format /&gt;</vt:lpstr>
      <vt:lpstr>&lt;xsl:decimal-format&gt; Attributes</vt:lpstr>
      <vt:lpstr>Calculations </vt:lpstr>
      <vt:lpstr>Using Variables</vt:lpstr>
      <vt:lpstr>Using Variables</vt:lpstr>
      <vt:lpstr>Referencing Variables</vt:lpstr>
      <vt:lpstr>XPath Predicates</vt:lpstr>
      <vt:lpstr>Predicates Example</vt:lpstr>
      <vt:lpstr>Creating Elements in XSLT</vt:lpstr>
      <vt:lpstr>Creating an Attribute</vt:lpstr>
      <vt:lpstr>Creating an Attribute</vt:lpstr>
      <vt:lpstr>Comments &amp; Processing Instructions</vt:lpstr>
      <vt:lpstr>Multiple Style Sheets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Styling In XML</dc:title>
  <dc:creator>Mcdonald Allan</dc:creator>
  <cp:keywords/>
  <dc:description>2010 abstract powerpoint template from presentationpro.com</dc:description>
  <cp:lastModifiedBy>Allan McDonald</cp:lastModifiedBy>
  <cp:revision>31</cp:revision>
  <dcterms:created xsi:type="dcterms:W3CDTF">2014-09-22T04:18:47Z</dcterms:created>
  <dcterms:modified xsi:type="dcterms:W3CDTF">2017-10-10T05:34:14Z</dcterms:modified>
  <cp:category>2010 abstract curves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TC018813609991</vt:lpwstr>
  </property>
</Properties>
</file>