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7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76" r:id="rId8"/>
    <p:sldId id="261" r:id="rId9"/>
    <p:sldId id="266" r:id="rId10"/>
    <p:sldId id="268" r:id="rId11"/>
    <p:sldId id="275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8" autoAdjust="0"/>
    <p:restoredTop sz="82857" autoAdjust="0"/>
  </p:normalViewPr>
  <p:slideViewPr>
    <p:cSldViewPr>
      <p:cViewPr varScale="1">
        <p:scale>
          <a:sx n="42" d="100"/>
          <a:sy n="42" d="100"/>
        </p:scale>
        <p:origin x="60" y="5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2901-84F5-4EF4-A296-2C90E4F7A86C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used position in lab yesterday</a:t>
            </a:r>
          </a:p>
          <a:p>
            <a:pPr marL="171450" indent="-171450">
              <a:buFontTx/>
              <a:buChar char="-"/>
            </a:pPr>
            <a:r>
              <a:rPr lang="en-US" dirty="0"/>
              <a:t>Hierarchical list – level=“multiple”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Formatting numbered list</a:t>
            </a:r>
            <a:r>
              <a:rPr lang="en-US" baseline="0" dirty="0"/>
              <a:t> = format=“A”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Grouping=“2”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9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590C1-09FE-47A6-8E48-2B9A03A6FF6F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for the XPATH quiz</a:t>
            </a:r>
            <a:r>
              <a:rPr lang="en-US"/>
              <a:t>/exercise </a:t>
            </a:r>
            <a:r>
              <a:rPr lang="en-US" dirty="0"/>
              <a:t>(see </a:t>
            </a:r>
            <a:r>
              <a:rPr lang="en-US"/>
              <a:t>examples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1F011-9F94-40CC-A2A3-E66CC82A2350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fireworks</a:t>
            </a:r>
          </a:p>
          <a:p>
            <a:r>
              <a:rPr lang="en-US" baseline="0" dirty="0"/>
              <a:t>Count=“fountain |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02C69-B9B9-4C81-95AA-3860564AD847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 of functions you ask?</a:t>
            </a:r>
          </a:p>
        </p:txBody>
      </p:sp>
    </p:spTree>
    <p:extLst>
      <p:ext uri="{BB962C8B-B14F-4D97-AF65-F5344CB8AC3E}">
        <p14:creationId xmlns:p14="http://schemas.microsoft.com/office/powerpoint/2010/main" val="92489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02C69-B9B9-4C81-95AA-3860564AD847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unfamiliar to functions like those used in spreadsheets….</a:t>
            </a:r>
          </a:p>
        </p:txBody>
      </p:sp>
    </p:spTree>
    <p:extLst>
      <p:ext uri="{BB962C8B-B14F-4D97-AF65-F5344CB8AC3E}">
        <p14:creationId xmlns:p14="http://schemas.microsoft.com/office/powerpoint/2010/main" val="130439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2904B-97F1-4637-A4C0-C311DFF01D9A}" type="slidenum">
              <a:rPr lang="en-US"/>
              <a:pPr/>
              <a:t>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12EF8-CABA-42C9-97EC-C982D94A8E2C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590C1-09FE-47A6-8E48-2B9A03A6FF6F}" type="slidenum">
              <a:rPr lang="en-US"/>
              <a:pPr/>
              <a:t>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FE3BA-A182-4C53-B351-03662BBA8BEF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02C69-B9B9-4C81-95AA-3860564AD847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can I use this wonderful product?</a:t>
            </a:r>
          </a:p>
        </p:txBody>
      </p:sp>
    </p:spTree>
    <p:extLst>
      <p:ext uri="{BB962C8B-B14F-4D97-AF65-F5344CB8AC3E}">
        <p14:creationId xmlns:p14="http://schemas.microsoft.com/office/powerpoint/2010/main" val="19362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29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147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914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704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1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611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69905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546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4818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6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2202357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1143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2579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77019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1021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297599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739689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41108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27247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23532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0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95758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44316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472362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50270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6188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796777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62158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9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03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Computational Style Sheets</a:t>
            </a:r>
          </a:p>
        </p:txBody>
      </p:sp>
    </p:spTree>
    <p:extLst>
      <p:ext uri="{BB962C8B-B14F-4D97-AF65-F5344CB8AC3E}">
        <p14:creationId xmlns:p14="http://schemas.microsoft.com/office/powerpoint/2010/main" val="155187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XPath: not just for navigating nodes in an XML document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 rot="20727700">
            <a:off x="2604956" y="2706438"/>
            <a:ext cx="6406024" cy="111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But wait there’s more!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7BF6D-5145-4726-9668-700BEC3E058B}"/>
              </a:ext>
            </a:extLst>
          </p:cNvPr>
          <p:cNvSpPr txBox="1">
            <a:spLocks noChangeArrowheads="1"/>
          </p:cNvSpPr>
          <p:nvPr/>
        </p:nvSpPr>
        <p:spPr>
          <a:xfrm rot="20533503">
            <a:off x="2618722" y="3700483"/>
            <a:ext cx="7638366" cy="1114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accent4"/>
                </a:solidFill>
              </a:rPr>
              <a:t>Where can I use this wonderful product?</a:t>
            </a:r>
          </a:p>
        </p:txBody>
      </p:sp>
    </p:spTree>
    <p:extLst>
      <p:ext uri="{BB962C8B-B14F-4D97-AF65-F5344CB8AC3E}">
        <p14:creationId xmlns:p14="http://schemas.microsoft.com/office/powerpoint/2010/main" val="6325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XPATH: it’s everywhere you need it to be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9056" y="1988820"/>
            <a:ext cx="10515600" cy="3642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XPATH is not going away, it’s widely used in a variety of languages and remains as one of the most concise ways of dealing with XML documents</a:t>
            </a:r>
          </a:p>
          <a:p>
            <a:endParaRPr lang="en-US" sz="3200" dirty="0"/>
          </a:p>
          <a:p>
            <a:pPr lvl="1"/>
            <a:r>
              <a:rPr lang="en-US" sz="2800" dirty="0"/>
              <a:t>XSLT</a:t>
            </a:r>
          </a:p>
          <a:p>
            <a:pPr lvl="1"/>
            <a:r>
              <a:rPr lang="en-US" sz="2800" dirty="0"/>
              <a:t>JavaScript</a:t>
            </a:r>
          </a:p>
          <a:p>
            <a:pPr lvl="1"/>
            <a:r>
              <a:rPr lang="en-US" sz="2800" dirty="0"/>
              <a:t>Java</a:t>
            </a:r>
          </a:p>
          <a:p>
            <a:pPr lvl="1"/>
            <a:r>
              <a:rPr lang="en-US" sz="2800" dirty="0"/>
              <a:t>PHP</a:t>
            </a:r>
          </a:p>
          <a:p>
            <a:pPr lvl="1"/>
            <a:r>
              <a:rPr lang="en-US" sz="2800" dirty="0"/>
              <a:t>Python</a:t>
            </a:r>
          </a:p>
          <a:p>
            <a:pPr lvl="1"/>
            <a:r>
              <a:rPr lang="en-US" sz="2800" dirty="0"/>
              <a:t>C#/.NET</a:t>
            </a:r>
          </a:p>
        </p:txBody>
      </p:sp>
    </p:spTree>
    <p:extLst>
      <p:ext uri="{BB962C8B-B14F-4D97-AF65-F5344CB8AC3E}">
        <p14:creationId xmlns:p14="http://schemas.microsoft.com/office/powerpoint/2010/main" val="353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Nodes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nodes using:</a:t>
            </a:r>
          </a:p>
          <a:p>
            <a:pPr lvl="1"/>
            <a:r>
              <a:rPr lang="en-US" sz="2000" dirty="0"/>
              <a:t>&lt;</a:t>
            </a:r>
            <a:r>
              <a:rPr lang="en-US" sz="2000" dirty="0" err="1"/>
              <a:t>xsl:number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/>
              <a:t>position()</a:t>
            </a:r>
          </a:p>
          <a:p>
            <a:r>
              <a:rPr lang="en-US" sz="2400" dirty="0"/>
              <a:t>Using position():</a:t>
            </a:r>
          </a:p>
          <a:p>
            <a:pPr lvl="1"/>
            <a:r>
              <a:rPr lang="en-US" sz="2000" dirty="0"/>
              <a:t>Nodes are numbered by position in result document</a:t>
            </a:r>
          </a:p>
          <a:p>
            <a:pPr lvl="1"/>
            <a:r>
              <a:rPr lang="en-US" sz="2000" dirty="0"/>
              <a:t>Can be used in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8540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xsl:number</a:t>
            </a:r>
            <a:r>
              <a:rPr lang="en-US" dirty="0"/>
              <a:t>&gt;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are numbered according to position in source document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value=expression: any </a:t>
            </a:r>
            <a:r>
              <a:rPr lang="en-US" dirty="0" err="1"/>
              <a:t>XPath</a:t>
            </a:r>
            <a:r>
              <a:rPr lang="en-US" dirty="0"/>
              <a:t> expression that evaluates to a number (i.e. position())</a:t>
            </a:r>
          </a:p>
          <a:p>
            <a:pPr lvl="1"/>
            <a:r>
              <a:rPr lang="en-US" dirty="0"/>
              <a:t>count=pattern: specifies which nodes to count</a:t>
            </a:r>
          </a:p>
          <a:p>
            <a:pPr lvl="1"/>
            <a:r>
              <a:rPr lang="en-US" dirty="0"/>
              <a:t>level=type: tree level for nodes to count; can be any, single, or multiple</a:t>
            </a:r>
          </a:p>
          <a:p>
            <a:pPr lvl="1"/>
            <a:r>
              <a:rPr lang="en-US" dirty="0"/>
              <a:t>from=pattern: pattern indicates where numbering should restart</a:t>
            </a:r>
          </a:p>
          <a:p>
            <a:pPr lvl="1"/>
            <a:r>
              <a:rPr lang="en-US" dirty="0"/>
              <a:t>format=pattern: pattern indicates number format</a:t>
            </a:r>
          </a:p>
          <a:p>
            <a:pPr lvl="1"/>
            <a:r>
              <a:rPr lang="en-US" dirty="0"/>
              <a:t>grouping-size, grouping-separator: indicate how digits are grouped and separator character</a:t>
            </a:r>
          </a:p>
        </p:txBody>
      </p:sp>
    </p:spTree>
    <p:extLst>
      <p:ext uri="{BB962C8B-B14F-4D97-AF65-F5344CB8AC3E}">
        <p14:creationId xmlns:p14="http://schemas.microsoft.com/office/powerpoint/2010/main" val="149937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XPath: not just for navigating nodes in an XML document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 rot="20727700">
            <a:off x="2056358" y="3157191"/>
            <a:ext cx="7271072" cy="2017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Contains over 200 built-in functions!!</a:t>
            </a:r>
          </a:p>
        </p:txBody>
      </p:sp>
    </p:spTree>
    <p:extLst>
      <p:ext uri="{BB962C8B-B14F-4D97-AF65-F5344CB8AC3E}">
        <p14:creationId xmlns:p14="http://schemas.microsoft.com/office/powerpoint/2010/main" val="32700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Numerical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calculate numerical values or manipulate text strings</a:t>
            </a:r>
          </a:p>
          <a:p>
            <a:r>
              <a:rPr lang="en-US" sz="2400" dirty="0"/>
              <a:t>Numerical functions:</a:t>
            </a:r>
          </a:p>
        </p:txBody>
      </p:sp>
      <p:pic>
        <p:nvPicPr>
          <p:cNvPr id="12294" name="Picture 6" descr="Fig07-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464" y="2996952"/>
            <a:ext cx="97846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Text Functions</a:t>
            </a:r>
          </a:p>
        </p:txBody>
      </p:sp>
      <p:pic>
        <p:nvPicPr>
          <p:cNvPr id="27656" name="Picture 8" descr="Fig07-3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79576" y="1556792"/>
            <a:ext cx="6696744" cy="48297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Nodes and White 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White space:</a:t>
            </a:r>
          </a:p>
          <a:p>
            <a:pPr lvl="1"/>
            <a:r>
              <a:rPr lang="en-US" sz="2000" dirty="0"/>
              <a:t>Space devoid of any printable character</a:t>
            </a:r>
          </a:p>
          <a:p>
            <a:pPr lvl="1"/>
            <a:r>
              <a:rPr lang="en-US" sz="2000" dirty="0"/>
              <a:t>Space, tab, new line, carriage return</a:t>
            </a:r>
          </a:p>
          <a:p>
            <a:r>
              <a:rPr lang="en-US" sz="2400" dirty="0"/>
              <a:t>Adjacent &lt;</a:t>
            </a:r>
            <a:r>
              <a:rPr lang="en-US" sz="2400" dirty="0" err="1"/>
              <a:t>xsl:value-of</a:t>
            </a:r>
            <a:r>
              <a:rPr lang="en-US" sz="2400" dirty="0"/>
              <a:t>&gt; elements will have results combined to eliminate white space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xsl:text</a:t>
            </a:r>
            <a:r>
              <a:rPr lang="en-US" sz="2400" dirty="0"/>
              <a:t>&gt; can be used to create white space: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xsl:text</a:t>
            </a:r>
            <a:r>
              <a:rPr lang="en-US" sz="2000" i="1" dirty="0"/>
              <a:t>&gt;Text&lt;/</a:t>
            </a:r>
            <a:r>
              <a:rPr lang="en-US" sz="2000" i="1" dirty="0" err="1"/>
              <a:t>xsl:text</a:t>
            </a:r>
            <a:r>
              <a:rPr lang="en-US" sz="2000" i="1" dirty="0"/>
              <a:t>&gt;</a:t>
            </a:r>
            <a:endParaRPr lang="en-US" sz="2000" dirty="0"/>
          </a:p>
          <a:p>
            <a:pPr lvl="1"/>
            <a:r>
              <a:rPr lang="en-US" sz="2000" dirty="0"/>
              <a:t>Can only contain literal text</a:t>
            </a:r>
          </a:p>
        </p:txBody>
      </p:sp>
    </p:spTree>
    <p:extLst>
      <p:ext uri="{BB962C8B-B14F-4D97-AF65-F5344CB8AC3E}">
        <p14:creationId xmlns:p14="http://schemas.microsoft.com/office/powerpoint/2010/main" val="173567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White Space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Stripping space:</a:t>
            </a:r>
          </a:p>
          <a:p>
            <a:pPr lvl="1"/>
            <a:r>
              <a:rPr lang="en-US" sz="2000" dirty="0"/>
              <a:t>Remove text nodes from the result document that contain </a:t>
            </a:r>
            <a:r>
              <a:rPr lang="en-US" sz="2000" i="1" dirty="0"/>
              <a:t>only </a:t>
            </a:r>
            <a:r>
              <a:rPr lang="en-US" sz="2000" dirty="0"/>
              <a:t>white space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xsl:strip-space</a:t>
            </a:r>
            <a:r>
              <a:rPr lang="en-US" sz="2000" i="1" dirty="0"/>
              <a:t> elements=“pattern”&gt;</a:t>
            </a:r>
          </a:p>
          <a:p>
            <a:pPr lvl="1"/>
            <a:r>
              <a:rPr lang="en-US" sz="2000" dirty="0"/>
              <a:t>Use * as pattern to match all nodes</a:t>
            </a:r>
          </a:p>
          <a:p>
            <a:r>
              <a:rPr lang="en-US" sz="2400" dirty="0"/>
              <a:t>Preserving space:</a:t>
            </a:r>
          </a:p>
          <a:p>
            <a:pPr lvl="1"/>
            <a:r>
              <a:rPr lang="en-US" sz="2000" dirty="0"/>
              <a:t>Make sure that text nodes that contain only white space are not deleted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xsl:preserve-space</a:t>
            </a:r>
            <a:r>
              <a:rPr lang="en-US" sz="2000" i="1" dirty="0"/>
              <a:t> elements=“pattern”&gt;</a:t>
            </a:r>
          </a:p>
          <a:p>
            <a:pPr lvl="1"/>
            <a:r>
              <a:rPr lang="en-US" sz="2000" dirty="0"/>
              <a:t>Use * as pattern to match all nodes</a:t>
            </a:r>
          </a:p>
          <a:p>
            <a:r>
              <a:rPr lang="en-US" sz="2400" dirty="0"/>
              <a:t>Normalize space:</a:t>
            </a:r>
          </a:p>
          <a:p>
            <a:pPr lvl="1"/>
            <a:r>
              <a:rPr lang="en-US" sz="2000" dirty="0"/>
              <a:t>Remove leading and trailing spaces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normalize-space(text)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64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xsl:copy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xsl:copy</a:t>
            </a:r>
            <a:r>
              <a:rPr lang="en-US" sz="2000" i="1" dirty="0"/>
              <a:t> use-attribute-sets=”list” /&gt;</a:t>
            </a:r>
            <a:endParaRPr lang="en-US" sz="2000" dirty="0"/>
          </a:p>
          <a:p>
            <a:pPr lvl="1"/>
            <a:r>
              <a:rPr lang="en-US" sz="2000" dirty="0"/>
              <a:t>Shallow copy: only node itself is copied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xsl:copy-of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&lt;</a:t>
            </a:r>
            <a:r>
              <a:rPr lang="en-US" sz="2000" i="1" dirty="0" err="1"/>
              <a:t>xsl:copy-of</a:t>
            </a:r>
            <a:r>
              <a:rPr lang="en-US" sz="2000" i="1" dirty="0"/>
              <a:t> select=“expression”/&gt;</a:t>
            </a:r>
          </a:p>
          <a:p>
            <a:pPr lvl="1"/>
            <a:r>
              <a:rPr lang="en-US" sz="2000" dirty="0"/>
              <a:t>Deep copy: node and descendants are copied</a:t>
            </a:r>
          </a:p>
        </p:txBody>
      </p:sp>
    </p:spTree>
    <p:extLst>
      <p:ext uri="{BB962C8B-B14F-4D97-AF65-F5344CB8AC3E}">
        <p14:creationId xmlns:p14="http://schemas.microsoft.com/office/powerpoint/2010/main" val="210730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491</Words>
  <Application>Microsoft Office PowerPoint</Application>
  <PresentationFormat>Widescreen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Verdana</vt:lpstr>
      <vt:lpstr>Adjacency</vt:lpstr>
      <vt:lpstr>browser</vt:lpstr>
      <vt:lpstr>Computational Style Sheets</vt:lpstr>
      <vt:lpstr>Numbering Nodes</vt:lpstr>
      <vt:lpstr>Using &lt;xsl:number&gt;</vt:lpstr>
      <vt:lpstr>Context XPath: not just for navigating nodes in an XML document</vt:lpstr>
      <vt:lpstr>XPath Numerical Functions</vt:lpstr>
      <vt:lpstr>XPath Text Functions</vt:lpstr>
      <vt:lpstr>Text Nodes and White Space</vt:lpstr>
      <vt:lpstr>Controlling White Space</vt:lpstr>
      <vt:lpstr>Copying</vt:lpstr>
      <vt:lpstr>Context XPath: not just for navigating nodes in an XML document</vt:lpstr>
      <vt:lpstr>XPATH: it’s everywhere you need it to 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Style Sheets</dc:title>
  <dc:creator>Mcdonald Allan</dc:creator>
  <cp:keywords/>
  <dc:description>2010 abstract powerpoint template from presentationpro.com</dc:description>
  <cp:lastModifiedBy>rchan</cp:lastModifiedBy>
  <cp:revision>9</cp:revision>
  <dcterms:created xsi:type="dcterms:W3CDTF">2014-09-29T04:39:00Z</dcterms:created>
  <dcterms:modified xsi:type="dcterms:W3CDTF">2017-10-17T02:46:44Z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