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93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7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96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15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9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6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27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2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7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7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8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8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1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98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08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2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5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9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5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39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8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49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5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60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2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70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1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5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90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7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01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5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11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74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1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2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62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77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72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8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83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5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31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5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8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03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3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64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3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75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3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65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5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75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86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802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0904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9034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7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43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7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8/10/2016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2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990600"/>
          </a:xfrm>
        </p:spPr>
        <p:txBody>
          <a:bodyPr/>
          <a:lstStyle/>
          <a:p>
            <a:r>
              <a:rPr lang="en-CA" dirty="0"/>
              <a:t>XPATH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420-C50 S09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64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root</a:t>
            </a:r>
            <a:r>
              <a:rPr lang="en-GB" dirty="0"/>
              <a:t> nodes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root</a:t>
            </a:r>
            <a:r>
              <a:rPr lang="en-GB" sz="2400" dirty="0"/>
              <a:t> node is at the root of the tree.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It is the parent of the </a:t>
            </a:r>
            <a:r>
              <a:rPr lang="en-GB" sz="2400" i="1" dirty="0"/>
              <a:t>document</a:t>
            </a:r>
            <a:r>
              <a:rPr lang="en-GB" sz="2400" dirty="0"/>
              <a:t> element.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In </a:t>
            </a:r>
            <a:r>
              <a:rPr lang="en-GB" sz="2400" dirty="0" err="1"/>
              <a:t>XPath</a:t>
            </a:r>
            <a:r>
              <a:rPr lang="en-GB" sz="2400" dirty="0"/>
              <a:t> the </a:t>
            </a:r>
            <a:r>
              <a:rPr lang="en-GB" sz="2400" i="1" dirty="0"/>
              <a:t>document</a:t>
            </a:r>
            <a:r>
              <a:rPr lang="en-GB" sz="2400" dirty="0"/>
              <a:t> element contains the entire document.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root</a:t>
            </a:r>
            <a:r>
              <a:rPr lang="en-GB" sz="2400" dirty="0"/>
              <a:t> node contains </a:t>
            </a:r>
            <a:r>
              <a:rPr lang="en-GB" sz="2400" i="1" dirty="0"/>
              <a:t>element</a:t>
            </a:r>
            <a:r>
              <a:rPr lang="en-GB" sz="2400" dirty="0"/>
              <a:t> nodes.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It also contains all of the processing instructions and comments that occur in the </a:t>
            </a:r>
            <a:r>
              <a:rPr lang="en-GB" sz="2400" i="1" dirty="0" err="1"/>
              <a:t>prolog</a:t>
            </a:r>
            <a:r>
              <a:rPr lang="en-GB" sz="2400" dirty="0"/>
              <a:t> and end of the document.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dirty="0" err="1"/>
              <a:t>prolog</a:t>
            </a:r>
            <a:r>
              <a:rPr lang="en-GB" sz="2400" dirty="0"/>
              <a:t> consists of two optional parts: the XML declaration and a schema</a:t>
            </a:r>
          </a:p>
        </p:txBody>
      </p:sp>
    </p:spTree>
    <p:extLst>
      <p:ext uri="{BB962C8B-B14F-4D97-AF65-F5344CB8AC3E}">
        <p14:creationId xmlns:p14="http://schemas.microsoft.com/office/powerpoint/2010/main" val="2906281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element</a:t>
            </a:r>
            <a:r>
              <a:rPr lang="en-GB" dirty="0"/>
              <a:t> nodes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Every element in the document has a corresponding </a:t>
            </a:r>
            <a:r>
              <a:rPr lang="en-GB" sz="2400" i="1" dirty="0"/>
              <a:t>element</a:t>
            </a:r>
            <a:r>
              <a:rPr lang="en-GB" sz="2400" dirty="0"/>
              <a:t> node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children of an </a:t>
            </a:r>
            <a:r>
              <a:rPr lang="en-GB" sz="2400" i="1" dirty="0"/>
              <a:t>element</a:t>
            </a:r>
            <a:r>
              <a:rPr lang="en-GB" sz="2400" dirty="0"/>
              <a:t> node include other </a:t>
            </a:r>
            <a:r>
              <a:rPr lang="en-GB" sz="2400" i="1" dirty="0"/>
              <a:t>element</a:t>
            </a:r>
            <a:r>
              <a:rPr lang="en-GB" sz="2400" dirty="0"/>
              <a:t> nodes, </a:t>
            </a:r>
            <a:r>
              <a:rPr lang="en-GB" sz="2400" i="1" dirty="0"/>
              <a:t>comment</a:t>
            </a:r>
            <a:r>
              <a:rPr lang="en-GB" sz="2400" dirty="0"/>
              <a:t> nodes, </a:t>
            </a:r>
            <a:r>
              <a:rPr lang="en-GB" sz="2400" i="1" dirty="0"/>
              <a:t>processing instruction</a:t>
            </a:r>
            <a:r>
              <a:rPr lang="en-GB" sz="2400" dirty="0"/>
              <a:t> nodes, and </a:t>
            </a:r>
            <a:r>
              <a:rPr lang="en-GB" sz="2400" i="1" dirty="0"/>
              <a:t>text</a:t>
            </a:r>
            <a:r>
              <a:rPr lang="en-GB" sz="2400" dirty="0"/>
              <a:t> nodes for their content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descendants of an </a:t>
            </a:r>
            <a:r>
              <a:rPr lang="en-GB" sz="2400" i="1" dirty="0"/>
              <a:t>element</a:t>
            </a:r>
            <a:r>
              <a:rPr lang="en-GB" sz="2400" dirty="0"/>
              <a:t> node are the children of the element and their descendants</a:t>
            </a:r>
          </a:p>
        </p:txBody>
      </p:sp>
    </p:spTree>
    <p:extLst>
      <p:ext uri="{BB962C8B-B14F-4D97-AF65-F5344CB8AC3E}">
        <p14:creationId xmlns:p14="http://schemas.microsoft.com/office/powerpoint/2010/main" val="3554518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attribute</a:t>
            </a:r>
            <a:r>
              <a:rPr lang="en-GB" dirty="0"/>
              <a:t> nodes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Each element has an associated set of </a:t>
            </a:r>
            <a:r>
              <a:rPr lang="en-GB" sz="2400" i="1" dirty="0"/>
              <a:t>attribute</a:t>
            </a:r>
            <a:r>
              <a:rPr lang="en-GB" sz="2400" dirty="0"/>
              <a:t> nodes</a:t>
            </a:r>
          </a:p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An attribute that is using a default value is treated the same as an attribute that has a specified value</a:t>
            </a:r>
          </a:p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For an optional attribute that has no default value, if there is no value specified for the attribute, there will be no node for this attribute</a:t>
            </a:r>
          </a:p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Each </a:t>
            </a:r>
            <a:r>
              <a:rPr lang="en-GB" sz="2400" i="1" dirty="0"/>
              <a:t>attribute</a:t>
            </a:r>
            <a:r>
              <a:rPr lang="en-GB" sz="2400" dirty="0"/>
              <a:t> node has a name and a string value. The value can be a zero length string ("")</a:t>
            </a:r>
          </a:p>
        </p:txBody>
      </p:sp>
    </p:spTree>
    <p:extLst>
      <p:ext uri="{BB962C8B-B14F-4D97-AF65-F5344CB8AC3E}">
        <p14:creationId xmlns:p14="http://schemas.microsoft.com/office/powerpoint/2010/main" val="1948704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namespace</a:t>
            </a:r>
            <a:r>
              <a:rPr lang="en-GB" dirty="0"/>
              <a:t> nodes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Every element has an associated set of </a:t>
            </a:r>
            <a:r>
              <a:rPr lang="en-GB" sz="2400" i="1" dirty="0"/>
              <a:t>namespace</a:t>
            </a:r>
            <a:r>
              <a:rPr lang="en-GB" sz="2400" dirty="0"/>
              <a:t> nodes, one for each namespace prefix that is within the scope of the element and one for the default namespace if it exists. </a:t>
            </a:r>
          </a:p>
        </p:txBody>
      </p:sp>
    </p:spTree>
    <p:extLst>
      <p:ext uri="{BB962C8B-B14F-4D97-AF65-F5344CB8AC3E}">
        <p14:creationId xmlns:p14="http://schemas.microsoft.com/office/powerpoint/2010/main" val="4282798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/>
              <a:t>namespace</a:t>
            </a:r>
            <a:r>
              <a:rPr lang="en-GB"/>
              <a:t> nodes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This means that there will be a </a:t>
            </a:r>
            <a:r>
              <a:rPr lang="en-GB" sz="2400" i="1" dirty="0"/>
              <a:t>namespace</a:t>
            </a:r>
            <a:r>
              <a:rPr lang="en-GB" sz="2400" dirty="0"/>
              <a:t> node for the following attributes:</a:t>
            </a:r>
          </a:p>
          <a:p>
            <a:pPr lvl="1" eaLnBrk="1" hangingPunct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Every attribute of the element whose name begins with </a:t>
            </a:r>
            <a:r>
              <a:rPr lang="en-GB" sz="2000" i="1" dirty="0" err="1"/>
              <a:t>xmlns</a:t>
            </a:r>
            <a:r>
              <a:rPr lang="en-GB" sz="2000" i="1" dirty="0"/>
              <a:t>;</a:t>
            </a:r>
            <a:r>
              <a:rPr lang="en-GB" sz="2000" dirty="0"/>
              <a:t> </a:t>
            </a:r>
          </a:p>
          <a:p>
            <a:pPr lvl="1" eaLnBrk="1" hangingPunct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Every attribute of an </a:t>
            </a:r>
            <a:r>
              <a:rPr lang="en-GB" sz="2000" i="1" dirty="0"/>
              <a:t>ancestor</a:t>
            </a:r>
            <a:r>
              <a:rPr lang="en-GB" sz="2000" dirty="0"/>
              <a:t> element whose name begins with </a:t>
            </a:r>
            <a:r>
              <a:rPr lang="en-GB" sz="2000" i="1" dirty="0" err="1"/>
              <a:t>xmlns</a:t>
            </a:r>
            <a:r>
              <a:rPr lang="en-GB" sz="2000" dirty="0"/>
              <a:t> (unless the </a:t>
            </a:r>
            <a:r>
              <a:rPr lang="en-GB" sz="2000" i="1" dirty="0"/>
              <a:t>ancestor</a:t>
            </a:r>
            <a:r>
              <a:rPr lang="en-GB" sz="2000" dirty="0"/>
              <a:t> element has been used previously); </a:t>
            </a:r>
          </a:p>
          <a:p>
            <a:pPr lvl="1" eaLnBrk="1" hangingPunct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The </a:t>
            </a:r>
            <a:r>
              <a:rPr lang="en-GB" sz="2000" i="1" dirty="0" err="1"/>
              <a:t>xmlns</a:t>
            </a:r>
            <a:r>
              <a:rPr lang="en-GB" sz="2000" dirty="0"/>
              <a:t> attribute, unless its value is an empty string </a:t>
            </a:r>
          </a:p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Each </a:t>
            </a:r>
            <a:r>
              <a:rPr lang="en-GB" sz="2400" i="1" dirty="0"/>
              <a:t>namespace</a:t>
            </a:r>
            <a:r>
              <a:rPr lang="en-GB" sz="2400" dirty="0"/>
              <a:t> node has a name, which is a string giving the prefix, and a value, which is the namespace URI.</a:t>
            </a:r>
          </a:p>
        </p:txBody>
      </p:sp>
    </p:spTree>
    <p:extLst>
      <p:ext uri="{BB962C8B-B14F-4D97-AF65-F5344CB8AC3E}">
        <p14:creationId xmlns:p14="http://schemas.microsoft.com/office/powerpoint/2010/main" val="1266975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processing instruction</a:t>
            </a:r>
            <a:r>
              <a:rPr lang="en-GB" dirty="0"/>
              <a:t> nodes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An XML parser ignores processing instructions, </a:t>
            </a:r>
            <a:r>
              <a:rPr lang="en-GB" sz="2200" dirty="0"/>
              <a:t>but they can be used to pass instructions to an XML application.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Every processing instruction in the XML document has a corresponding </a:t>
            </a:r>
            <a:r>
              <a:rPr lang="en-GB" sz="2400" i="1" dirty="0"/>
              <a:t>processing</a:t>
            </a:r>
            <a:r>
              <a:rPr lang="en-GB" sz="2400" dirty="0"/>
              <a:t> </a:t>
            </a:r>
            <a:r>
              <a:rPr lang="en-GB" sz="2400" i="1" dirty="0"/>
              <a:t>instruction</a:t>
            </a:r>
            <a:r>
              <a:rPr lang="en-GB" sz="2400" dirty="0"/>
              <a:t> node.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</a:t>
            </a:r>
            <a:r>
              <a:rPr lang="en-GB" sz="2400" i="1" dirty="0"/>
              <a:t>processing instruction</a:t>
            </a:r>
            <a:r>
              <a:rPr lang="en-GB" sz="2400" dirty="0"/>
              <a:t> node has: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 name, which is a string equal to the processing instruction's target,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 value, which is a string containing the characters following the target and ending before the terminating </a:t>
            </a:r>
            <a:r>
              <a:rPr lang="en-GB" sz="2000" i="1" dirty="0"/>
              <a:t>?&gt;</a:t>
            </a:r>
            <a:r>
              <a:rPr lang="en-GB" sz="2000" dirty="0"/>
              <a:t> characters.</a:t>
            </a:r>
          </a:p>
        </p:txBody>
      </p:sp>
    </p:spTree>
    <p:extLst>
      <p:ext uri="{BB962C8B-B14F-4D97-AF65-F5344CB8AC3E}">
        <p14:creationId xmlns:p14="http://schemas.microsoft.com/office/powerpoint/2010/main" val="2841511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comment</a:t>
            </a:r>
            <a:r>
              <a:rPr lang="en-GB" dirty="0"/>
              <a:t> nodes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Every comment in the XML document has a corresponding </a:t>
            </a:r>
            <a:r>
              <a:rPr lang="en-GB" sz="2400" i="1" dirty="0"/>
              <a:t>comment</a:t>
            </a:r>
            <a:r>
              <a:rPr lang="en-GB" sz="2400" dirty="0"/>
              <a:t> node.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Every </a:t>
            </a:r>
            <a:r>
              <a:rPr lang="en-GB" sz="2400" i="1" dirty="0"/>
              <a:t>comment</a:t>
            </a:r>
            <a:r>
              <a:rPr lang="en-GB" sz="2400" dirty="0"/>
              <a:t> node has a value, which is a string containing the comment text. </a:t>
            </a:r>
          </a:p>
        </p:txBody>
      </p:sp>
    </p:spTree>
    <p:extLst>
      <p:ext uri="{BB962C8B-B14F-4D97-AF65-F5344CB8AC3E}">
        <p14:creationId xmlns:p14="http://schemas.microsoft.com/office/powerpoint/2010/main" val="1472708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text</a:t>
            </a:r>
            <a:r>
              <a:rPr lang="en-GB" dirty="0"/>
              <a:t> nodes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All character content is grouped into </a:t>
            </a:r>
            <a:r>
              <a:rPr lang="en-GB" sz="2400" i="1" dirty="0"/>
              <a:t>text</a:t>
            </a:r>
            <a:r>
              <a:rPr lang="en-GB" sz="2400" dirty="0"/>
              <a:t> nodes.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/>
              <a:t>Text</a:t>
            </a:r>
            <a:r>
              <a:rPr lang="en-GB" sz="2400" dirty="0"/>
              <a:t> nodes do not have preceding or following </a:t>
            </a:r>
            <a:r>
              <a:rPr lang="en-GB" sz="2400" i="1" dirty="0"/>
              <a:t>text</a:t>
            </a:r>
            <a:r>
              <a:rPr lang="en-GB" sz="2400" dirty="0"/>
              <a:t> nodes.</a:t>
            </a:r>
          </a:p>
        </p:txBody>
      </p:sp>
    </p:spTree>
    <p:extLst>
      <p:ext uri="{BB962C8B-B14F-4D97-AF65-F5344CB8AC3E}">
        <p14:creationId xmlns:p14="http://schemas.microsoft.com/office/powerpoint/2010/main" val="3137923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Node Axes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Each element in the XML document can be considered a point in the tree structure.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These element points can be seen as having a set of axes, each containing nodes extending from the element point.</a:t>
            </a:r>
          </a:p>
        </p:txBody>
      </p:sp>
    </p:spTree>
    <p:extLst>
      <p:ext uri="{BB962C8B-B14F-4D97-AF65-F5344CB8AC3E}">
        <p14:creationId xmlns:p14="http://schemas.microsoft.com/office/powerpoint/2010/main" val="1968671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Node Axes - Example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&lt;message&gt;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&lt;customer 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 = "c1" 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 = "John Smith"/&gt;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&lt;customer 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 = "c2" 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 = "William Jones"/&gt;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&lt;order 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 = "o100" 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 = "1"/&gt;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&lt;/message&gt;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710684"/>
              </p:ext>
            </p:extLst>
          </p:nvPr>
        </p:nvGraphicFramePr>
        <p:xfrm>
          <a:off x="533400" y="3352800"/>
          <a:ext cx="4953000" cy="279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3677163" imgH="2076740" progId="PBrush">
                  <p:embed/>
                </p:oleObj>
              </mc:Choice>
              <mc:Fallback>
                <p:oleObj r:id="rId4" imgW="3677163" imgH="207674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4953000" cy="279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800" y="3492363"/>
            <a:ext cx="3124200" cy="2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This 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message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element has a 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child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axis that consists of three nodes: two 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customer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element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nodes and one 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element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 node. </a:t>
            </a:r>
          </a:p>
        </p:txBody>
      </p:sp>
    </p:spTree>
    <p:extLst>
      <p:ext uri="{BB962C8B-B14F-4D97-AF65-F5344CB8AC3E}">
        <p14:creationId xmlns:p14="http://schemas.microsoft.com/office/powerpoint/2010/main" val="2026837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Introduction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 err="1"/>
              <a:t>XPath</a:t>
            </a:r>
            <a:r>
              <a:rPr lang="en-GB" sz="2400" dirty="0"/>
              <a:t> is a language that views the XML document as a tree with nodes.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Using </a:t>
            </a:r>
            <a:r>
              <a:rPr lang="en-GB" sz="2400" dirty="0" err="1"/>
              <a:t>XPath</a:t>
            </a:r>
            <a:r>
              <a:rPr lang="en-GB" sz="2400" dirty="0"/>
              <a:t>, you can locate any node in the XML document tree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/>
              <a:t>XPath</a:t>
            </a:r>
            <a:r>
              <a:rPr lang="en-GB" sz="2400" dirty="0"/>
              <a:t> provides a means for identifying sections of an XML document.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/>
              <a:t>XPath</a:t>
            </a:r>
            <a:r>
              <a:rPr lang="en-GB" sz="2400" dirty="0"/>
              <a:t> is based on the idea of repeating patterns.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XML documents develop distinctive patterns in the way their elements are presented and ordered. </a:t>
            </a:r>
          </a:p>
        </p:txBody>
      </p:sp>
    </p:spTree>
    <p:extLst>
      <p:ext uri="{BB962C8B-B14F-4D97-AF65-F5344CB8AC3E}">
        <p14:creationId xmlns:p14="http://schemas.microsoft.com/office/powerpoint/2010/main" val="3715792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Node Axes Example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Each axis moves through the element tree,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Selecting a set of nodes based on its axis type (</a:t>
            </a:r>
            <a:r>
              <a:rPr lang="en-GB" sz="2000" i="1" dirty="0"/>
              <a:t>child</a:t>
            </a:r>
            <a:r>
              <a:rPr lang="en-GB" sz="2000" dirty="0"/>
              <a:t> in previous example), places these elements on the axis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Using node axes, you can select a set of elements within the document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In other words you can select (and transform) a portion of the tree</a:t>
            </a:r>
          </a:p>
        </p:txBody>
      </p:sp>
    </p:spTree>
    <p:extLst>
      <p:ext uri="{BB962C8B-B14F-4D97-AF65-F5344CB8AC3E}">
        <p14:creationId xmlns:p14="http://schemas.microsoft.com/office/powerpoint/2010/main" val="3411200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Syntax for an </a:t>
            </a:r>
            <a:r>
              <a:rPr lang="en-GB" dirty="0" err="1"/>
              <a:t>XPath</a:t>
            </a:r>
            <a:r>
              <a:rPr lang="en-GB" dirty="0"/>
              <a:t> node axis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/>
              <a:t>context axis::name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name</a:t>
            </a:r>
            <a:r>
              <a:rPr lang="en-GB" sz="2400" dirty="0"/>
              <a:t> can be the name of an element, attribute, or other node.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context</a:t>
            </a:r>
            <a:r>
              <a:rPr lang="en-GB" sz="2400" dirty="0"/>
              <a:t> is the starting point of the path, which is usually the root of the XML document.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axis</a:t>
            </a:r>
            <a:r>
              <a:rPr lang="en-GB" sz="2400" dirty="0"/>
              <a:t> is the type of the axis that you want to select. </a:t>
            </a:r>
          </a:p>
        </p:txBody>
      </p:sp>
    </p:spTree>
    <p:extLst>
      <p:ext uri="{BB962C8B-B14F-4D97-AF65-F5344CB8AC3E}">
        <p14:creationId xmlns:p14="http://schemas.microsoft.com/office/powerpoint/2010/main" val="571913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root element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root</a:t>
            </a:r>
            <a:r>
              <a:rPr lang="en-GB" sz="2400" dirty="0"/>
              <a:t> element can be represented by a slash (/)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When the </a:t>
            </a:r>
            <a:r>
              <a:rPr lang="en-GB" sz="2400" i="1" dirty="0"/>
              <a:t>root</a:t>
            </a:r>
            <a:r>
              <a:rPr lang="en-GB" sz="2400" dirty="0"/>
              <a:t> element is used as the </a:t>
            </a:r>
            <a:r>
              <a:rPr lang="en-GB" sz="2400" i="1" dirty="0"/>
              <a:t>context</a:t>
            </a:r>
            <a:r>
              <a:rPr lang="en-GB" sz="2400" dirty="0"/>
              <a:t>, it is equivalent to the </a:t>
            </a:r>
            <a:r>
              <a:rPr lang="en-GB" sz="2400" i="1" dirty="0"/>
              <a:t>document</a:t>
            </a:r>
            <a:r>
              <a:rPr lang="en-GB" sz="2400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3815610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Types of node axes 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child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parent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following-sibling 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preceding-sibling 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following</a:t>
            </a:r>
            <a:endParaRPr lang="en-GB" sz="1600" dirty="0"/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preceding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05400" y="1844675"/>
            <a:ext cx="4038600" cy="2574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ancestor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descendant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ancestor-or-self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descendant-or-self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self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62000" y="4724400"/>
            <a:ext cx="76200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80000"/>
              </a:lnSpc>
              <a:spcBef>
                <a:spcPts val="4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Special node axes…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attribute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285270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Types of node axes 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800" y="1371600"/>
            <a:ext cx="6858000" cy="515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562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child</a:t>
            </a:r>
            <a:r>
              <a:rPr lang="en-GB" dirty="0"/>
              <a:t>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child</a:t>
            </a:r>
            <a:r>
              <a:rPr lang="en-GB" sz="2400" dirty="0"/>
              <a:t> axis selects all children of the context element in document order </a:t>
            </a:r>
          </a:p>
        </p:txBody>
      </p:sp>
    </p:spTree>
    <p:extLst>
      <p:ext uri="{BB962C8B-B14F-4D97-AF65-F5344CB8AC3E}">
        <p14:creationId xmlns:p14="http://schemas.microsoft.com/office/powerpoint/2010/main" val="974681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descendant</a:t>
            </a:r>
            <a:r>
              <a:rPr lang="en-GB" dirty="0"/>
              <a:t>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descendant</a:t>
            </a:r>
            <a:r>
              <a:rPr lang="en-GB" sz="2400" dirty="0"/>
              <a:t> axis contains all the descendants of the context node in document order.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descendant can be a child, a child of a child, and so on.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descendant</a:t>
            </a:r>
            <a:r>
              <a:rPr lang="en-GB" sz="2400" dirty="0"/>
              <a:t> axis does not contain </a:t>
            </a:r>
            <a:r>
              <a:rPr lang="en-GB" sz="2400" i="1" dirty="0"/>
              <a:t>attribute</a:t>
            </a:r>
            <a:r>
              <a:rPr lang="en-GB" sz="2400" dirty="0"/>
              <a:t> or </a:t>
            </a:r>
            <a:r>
              <a:rPr lang="en-GB" sz="2400" i="1" dirty="0"/>
              <a:t>namespace</a:t>
            </a:r>
            <a:r>
              <a:rPr lang="en-GB" sz="2400" dirty="0"/>
              <a:t> nodes. </a:t>
            </a:r>
          </a:p>
        </p:txBody>
      </p:sp>
    </p:spTree>
    <p:extLst>
      <p:ext uri="{BB962C8B-B14F-4D97-AF65-F5344CB8AC3E}">
        <p14:creationId xmlns:p14="http://schemas.microsoft.com/office/powerpoint/2010/main" val="39272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/>
              <a:t>parent</a:t>
            </a:r>
            <a:r>
              <a:rPr lang="en-GB"/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parent</a:t>
            </a:r>
            <a:r>
              <a:rPr lang="en-GB" sz="2400" dirty="0"/>
              <a:t> axis contains the parent of the context node </a:t>
            </a:r>
          </a:p>
        </p:txBody>
      </p:sp>
    </p:spTree>
    <p:extLst>
      <p:ext uri="{BB962C8B-B14F-4D97-AF65-F5344CB8AC3E}">
        <p14:creationId xmlns:p14="http://schemas.microsoft.com/office/powerpoint/2010/main" val="2934932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/>
              <a:t>following-sibling</a:t>
            </a:r>
            <a:r>
              <a:rPr lang="en-GB"/>
              <a:t> 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following-sibling</a:t>
            </a:r>
            <a:r>
              <a:rPr lang="en-GB" sz="2400" dirty="0"/>
              <a:t> axis contains the following siblings of the context node in document order.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</a:t>
            </a:r>
            <a:r>
              <a:rPr lang="en-GB" sz="2400" i="1" dirty="0"/>
              <a:t>sibling</a:t>
            </a:r>
            <a:r>
              <a:rPr lang="en-GB" sz="2400" dirty="0"/>
              <a:t> is an element on the same level of the tree.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If the context node is either an </a:t>
            </a:r>
            <a:r>
              <a:rPr lang="en-GB" sz="2400" i="1" dirty="0"/>
              <a:t>attribute</a:t>
            </a:r>
            <a:r>
              <a:rPr lang="en-GB" sz="2400" dirty="0"/>
              <a:t> or a </a:t>
            </a:r>
            <a:r>
              <a:rPr lang="en-GB" sz="2400" i="1" dirty="0"/>
              <a:t>namespace</a:t>
            </a:r>
            <a:r>
              <a:rPr lang="en-GB" sz="2400" dirty="0"/>
              <a:t> node, the </a:t>
            </a:r>
            <a:r>
              <a:rPr lang="en-GB" sz="2400" i="1" dirty="0"/>
              <a:t>following-sibling</a:t>
            </a:r>
            <a:r>
              <a:rPr lang="en-GB" sz="2400" dirty="0"/>
              <a:t> axis is empty. </a:t>
            </a:r>
          </a:p>
        </p:txBody>
      </p:sp>
    </p:spTree>
    <p:extLst>
      <p:ext uri="{BB962C8B-B14F-4D97-AF65-F5344CB8AC3E}">
        <p14:creationId xmlns:p14="http://schemas.microsoft.com/office/powerpoint/2010/main" val="2929701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preceding-sibling</a:t>
            </a:r>
            <a:r>
              <a:rPr lang="en-GB" dirty="0"/>
              <a:t> 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preceding-sibling</a:t>
            </a:r>
            <a:r>
              <a:rPr lang="en-GB" sz="2400" dirty="0"/>
              <a:t> axis contains the preceding siblings.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If the context node is either an </a:t>
            </a:r>
            <a:r>
              <a:rPr lang="en-GB" sz="2400" i="1" dirty="0"/>
              <a:t>attribute</a:t>
            </a:r>
            <a:r>
              <a:rPr lang="en-GB" sz="2400" dirty="0"/>
              <a:t> or a </a:t>
            </a:r>
            <a:r>
              <a:rPr lang="en-GB" sz="2400" i="1" dirty="0"/>
              <a:t>name-space</a:t>
            </a:r>
            <a:r>
              <a:rPr lang="en-GB" sz="2400" dirty="0"/>
              <a:t> node, the </a:t>
            </a:r>
            <a:r>
              <a:rPr lang="en-GB" sz="2400" i="1" dirty="0"/>
              <a:t>preceding-sibling</a:t>
            </a:r>
            <a:r>
              <a:rPr lang="en-GB" sz="2400" dirty="0"/>
              <a:t> axis is empty. </a:t>
            </a:r>
          </a:p>
        </p:txBody>
      </p:sp>
    </p:spTree>
    <p:extLst>
      <p:ext uri="{BB962C8B-B14F-4D97-AF65-F5344CB8AC3E}">
        <p14:creationId xmlns:p14="http://schemas.microsoft.com/office/powerpoint/2010/main" val="3388516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XPath</a:t>
            </a:r>
            <a:r>
              <a:rPr lang="en-GB" dirty="0"/>
              <a:t> Example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If we put an </a:t>
            </a:r>
            <a:r>
              <a:rPr lang="en-GB" sz="2400" i="1" dirty="0"/>
              <a:t>a</a:t>
            </a:r>
            <a:r>
              <a:rPr lang="en-GB" sz="2400" dirty="0"/>
              <a:t> element within the </a:t>
            </a:r>
            <a:r>
              <a:rPr lang="en-GB" sz="2400" i="1" dirty="0"/>
              <a:t>p</a:t>
            </a:r>
            <a:r>
              <a:rPr lang="en-GB" sz="2400" dirty="0"/>
              <a:t> element of an XML document to create an anchor to the top of the document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This established a pattern in which the </a:t>
            </a:r>
            <a:r>
              <a:rPr lang="en-GB" sz="2400" i="1" dirty="0"/>
              <a:t>a</a:t>
            </a:r>
            <a:r>
              <a:rPr lang="en-GB" sz="2400" dirty="0"/>
              <a:t> element was always included within a </a:t>
            </a:r>
            <a:r>
              <a:rPr lang="en-GB" sz="2400" i="1" dirty="0"/>
              <a:t>p</a:t>
            </a:r>
            <a:r>
              <a:rPr lang="en-GB" sz="2400" dirty="0"/>
              <a:t> element and the </a:t>
            </a:r>
            <a:r>
              <a:rPr lang="en-GB" sz="2400" i="1" dirty="0"/>
              <a:t>p</a:t>
            </a:r>
            <a:r>
              <a:rPr lang="en-GB" sz="2400" dirty="0"/>
              <a:t> element was included within the </a:t>
            </a:r>
            <a:r>
              <a:rPr lang="en-GB" sz="2400" i="1" dirty="0"/>
              <a:t>body</a:t>
            </a:r>
            <a:r>
              <a:rPr lang="en-GB" sz="2400" dirty="0"/>
              <a:t> element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We also had a pattern in which the </a:t>
            </a:r>
            <a:r>
              <a:rPr lang="en-GB" sz="2400" i="1" dirty="0"/>
              <a:t>a</a:t>
            </a:r>
            <a:r>
              <a:rPr lang="en-GB" sz="2400" dirty="0"/>
              <a:t> element was included in a </a:t>
            </a:r>
            <a:r>
              <a:rPr lang="en-GB" sz="2400" i="1" dirty="0"/>
              <a:t>p</a:t>
            </a:r>
            <a:r>
              <a:rPr lang="en-GB" sz="2400" dirty="0"/>
              <a:t> element within a </a:t>
            </a:r>
            <a:r>
              <a:rPr lang="en-GB" sz="2400" i="1" dirty="0"/>
              <a:t>td</a:t>
            </a:r>
            <a:r>
              <a:rPr lang="en-GB" sz="2400" dirty="0"/>
              <a:t> element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In this instance, the </a:t>
            </a:r>
            <a:r>
              <a:rPr lang="en-GB" sz="2400" i="1" dirty="0"/>
              <a:t>a</a:t>
            </a:r>
            <a:r>
              <a:rPr lang="en-GB" sz="2400" dirty="0"/>
              <a:t> element was used as a hyperlink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Thus, the </a:t>
            </a:r>
            <a:r>
              <a:rPr lang="en-GB" sz="2400" i="1" dirty="0"/>
              <a:t>body</a:t>
            </a:r>
            <a:r>
              <a:rPr lang="en-GB" sz="2400" dirty="0"/>
              <a:t>, </a:t>
            </a:r>
            <a:r>
              <a:rPr lang="en-GB" sz="2400" i="1" dirty="0"/>
              <a:t>p</a:t>
            </a:r>
            <a:r>
              <a:rPr lang="en-GB" sz="2400" dirty="0"/>
              <a:t>, </a:t>
            </a:r>
            <a:r>
              <a:rPr lang="en-GB" sz="2400" i="1" dirty="0"/>
              <a:t>a</a:t>
            </a:r>
            <a:r>
              <a:rPr lang="en-GB" sz="2400" dirty="0"/>
              <a:t> pattern represents an anchor and the </a:t>
            </a:r>
            <a:r>
              <a:rPr lang="en-GB" sz="2400" i="1" dirty="0"/>
              <a:t>td</a:t>
            </a:r>
            <a:r>
              <a:rPr lang="en-GB" sz="2400" dirty="0"/>
              <a:t>, </a:t>
            </a:r>
            <a:r>
              <a:rPr lang="en-GB" sz="2400" i="1" dirty="0"/>
              <a:t>p</a:t>
            </a:r>
            <a:r>
              <a:rPr lang="en-GB" sz="2400" dirty="0"/>
              <a:t>, </a:t>
            </a:r>
            <a:r>
              <a:rPr lang="en-GB" sz="2400" i="1" dirty="0"/>
              <a:t>a</a:t>
            </a:r>
            <a:r>
              <a:rPr lang="en-GB" sz="2400" dirty="0"/>
              <a:t> pattern represents a hyperlink</a:t>
            </a:r>
          </a:p>
        </p:txBody>
      </p:sp>
    </p:spTree>
    <p:extLst>
      <p:ext uri="{BB962C8B-B14F-4D97-AF65-F5344CB8AC3E}">
        <p14:creationId xmlns:p14="http://schemas.microsoft.com/office/powerpoint/2010/main" val="3394536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following</a:t>
            </a:r>
            <a:r>
              <a:rPr lang="en-GB" dirty="0"/>
              <a:t> 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following</a:t>
            </a:r>
            <a:r>
              <a:rPr lang="en-GB" sz="2400" dirty="0"/>
              <a:t> axis contains the nodes in the same document as the context node that are immediately after the context node.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/>
              <a:t>Attribute</a:t>
            </a:r>
            <a:r>
              <a:rPr lang="en-GB" sz="2400" dirty="0"/>
              <a:t>, </a:t>
            </a:r>
            <a:r>
              <a:rPr lang="en-GB" sz="2400" i="1" dirty="0"/>
              <a:t>namespace</a:t>
            </a:r>
            <a:r>
              <a:rPr lang="en-GB" sz="2400" dirty="0"/>
              <a:t>, and </a:t>
            </a:r>
            <a:r>
              <a:rPr lang="en-GB" sz="2400" i="1" dirty="0"/>
              <a:t>descendant</a:t>
            </a:r>
            <a:r>
              <a:rPr lang="en-GB" sz="2400" dirty="0"/>
              <a:t> nodes are not included on the </a:t>
            </a:r>
            <a:r>
              <a:rPr lang="en-GB" sz="2400" i="1" dirty="0"/>
              <a:t>following</a:t>
            </a:r>
            <a:r>
              <a:rPr lang="en-GB" sz="2400" dirty="0"/>
              <a:t> axis. </a:t>
            </a:r>
          </a:p>
        </p:txBody>
      </p:sp>
    </p:spTree>
    <p:extLst>
      <p:ext uri="{BB962C8B-B14F-4D97-AF65-F5344CB8AC3E}">
        <p14:creationId xmlns:p14="http://schemas.microsoft.com/office/powerpoint/2010/main" val="2692975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preceding</a:t>
            </a:r>
            <a:r>
              <a:rPr lang="en-GB" dirty="0"/>
              <a:t> 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preceding</a:t>
            </a:r>
            <a:r>
              <a:rPr lang="en-GB" sz="2400" dirty="0"/>
              <a:t> axis contains all the nodes in the same document as the context node that are immediately before the context node.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/>
              <a:t>Attribute</a:t>
            </a:r>
            <a:r>
              <a:rPr lang="en-GB" sz="2400" dirty="0"/>
              <a:t>, </a:t>
            </a:r>
            <a:r>
              <a:rPr lang="en-GB" sz="2400" i="1" dirty="0"/>
              <a:t>namespace</a:t>
            </a:r>
            <a:r>
              <a:rPr lang="en-GB" sz="2400" dirty="0"/>
              <a:t>, and </a:t>
            </a:r>
            <a:r>
              <a:rPr lang="en-GB" sz="2400" i="1" dirty="0"/>
              <a:t>ancestor</a:t>
            </a:r>
            <a:r>
              <a:rPr lang="en-GB" sz="2400" dirty="0"/>
              <a:t> nodes are not included on the </a:t>
            </a:r>
            <a:r>
              <a:rPr lang="en-GB" sz="2400" i="1" dirty="0"/>
              <a:t>preceding</a:t>
            </a:r>
            <a:r>
              <a:rPr lang="en-GB" sz="2400" dirty="0"/>
              <a:t> axis. </a:t>
            </a:r>
          </a:p>
        </p:txBody>
      </p:sp>
    </p:spTree>
    <p:extLst>
      <p:ext uri="{BB962C8B-B14F-4D97-AF65-F5344CB8AC3E}">
        <p14:creationId xmlns:p14="http://schemas.microsoft.com/office/powerpoint/2010/main" val="608170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ancestor</a:t>
            </a:r>
            <a:r>
              <a:rPr lang="en-GB" dirty="0"/>
              <a:t> 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ancestor</a:t>
            </a:r>
            <a:r>
              <a:rPr lang="en-GB" sz="2400" dirty="0"/>
              <a:t> axis contains all the context node ancestors, including the context node's parent, the parent's parent, and so on.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ancestor</a:t>
            </a:r>
            <a:r>
              <a:rPr lang="en-GB" sz="2400" dirty="0"/>
              <a:t> axis will store the nodes in reverse document order. </a:t>
            </a:r>
          </a:p>
        </p:txBody>
      </p:sp>
    </p:spTree>
    <p:extLst>
      <p:ext uri="{BB962C8B-B14F-4D97-AF65-F5344CB8AC3E}">
        <p14:creationId xmlns:p14="http://schemas.microsoft.com/office/powerpoint/2010/main" val="1126611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self</a:t>
            </a:r>
            <a:r>
              <a:rPr lang="en-GB" dirty="0"/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self</a:t>
            </a:r>
            <a:r>
              <a:rPr lang="en-GB" sz="2400" dirty="0"/>
              <a:t> axis contains only the context node. </a:t>
            </a:r>
          </a:p>
        </p:txBody>
      </p:sp>
    </p:spTree>
    <p:extLst>
      <p:ext uri="{BB962C8B-B14F-4D97-AF65-F5344CB8AC3E}">
        <p14:creationId xmlns:p14="http://schemas.microsoft.com/office/powerpoint/2010/main" val="2150855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ancestor-or-self</a:t>
            </a:r>
            <a:r>
              <a:rPr lang="en-GB" dirty="0"/>
              <a:t> 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ancestor-or-self</a:t>
            </a:r>
            <a:r>
              <a:rPr lang="en-GB" sz="2400" dirty="0"/>
              <a:t> axis contains the context node and all the context node's ancestors, in reverse document order. </a:t>
            </a:r>
          </a:p>
        </p:txBody>
      </p:sp>
    </p:spTree>
    <p:extLst>
      <p:ext uri="{BB962C8B-B14F-4D97-AF65-F5344CB8AC3E}">
        <p14:creationId xmlns:p14="http://schemas.microsoft.com/office/powerpoint/2010/main" val="334769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descendant-or-self</a:t>
            </a:r>
            <a:r>
              <a:rPr lang="en-GB" dirty="0"/>
              <a:t> 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descendant-or-self</a:t>
            </a:r>
            <a:r>
              <a:rPr lang="en-GB" sz="2400" dirty="0"/>
              <a:t> axis contains the context node and all the context node's descendants </a:t>
            </a:r>
          </a:p>
        </p:txBody>
      </p:sp>
    </p:spTree>
    <p:extLst>
      <p:ext uri="{BB962C8B-B14F-4D97-AF65-F5344CB8AC3E}">
        <p14:creationId xmlns:p14="http://schemas.microsoft.com/office/powerpoint/2010/main" val="632425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attribute</a:t>
            </a:r>
            <a:r>
              <a:rPr lang="en-GB" dirty="0"/>
              <a:t>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attribute</a:t>
            </a:r>
            <a:r>
              <a:rPr lang="en-GB" sz="2400" dirty="0"/>
              <a:t> axis contains the attributes of the context node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value of the attribute with </a:t>
            </a:r>
            <a:r>
              <a:rPr lang="en-GB" sz="2400" i="1" dirty="0" err="1"/>
              <a:t>attributeName</a:t>
            </a:r>
            <a:r>
              <a:rPr lang="en-GB" sz="2400" dirty="0"/>
              <a:t>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attribute::</a:t>
            </a:r>
            <a:r>
              <a:rPr lang="en-GB" sz="2000" i="1" dirty="0" err="1"/>
              <a:t>attributeName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All the </a:t>
            </a:r>
            <a:r>
              <a:rPr lang="en-GB" sz="2400" i="1" dirty="0" err="1"/>
              <a:t>elementName</a:t>
            </a:r>
            <a:r>
              <a:rPr lang="en-GB" sz="2400" dirty="0"/>
              <a:t> elements that have an attribute with the value of </a:t>
            </a:r>
            <a:r>
              <a:rPr lang="en-GB" sz="2400" i="1" dirty="0" err="1"/>
              <a:t>attributeName</a:t>
            </a:r>
            <a:r>
              <a:rPr lang="en-GB" sz="2400" dirty="0"/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 err="1"/>
              <a:t>elementName</a:t>
            </a:r>
            <a:r>
              <a:rPr lang="en-GB" sz="2000" i="1" dirty="0"/>
              <a:t>[attribute::</a:t>
            </a:r>
            <a:r>
              <a:rPr lang="en-GB" sz="2000" i="1" dirty="0" err="1"/>
              <a:t>attributeName</a:t>
            </a:r>
            <a:r>
              <a:rPr lang="en-GB" sz="2000" i="1" dirty="0"/>
              <a:t>]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All the </a:t>
            </a:r>
            <a:r>
              <a:rPr lang="en-GB" sz="2400" i="1" dirty="0" err="1"/>
              <a:t>elementName</a:t>
            </a:r>
            <a:r>
              <a:rPr lang="en-GB" sz="2400" dirty="0"/>
              <a:t> elements that have an attribute with the </a:t>
            </a:r>
            <a:r>
              <a:rPr lang="en-GB" sz="2400" i="1" dirty="0"/>
              <a:t>attribute-Name</a:t>
            </a:r>
            <a:r>
              <a:rPr lang="en-GB" sz="2400" dirty="0"/>
              <a:t> equal to the </a:t>
            </a:r>
            <a:r>
              <a:rPr lang="en-GB" sz="2400" i="1" dirty="0" err="1"/>
              <a:t>attributeValue</a:t>
            </a:r>
            <a:r>
              <a:rPr lang="en-GB" sz="2400" dirty="0"/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 err="1"/>
              <a:t>elementName</a:t>
            </a:r>
            <a:r>
              <a:rPr lang="en-GB" sz="2000" i="1" dirty="0"/>
              <a:t>[attribute::</a:t>
            </a:r>
            <a:r>
              <a:rPr lang="en-GB" sz="2000" i="1" dirty="0" err="1"/>
              <a:t>attributeName</a:t>
            </a:r>
            <a:r>
              <a:rPr lang="en-GB" sz="2000" i="1" dirty="0"/>
              <a:t>=</a:t>
            </a:r>
            <a:r>
              <a:rPr lang="en-GB" sz="2000" i="1" dirty="0" err="1"/>
              <a:t>attributeValue</a:t>
            </a:r>
            <a:r>
              <a:rPr lang="en-GB" sz="2000" i="1" dirty="0"/>
              <a:t>]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038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/>
              <a:t>namespace</a:t>
            </a:r>
            <a:r>
              <a:rPr lang="en-GB" dirty="0"/>
              <a:t> 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/>
              <a:t>namespace</a:t>
            </a:r>
            <a:r>
              <a:rPr lang="en-GB" sz="2400" dirty="0"/>
              <a:t> axis contains the </a:t>
            </a:r>
            <a:r>
              <a:rPr lang="en-GB" sz="2400" i="1" dirty="0"/>
              <a:t>namespace</a:t>
            </a:r>
            <a:r>
              <a:rPr lang="en-GB" sz="2400" dirty="0"/>
              <a:t> nodes of the context nodes; the order will be defined by the implementation. This axis will be empty unless the context node is an </a:t>
            </a:r>
            <a:r>
              <a:rPr lang="en-GB" sz="2400" i="1" dirty="0"/>
              <a:t>element</a:t>
            </a:r>
            <a:r>
              <a:rPr lang="en-GB" sz="2400" dirty="0"/>
              <a:t> node. </a:t>
            </a:r>
          </a:p>
        </p:txBody>
      </p:sp>
    </p:spTree>
    <p:extLst>
      <p:ext uri="{BB962C8B-B14F-4D97-AF65-F5344CB8AC3E}">
        <p14:creationId xmlns:p14="http://schemas.microsoft.com/office/powerpoint/2010/main" val="4265943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positionNumber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When an axis contains more than one element, you can select an element by using </a:t>
            </a:r>
            <a:r>
              <a:rPr lang="en-GB" sz="2400" i="1" dirty="0"/>
              <a:t>[position()=</a:t>
            </a:r>
            <a:r>
              <a:rPr lang="en-GB" sz="2400" i="1" dirty="0" err="1"/>
              <a:t>positionNumber</a:t>
            </a:r>
            <a:r>
              <a:rPr lang="en-GB" sz="2400" i="1" dirty="0"/>
              <a:t>]</a:t>
            </a:r>
            <a:r>
              <a:rPr lang="en-GB" sz="2400" dirty="0"/>
              <a:t>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first element is assigned a </a:t>
            </a:r>
            <a:r>
              <a:rPr lang="en-GB" sz="2400" i="1" dirty="0" err="1"/>
              <a:t>positionNumber</a:t>
            </a:r>
            <a:r>
              <a:rPr lang="en-GB" sz="2400" dirty="0"/>
              <a:t> value of </a:t>
            </a:r>
            <a:r>
              <a:rPr lang="en-GB" sz="2400" i="1" dirty="0"/>
              <a:t>1</a:t>
            </a:r>
            <a:r>
              <a:rPr lang="en-GB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6891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Example Document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5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&lt;message&gt;</a:t>
            </a:r>
          </a:p>
          <a:p>
            <a:pPr eaLnBrk="1" hangingPunct="1">
              <a:spcBef>
                <a:spcPts val="5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 &lt;date&gt;01-01-2001&lt;/date&gt;</a:t>
            </a:r>
          </a:p>
          <a:p>
            <a:pPr eaLnBrk="1" hangingPunct="1">
              <a:spcBef>
                <a:spcPts val="5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 &lt;customer 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 = "c1" 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 = "John Smith"&gt;</a:t>
            </a:r>
          </a:p>
          <a:p>
            <a:pPr eaLnBrk="1" hangingPunct="1">
              <a:spcBef>
                <a:spcPts val="5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    &lt;order 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 = "o100"/&gt;</a:t>
            </a:r>
          </a:p>
          <a:p>
            <a:pPr eaLnBrk="1" hangingPunct="1">
              <a:spcBef>
                <a:spcPts val="5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pPr eaLnBrk="1" hangingPunct="1">
              <a:spcBef>
                <a:spcPts val="5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 &lt;customer 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 = "c2" 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 = "William Jones"&gt;</a:t>
            </a:r>
          </a:p>
          <a:p>
            <a:pPr eaLnBrk="1" hangingPunct="1">
              <a:spcBef>
                <a:spcPts val="5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    &lt;order 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 = "o101"/&gt;</a:t>
            </a:r>
          </a:p>
          <a:p>
            <a:pPr eaLnBrk="1" hangingPunct="1">
              <a:spcBef>
                <a:spcPts val="5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 &lt;/customer&gt;</a:t>
            </a:r>
          </a:p>
          <a:p>
            <a:pPr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&lt;/message&gt; </a:t>
            </a:r>
          </a:p>
        </p:txBody>
      </p:sp>
    </p:spTree>
    <p:extLst>
      <p:ext uri="{BB962C8B-B14F-4D97-AF65-F5344CB8AC3E}">
        <p14:creationId xmlns:p14="http://schemas.microsoft.com/office/powerpoint/2010/main" val="1556638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XPath</a:t>
            </a:r>
            <a:r>
              <a:rPr lang="en-GB" dirty="0"/>
              <a:t> Example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If you can identify these two patterns in the document, you can use XSL to transform the two </a:t>
            </a:r>
            <a:r>
              <a:rPr lang="en-GB" sz="2400" i="1" dirty="0"/>
              <a:t>a</a:t>
            </a:r>
            <a:r>
              <a:rPr lang="en-GB" sz="2400" dirty="0"/>
              <a:t> elements in different ways</a:t>
            </a:r>
          </a:p>
          <a:p>
            <a:pPr lvl="1"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For example, </a:t>
            </a:r>
          </a:p>
          <a:p>
            <a:pPr lvl="2" eaLnBrk="1" hangingPunct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the hyperlinks can be underlined and displayed in a specified colour, </a:t>
            </a:r>
          </a:p>
          <a:p>
            <a:pPr lvl="2" eaLnBrk="1" hangingPunct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and the anchor can be made invisible in the document </a:t>
            </a:r>
          </a:p>
          <a:p>
            <a:pPr lvl="1"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Pattern identification enables XSL to find specific elements and transform them in a specified manner. </a:t>
            </a:r>
          </a:p>
        </p:txBody>
      </p:sp>
    </p:spTree>
    <p:extLst>
      <p:ext uri="{BB962C8B-B14F-4D97-AF65-F5344CB8AC3E}">
        <p14:creationId xmlns:p14="http://schemas.microsoft.com/office/powerpoint/2010/main" val="82976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Location Paths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44034"/>
              </p:ext>
            </p:extLst>
          </p:nvPr>
        </p:nvGraphicFramePr>
        <p:xfrm>
          <a:off x="457200" y="1600200"/>
          <a:ext cx="7620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/child::customer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/child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selects all the children of the root (the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and two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elements).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/child::customer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selects all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 that are children of the root—in this case, there are two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/descendant::order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/descendant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selects all the descendants of the root (the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element, the two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elements,</a:t>
                      </a:r>
                      <a:br>
                        <a:rPr lang="en-GB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and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elements).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/descendant::order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selects the two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67200" y="2010673"/>
            <a:ext cx="38862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278086" y="4022035"/>
            <a:ext cx="3875314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2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Location Paths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424210"/>
              </p:ext>
            </p:extLst>
          </p:nvPr>
        </p:nvGraphicFramePr>
        <p:xfrm>
          <a:off x="457200" y="1600200"/>
          <a:ext cx="76200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indent="-339725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/descendant-or-self::message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 marL="339725" indent="-339725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/descendant-or-self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selects all the descendants of the root (the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element, the two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elements, the two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elements, and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root element).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/descendant-or-self::message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selects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element.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/child::customer [attribute::</a:t>
                      </a:r>
                      <a:r>
                        <a:rPr lang="en-GB" sz="1800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= c1]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 marL="339725" indent="-339725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Selects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 that has an attribute with a value of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67200" y="1997323"/>
            <a:ext cx="38481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324350" y="4028660"/>
            <a:ext cx="3733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31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Location Paths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44658"/>
              </p:ext>
            </p:extLst>
          </p:nvPr>
        </p:nvGraphicFramePr>
        <p:xfrm>
          <a:off x="457200" y="1600200"/>
          <a:ext cx="7620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/child::customer [attribute::</a:t>
                      </a:r>
                      <a:r>
                        <a:rPr lang="en-GB" sz="1800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= c1] [position() = 1]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Selects the first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 having an attribute with a value of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(the first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element—which is actually the only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 with an attribute value equal to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/child::customer [attribute::</a:t>
                      </a:r>
                      <a:r>
                        <a:rPr lang="en-GB" sz="1800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= c1] [position() = 1]/following-sibling::customer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Selects all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 that are following siblings to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 having an attribute with a value of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—in this case, the second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 (</a:t>
                      </a:r>
                      <a:r>
                        <a:rPr lang="en-GB" sz="1800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 = c2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80452" y="1964290"/>
            <a:ext cx="38862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287078" y="3751628"/>
            <a:ext cx="38862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6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Location Paths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18603"/>
              </p:ext>
            </p:extLst>
          </p:nvPr>
        </p:nvGraphicFramePr>
        <p:xfrm>
          <a:off x="457200" y="1600200"/>
          <a:ext cx="7620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indent="-339725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/child::customer [attribute::</a:t>
                      </a:r>
                      <a:r>
                        <a:rPr lang="en-GB" sz="1800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= c2] [position() = 2]/preceding-sibling::customer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 marL="0" indent="0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Selects all of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 that are preceding siblings to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 having an attribute with a value of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c2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—in this case, the first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 (</a:t>
                      </a:r>
                      <a:r>
                        <a:rPr lang="en-GB" sz="1800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 = c1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indent="-339725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/following::customer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 marL="339725" indent="-339725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Selects the two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customer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elements.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75364" y="1984168"/>
            <a:ext cx="3940629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343400" y="4032940"/>
            <a:ext cx="3733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Location Paths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/child::customer [attribute::</a:t>
                      </a:r>
                      <a:r>
                        <a:rPr lang="en-GB" sz="1800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= c1] [position() = 1]/ preceding::date 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Selects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elements preceding the first element that has an attribute with a value of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c1.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Our example document has only one.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/self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Selects the </a:t>
                      </a:r>
                      <a:r>
                        <a:rPr lang="en-GB" sz="1800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element.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83765" y="1960880"/>
            <a:ext cx="37338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343400" y="3484659"/>
            <a:ext cx="3733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3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Basic </a:t>
            </a:r>
            <a:r>
              <a:rPr lang="en-GB" dirty="0" err="1"/>
              <a:t>XPath</a:t>
            </a:r>
            <a:r>
              <a:rPr lang="en-GB" dirty="0"/>
              <a:t> Patterns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/>
              <a:t>XPath</a:t>
            </a:r>
            <a:r>
              <a:rPr lang="en-GB" sz="2400" dirty="0"/>
              <a:t> includes a set of terms that can be used to find patterns within an XML document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i="1" dirty="0"/>
              <a:t>node</a:t>
            </a:r>
            <a:r>
              <a:rPr lang="en-GB" sz="2400" dirty="0"/>
              <a:t> Selects all child elements with a given node name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*</a:t>
            </a:r>
            <a:r>
              <a:rPr lang="en-GB" sz="2400" dirty="0"/>
              <a:t> Selects all child elements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@</a:t>
            </a:r>
            <a:r>
              <a:rPr lang="en-GB" sz="2400" b="1" i="1" dirty="0" err="1"/>
              <a:t>attr</a:t>
            </a:r>
            <a:r>
              <a:rPr lang="en-GB" sz="2400" dirty="0"/>
              <a:t> Selects an attribute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@*</a:t>
            </a:r>
            <a:r>
              <a:rPr lang="en-GB" sz="2400" dirty="0"/>
              <a:t> Selects all attributes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i="1" dirty="0"/>
              <a:t>ns</a:t>
            </a:r>
            <a:r>
              <a:rPr lang="en-GB" sz="2400" b="1" dirty="0"/>
              <a:t>:*</a:t>
            </a:r>
            <a:r>
              <a:rPr lang="en-GB" sz="2400" dirty="0"/>
              <a:t> Selects elements in a given namespace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node()</a:t>
            </a:r>
            <a:r>
              <a:rPr lang="en-GB" sz="2400" dirty="0"/>
              <a:t> Matches an element node</a:t>
            </a:r>
          </a:p>
        </p:txBody>
      </p:sp>
    </p:spTree>
    <p:extLst>
      <p:ext uri="{BB962C8B-B14F-4D97-AF65-F5344CB8AC3E}">
        <p14:creationId xmlns:p14="http://schemas.microsoft.com/office/powerpoint/2010/main" val="156718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Basic </a:t>
            </a:r>
            <a:r>
              <a:rPr lang="en-GB" dirty="0" err="1"/>
              <a:t>XPath</a:t>
            </a:r>
            <a:r>
              <a:rPr lang="en-GB" dirty="0"/>
              <a:t> Patterns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text()</a:t>
            </a:r>
            <a:r>
              <a:rPr lang="en-GB" sz="2400" dirty="0"/>
              <a:t> Matches a text node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comment()</a:t>
            </a:r>
            <a:r>
              <a:rPr lang="en-GB" sz="2400" dirty="0"/>
              <a:t> Matches a comment node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processing-instruction()</a:t>
            </a:r>
            <a:r>
              <a:rPr lang="en-GB" sz="2400" dirty="0"/>
              <a:t> Matches a processing instruction node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. (dot)</a:t>
            </a:r>
            <a:r>
              <a:rPr lang="en-GB" sz="2400" dirty="0"/>
              <a:t> Selects the current node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.. (double dots)</a:t>
            </a:r>
            <a:r>
              <a:rPr lang="en-GB" sz="2400" dirty="0"/>
              <a:t> Selects the parent of the current node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/</a:t>
            </a:r>
            <a:r>
              <a:rPr lang="en-GB" sz="2400" dirty="0"/>
              <a:t> </a:t>
            </a:r>
            <a:r>
              <a:rPr lang="en-GB" sz="2400" b="1" dirty="0"/>
              <a:t>(slash)</a:t>
            </a:r>
            <a:r>
              <a:rPr lang="en-GB" sz="2400" dirty="0"/>
              <a:t> Selects the document node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// (double slash)</a:t>
            </a:r>
            <a:r>
              <a:rPr lang="en-GB" sz="2400" dirty="0"/>
              <a:t> Selects descendants and self—which is equivalent to </a:t>
            </a:r>
            <a:r>
              <a:rPr lang="en-GB" sz="2400" i="1" dirty="0"/>
              <a:t>descendant-or-self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146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  <a:r>
              <a:rPr lang="en-CA" dirty="0" err="1"/>
              <a:t>xpath</a:t>
            </a:r>
            <a:r>
              <a:rPr lang="en-CA" dirty="0"/>
              <a:t>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197578"/>
              </p:ext>
            </p:extLst>
          </p:nvPr>
        </p:nvGraphicFramePr>
        <p:xfrm>
          <a:off x="457200" y="1600200"/>
          <a:ext cx="7620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indent="-339725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/customer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 marL="339725" indent="-339725">
                        <a:buSzPct val="60000"/>
                        <a:tabLst>
                          <a:tab pos="339725" algn="l"/>
                          <a:tab pos="796925" algn="l"/>
                          <a:tab pos="1254125" algn="l"/>
                          <a:tab pos="1711325" algn="l"/>
                          <a:tab pos="2168525" algn="l"/>
                          <a:tab pos="2625725" algn="l"/>
                          <a:tab pos="3082925" algn="l"/>
                          <a:tab pos="3540125" algn="l"/>
                          <a:tab pos="3997325" algn="l"/>
                          <a:tab pos="4454525" algn="l"/>
                          <a:tab pos="4911725" algn="l"/>
                          <a:tab pos="5368925" algn="l"/>
                          <a:tab pos="5826125" algn="l"/>
                          <a:tab pos="6283325" algn="l"/>
                          <a:tab pos="6740525" algn="l"/>
                          <a:tab pos="7197725" algn="l"/>
                          <a:tab pos="7654925" algn="l"/>
                          <a:tab pos="8112125" algn="l"/>
                          <a:tab pos="8569325" algn="l"/>
                          <a:tab pos="9026525" algn="l"/>
                          <a:tab pos="9483725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is equal to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/child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and selects all the children of the root (the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 and the two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 in our sample document).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/customer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selects all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 that are children of the root—in this case, there are two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24200" y="1981200"/>
            <a:ext cx="51054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8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  <a:r>
              <a:rPr lang="en-CA" dirty="0" err="1"/>
              <a:t>xpath</a:t>
            </a:r>
            <a:r>
              <a:rPr lang="en-CA" dirty="0"/>
              <a:t>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64637"/>
              </p:ext>
            </p:extLst>
          </p:nvPr>
        </p:nvGraphicFramePr>
        <p:xfrm>
          <a:off x="457200" y="1600200"/>
          <a:ext cx="7620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//order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Selects all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 that are descendants of the root (document) node—in this case, there are two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elements.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/.//order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/.//order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is equivalent to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/self::node()/descendant- or-self/child/order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/self::node()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is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root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node,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/self:: node()/descendant-or-self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selects all of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descendant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 of the root and the root itself, and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/self::node()/descendant-or-self/child/order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selects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 that are descendants of the root.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67000" y="1951038"/>
            <a:ext cx="5562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743200" y="2909232"/>
            <a:ext cx="54864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7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  <a:r>
              <a:rPr lang="en-CA" dirty="0" err="1"/>
              <a:t>xpath</a:t>
            </a:r>
            <a:r>
              <a:rPr lang="en-CA" dirty="0"/>
              <a:t>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487692"/>
              </p:ext>
            </p:extLst>
          </p:nvPr>
        </p:nvGraphicFramePr>
        <p:xfrm>
          <a:off x="457200" y="1600200"/>
          <a:ext cx="7620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/.//order[@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 =o100]../customer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/.//order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selects the two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elements.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[@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=o100]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selects the order element with an attribute named 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that has a value equal to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o100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(the first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 in the document).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..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selects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parent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element,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/.//order[@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 =o100]../customer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selects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 containing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 with an 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attribute equal to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o100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00400" y="2057400"/>
            <a:ext cx="4800600" cy="2199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5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Using Patterns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You can also use patterns to select and link to specific sections of a document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For example, you could create a link that finds all of the </a:t>
            </a:r>
            <a:r>
              <a:rPr lang="en-GB" sz="2400" i="1" dirty="0"/>
              <a:t>item name</a:t>
            </a:r>
            <a:r>
              <a:rPr lang="en-GB" sz="2400" dirty="0"/>
              <a:t> elements in a purchase order document and returns a reference to these elements</a:t>
            </a:r>
          </a:p>
        </p:txBody>
      </p:sp>
    </p:spTree>
    <p:extLst>
      <p:ext uri="{BB962C8B-B14F-4D97-AF65-F5344CB8AC3E}">
        <p14:creationId xmlns:p14="http://schemas.microsoft.com/office/powerpoint/2010/main" val="3076232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  <a:r>
              <a:rPr lang="en-CA" dirty="0" err="1"/>
              <a:t>xpath</a:t>
            </a:r>
            <a:r>
              <a:rPr lang="en-CA" dirty="0"/>
              <a:t>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/descendants[@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Selects all the elements that are descendants of the root element and that have a 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attribute (the two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elements).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/*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Selects all the children of the root element (the two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 and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element).</a:t>
                      </a:r>
                    </a:p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84322" y="2004218"/>
            <a:ext cx="3692878" cy="14628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384322" y="3467098"/>
            <a:ext cx="3692878" cy="1028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4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  <a:r>
              <a:rPr lang="en-CA" dirty="0" err="1"/>
              <a:t>xpath</a:t>
            </a:r>
            <a:r>
              <a:rPr lang="en-CA" dirty="0"/>
              <a:t>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181178"/>
              </p:ext>
            </p:extLst>
          </p:nvPr>
        </p:nvGraphicFramePr>
        <p:xfrm>
          <a:off x="457200" y="1600200"/>
          <a:ext cx="7620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 Path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/*/order</a:t>
                      </a: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Selects all the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 that are grandchildren of the root element (in this case, the two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elements).</a:t>
                      </a:r>
                    </a:p>
                    <a:p>
                      <a:endParaRPr lang="en-CA" dirty="0"/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//order[2]/@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 marL="89647" marR="89647"/>
                </a:tc>
                <a:tc>
                  <a:txBody>
                    <a:bodyPr/>
                    <a:lstStyle/>
                    <a:p>
                      <a:pPr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//order[2]/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selects the second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element,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//order[2]/@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retrieves the value of the </a:t>
                      </a:r>
                      <a:r>
                        <a:rPr lang="en-GB" i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attribute for the second </a:t>
                      </a:r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element.</a:t>
                      </a:r>
                    </a:p>
                  </a:txBody>
                  <a:tcPr marL="89647" marR="896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1400" y="1980855"/>
            <a:ext cx="44958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581400" y="3278966"/>
            <a:ext cx="4495800" cy="1069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0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Location Paths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dirty="0" err="1"/>
              <a:t>XPath</a:t>
            </a:r>
            <a:r>
              <a:rPr lang="en-GB" sz="2400" dirty="0"/>
              <a:t> specification is designed to address different parts of the XML document through the use of </a:t>
            </a:r>
            <a:r>
              <a:rPr lang="en-GB" sz="2400" i="1" dirty="0"/>
              <a:t>location paths</a:t>
            </a:r>
            <a:r>
              <a:rPr lang="en-GB" sz="2400" dirty="0"/>
              <a:t>. 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location path provides instructions for navigating to any location in an XML document. </a:t>
            </a:r>
          </a:p>
        </p:txBody>
      </p:sp>
    </p:spTree>
    <p:extLst>
      <p:ext uri="{BB962C8B-B14F-4D97-AF65-F5344CB8AC3E}">
        <p14:creationId xmlns:p14="http://schemas.microsoft.com/office/powerpoint/2010/main" val="2838332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Location Paths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An absolute location points to a specific place in the document structure.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relative location points to a place that is dependent upon a starting location.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In the case of an XML document, an absolute location would be the root or the second </a:t>
            </a:r>
            <a:r>
              <a:rPr lang="en-GB" sz="2400" i="1" dirty="0"/>
              <a:t>customer</a:t>
            </a:r>
            <a:r>
              <a:rPr lang="en-GB" sz="2400" dirty="0"/>
              <a:t> element.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relative path would be the fourth child node of the root.</a:t>
            </a:r>
          </a:p>
        </p:txBody>
      </p:sp>
    </p:spTree>
    <p:extLst>
      <p:ext uri="{BB962C8B-B14F-4D97-AF65-F5344CB8AC3E}">
        <p14:creationId xmlns:p14="http://schemas.microsoft.com/office/powerpoint/2010/main" val="751748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Location Paths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entire XML document is called the </a:t>
            </a:r>
            <a:r>
              <a:rPr lang="en-GB" sz="2400" i="1" dirty="0"/>
              <a:t>document</a:t>
            </a:r>
            <a:r>
              <a:rPr lang="en-GB" sz="2400" dirty="0"/>
              <a:t> element.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document is represented as a treelike structure where location paths return sets of nodes on node axes.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Movement will occur up and down these node axes.</a:t>
            </a:r>
          </a:p>
          <a:p>
            <a:pPr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8451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Types of Nodes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dirty="0" err="1"/>
              <a:t>XPath</a:t>
            </a:r>
            <a:r>
              <a:rPr lang="en-GB" sz="2400" dirty="0"/>
              <a:t> data model includes seven possible node types: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Root</a:t>
            </a:r>
            <a:endParaRPr lang="en-GB" sz="2000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Element</a:t>
            </a:r>
            <a:endParaRPr lang="en-GB" sz="2000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Attribute</a:t>
            </a:r>
            <a:endParaRPr lang="en-GB" sz="2000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Namespace</a:t>
            </a:r>
            <a:endParaRPr lang="en-GB" sz="2000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processing</a:t>
            </a:r>
            <a:r>
              <a:rPr lang="en-GB" sz="2000" dirty="0"/>
              <a:t> </a:t>
            </a:r>
            <a:r>
              <a:rPr lang="en-GB" sz="2000" i="1" dirty="0"/>
              <a:t>instruction</a:t>
            </a:r>
            <a:endParaRPr lang="en-GB" sz="2000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Comment</a:t>
            </a:r>
            <a:endParaRPr lang="en-GB" sz="2000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Text</a:t>
            </a:r>
            <a:endParaRPr lang="en-GB" sz="2000" dirty="0"/>
          </a:p>
          <a:p>
            <a:pPr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3397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2443</Words>
  <Application>Microsoft Office PowerPoint</Application>
  <PresentationFormat>On-screen Show (4:3)</PresentationFormat>
  <Paragraphs>276</Paragraphs>
  <Slides>51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</vt:lpstr>
      <vt:lpstr>Courier New</vt:lpstr>
      <vt:lpstr>Georgia</vt:lpstr>
      <vt:lpstr>Wingdings</vt:lpstr>
      <vt:lpstr>Adjacency</vt:lpstr>
      <vt:lpstr>XPATH</vt:lpstr>
      <vt:lpstr>Introduction</vt:lpstr>
      <vt:lpstr>XPath Example</vt:lpstr>
      <vt:lpstr>XPath Example</vt:lpstr>
      <vt:lpstr>Using Patterns</vt:lpstr>
      <vt:lpstr>Location Paths</vt:lpstr>
      <vt:lpstr>Location Paths</vt:lpstr>
      <vt:lpstr>Location Paths</vt:lpstr>
      <vt:lpstr>Types of Nodes</vt:lpstr>
      <vt:lpstr>root nodes</vt:lpstr>
      <vt:lpstr>element nodes</vt:lpstr>
      <vt:lpstr>attribute nodes</vt:lpstr>
      <vt:lpstr>namespace nodes</vt:lpstr>
      <vt:lpstr>namespace nodes</vt:lpstr>
      <vt:lpstr>processing instruction nodes </vt:lpstr>
      <vt:lpstr>comment nodes </vt:lpstr>
      <vt:lpstr>text nodes </vt:lpstr>
      <vt:lpstr>Node Axes </vt:lpstr>
      <vt:lpstr>Node Axes - Example</vt:lpstr>
      <vt:lpstr>Node Axes Example</vt:lpstr>
      <vt:lpstr>Syntax for an XPath node axis </vt:lpstr>
      <vt:lpstr>root element</vt:lpstr>
      <vt:lpstr>Types of node axes </vt:lpstr>
      <vt:lpstr>Types of node axes </vt:lpstr>
      <vt:lpstr>child </vt:lpstr>
      <vt:lpstr>descendant </vt:lpstr>
      <vt:lpstr>parent </vt:lpstr>
      <vt:lpstr>following-sibling </vt:lpstr>
      <vt:lpstr>preceding-sibling </vt:lpstr>
      <vt:lpstr>following </vt:lpstr>
      <vt:lpstr>preceding </vt:lpstr>
      <vt:lpstr>ancestor </vt:lpstr>
      <vt:lpstr>self </vt:lpstr>
      <vt:lpstr>ancestor-or-self </vt:lpstr>
      <vt:lpstr>descendant-or-self </vt:lpstr>
      <vt:lpstr>attribute </vt:lpstr>
      <vt:lpstr>namespace </vt:lpstr>
      <vt:lpstr>positionNumber</vt:lpstr>
      <vt:lpstr>Example Document</vt:lpstr>
      <vt:lpstr>Example Location Paths</vt:lpstr>
      <vt:lpstr>Example Location Paths</vt:lpstr>
      <vt:lpstr>Example Location Paths</vt:lpstr>
      <vt:lpstr>Example Location Paths</vt:lpstr>
      <vt:lpstr>Example Location Paths</vt:lpstr>
      <vt:lpstr>Basic XPath Patterns </vt:lpstr>
      <vt:lpstr>Basic XPath Patterns</vt:lpstr>
      <vt:lpstr>Example xpath Patterns</vt:lpstr>
      <vt:lpstr>Example xpath Patterns</vt:lpstr>
      <vt:lpstr>Example xpath Patterns</vt:lpstr>
      <vt:lpstr>Example xpath Patterns</vt:lpstr>
      <vt:lpstr>Example xpath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XPATH</dc:title>
  <dc:creator>Computer Services</dc:creator>
  <dc:description>2010 abstract powerpoint template from presentationpro.com</dc:description>
  <cp:lastModifiedBy>richard</cp:lastModifiedBy>
  <cp:revision>3</cp:revision>
  <dcterms:created xsi:type="dcterms:W3CDTF">2014-10-03T11:48:21Z</dcterms:created>
  <dcterms:modified xsi:type="dcterms:W3CDTF">2016-08-11T18:24:36Z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