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2"/>
    <p:sldMasterId id="2147483711" r:id="rId3"/>
  </p:sldMasterIdLst>
  <p:notesMasterIdLst>
    <p:notesMasterId r:id="rId20"/>
  </p:notesMasterIdLst>
  <p:sldIdLst>
    <p:sldId id="256" r:id="rId4"/>
    <p:sldId id="269" r:id="rId5"/>
    <p:sldId id="266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4D4D4D"/>
    <a:srgbClr val="CCFFFF"/>
    <a:srgbClr val="3333CC"/>
    <a:srgbClr val="0066FF"/>
    <a:srgbClr val="CC0000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3" autoAdjust="0"/>
    <p:restoredTop sz="70506" autoAdjust="0"/>
  </p:normalViewPr>
  <p:slideViewPr>
    <p:cSldViewPr>
      <p:cViewPr varScale="1">
        <p:scale>
          <a:sx n="71" d="100"/>
          <a:sy n="71" d="100"/>
        </p:scale>
        <p:origin x="90" y="3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DD0B5-C230-42DB-83BF-B0C113D618E8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32C7C-188B-4264-9D14-A3D940BD0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12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http://www.tutorialsteacher.com/mvc/create-first-asp.net-mvc-application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32C7C-188B-4264-9D14-A3D940BD050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14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</a:t>
            </a:r>
            <a:r>
              <a:rPr lang="en-US" baseline="0" dirty="0"/>
              <a:t> that your project by default include </a:t>
            </a:r>
            <a:r>
              <a:rPr lang="en-US" baseline="0" dirty="0" err="1"/>
              <a:t>BootStrap</a:t>
            </a:r>
            <a:r>
              <a:rPr lang="en-US" baseline="0" dirty="0"/>
              <a:t> and jQuery (see Content and Scripts folders)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32C7C-188B-4264-9D14-A3D940BD050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652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</a:t>
            </a:r>
            <a:r>
              <a:rPr lang="en-US" baseline="0" dirty="0"/>
              <a:t> that your project by default include </a:t>
            </a:r>
            <a:r>
              <a:rPr lang="en-US" baseline="0" dirty="0" err="1"/>
              <a:t>BootStrap</a:t>
            </a:r>
            <a:r>
              <a:rPr lang="en-US" baseline="0" dirty="0"/>
              <a:t> and jQuery (see Content and Scripts folders)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32C7C-188B-4264-9D14-A3D940BD050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405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sure it builds</a:t>
            </a:r>
          </a:p>
          <a:p>
            <a:pPr marL="0" indent="0">
              <a:buNone/>
            </a:pPr>
            <a:r>
              <a:rPr lang="en-US" dirty="0"/>
              <a:t>http://www.tutorialsteacher.com/mvc/mvc-model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32C7C-188B-4264-9D14-A3D940BD050D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794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http://www.tutorialsteacher.com/mvc/mvc-view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a new view in the View/Student</a:t>
            </a:r>
            <a:r>
              <a:rPr lang="en-US" baseline="0" dirty="0"/>
              <a:t> folder</a:t>
            </a:r>
          </a:p>
          <a:p>
            <a:pPr marL="0" indent="0">
              <a:buNone/>
            </a:pPr>
            <a:r>
              <a:rPr lang="en-US" baseline="0" dirty="0"/>
              <a:t>Can’t run it yet, the controller doesn’t pass the model to the view yet.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32C7C-188B-4264-9D14-A3D940BD050D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542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http://www.tutorialsteacher.com/mvc/mvc-view</a:t>
            </a:r>
          </a:p>
          <a:p>
            <a:pPr marL="0" indent="0">
              <a:buNone/>
            </a:pPr>
            <a:r>
              <a:rPr lang="en-US" dirty="0"/>
              <a:t>Explain the Singleton concept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url</a:t>
            </a:r>
            <a:r>
              <a:rPr lang="en-US" dirty="0"/>
              <a:t> /Student sample shown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Demonstrate that it’s just HTML (view source) built by C# Razor code (compare to Student 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if you click on “Create New”?  It fails, no such method.</a:t>
            </a:r>
          </a:p>
          <a:p>
            <a:pPr marL="0" indent="0">
              <a:buNone/>
            </a:pPr>
            <a:r>
              <a:rPr lang="en-US" dirty="0"/>
              <a:t>To fix this:</a:t>
            </a:r>
          </a:p>
          <a:p>
            <a:pPr marL="228600" indent="-228600">
              <a:buAutoNum type="arabicParenR"/>
            </a:pPr>
            <a:r>
              <a:rPr lang="en-US" dirty="0"/>
              <a:t>Add the Create action to the Student Controller</a:t>
            </a:r>
          </a:p>
          <a:p>
            <a:pPr marL="228600" indent="-228600">
              <a:buAutoNum type="arabicParenR"/>
            </a:pPr>
            <a:r>
              <a:rPr lang="en-US" dirty="0"/>
              <a:t>Some way to update the </a:t>
            </a:r>
            <a:r>
              <a:rPr lang="en-US" dirty="0" err="1"/>
              <a:t>StudentList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For now, create a dummy for the Create, and Edit and just echo back what’s being requested</a:t>
            </a:r>
          </a:p>
          <a:p>
            <a:pPr marL="0" indent="0">
              <a:buNone/>
            </a:pPr>
            <a:r>
              <a:rPr lang="en-US" dirty="0"/>
              <a:t>Stretch goal: add </a:t>
            </a:r>
            <a:r>
              <a:rPr lang="en-US" dirty="0" err="1"/>
              <a:t>mutators</a:t>
            </a:r>
            <a:r>
              <a:rPr lang="en-US" dirty="0"/>
              <a:t> to the </a:t>
            </a:r>
            <a:r>
              <a:rPr lang="en-US" dirty="0" err="1"/>
              <a:t>StudentList</a:t>
            </a:r>
            <a:r>
              <a:rPr lang="en-US" dirty="0"/>
              <a:t> class and call it from the </a:t>
            </a:r>
            <a:r>
              <a:rPr lang="en-US" dirty="0" err="1"/>
              <a:t>StudentController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Things to try:</a:t>
            </a:r>
          </a:p>
          <a:p>
            <a:pPr marL="228600" indent="-228600">
              <a:buAutoNum type="arabicParenR"/>
            </a:pPr>
            <a:r>
              <a:rPr lang="en-US" dirty="0"/>
              <a:t>Style the Student list page</a:t>
            </a:r>
          </a:p>
          <a:p>
            <a:pPr marL="228600" indent="-228600">
              <a:buAutoNum type="arabicParenR"/>
            </a:pPr>
            <a:r>
              <a:rPr lang="en-US" dirty="0"/>
              <a:t>Add the Student list page to the </a:t>
            </a:r>
            <a:r>
              <a:rPr lang="en-US" dirty="0" err="1"/>
              <a:t>Nav</a:t>
            </a:r>
            <a:r>
              <a:rPr lang="en-US" dirty="0"/>
              <a:t> bar at top</a:t>
            </a:r>
          </a:p>
          <a:p>
            <a:pPr marL="228600" indent="-228600">
              <a:buAutoNum type="arabicParenR"/>
            </a:pPr>
            <a:r>
              <a:rPr lang="en-US" dirty="0"/>
              <a:t>Create dummies for the CRUD</a:t>
            </a:r>
          </a:p>
          <a:p>
            <a:pPr marL="228600" indent="-228600">
              <a:buAutoNum type="arabicParenR"/>
            </a:pPr>
            <a:r>
              <a:rPr lang="en-US" dirty="0"/>
              <a:t>Replace the dummy with real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32C7C-188B-4264-9D14-A3D940BD050D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5599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32C7C-188B-4264-9D14-A3D940BD050D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71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Segway – this follows the evolution of Web pages (next</a:t>
            </a:r>
            <a:r>
              <a:rPr lang="en-US" baseline="0" dirty="0"/>
              <a:t>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32C7C-188B-4264-9D14-A3D940BD050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890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gets setup with default folders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32C7C-188B-4264-9D14-A3D940BD050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66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gets setup with default folders</a:t>
            </a:r>
          </a:p>
          <a:p>
            <a:r>
              <a:rPr lang="en-US" dirty="0"/>
              <a:t>Walk thru the folders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32C7C-188B-4264-9D14-A3D940BD050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153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URL is site/Controller/Action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32C7C-188B-4264-9D14-A3D940BD050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53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Create Boast</a:t>
            </a:r>
            <a:r>
              <a:rPr lang="en-US" baseline="0" dirty="0"/>
              <a:t> View in Views/Home</a:t>
            </a:r>
          </a:p>
          <a:p>
            <a:pPr marL="228600" indent="-228600">
              <a:buAutoNum type="arabicParenR"/>
            </a:pPr>
            <a:r>
              <a:rPr lang="en-US" baseline="0" dirty="0"/>
              <a:t>Put something boastful in there</a:t>
            </a:r>
          </a:p>
          <a:p>
            <a:pPr marL="0" indent="0">
              <a:buNone/>
            </a:pPr>
            <a:r>
              <a:rPr lang="en-US" baseline="0" dirty="0"/>
              <a:t>3) Add an action in the home controller to pull it up</a:t>
            </a:r>
          </a:p>
          <a:p>
            <a:pPr marL="0" indent="0">
              <a:buNone/>
            </a:pPr>
            <a:r>
              <a:rPr lang="en-US" baseline="0" dirty="0"/>
              <a:t>4) Note convention between action and view name (automatic)</a:t>
            </a:r>
          </a:p>
          <a:p>
            <a:pPr marL="0" indent="0">
              <a:buNone/>
            </a:pPr>
            <a:r>
              <a:rPr lang="en-US" baseline="0" dirty="0"/>
              <a:t>5) To update the </a:t>
            </a:r>
            <a:r>
              <a:rPr lang="en-US" baseline="0" dirty="0" err="1"/>
              <a:t>Nav</a:t>
            </a:r>
            <a:r>
              <a:rPr lang="en-US" baseline="0" dirty="0"/>
              <a:t> bar, note that every view references Views/Shared/_</a:t>
            </a:r>
            <a:r>
              <a:rPr lang="en-US" baseline="0" dirty="0" err="1"/>
              <a:t>Layout.cshtml</a:t>
            </a:r>
            <a:r>
              <a:rPr lang="en-US" baseline="0" dirty="0"/>
              <a:t> (update this for the </a:t>
            </a:r>
            <a:r>
              <a:rPr lang="en-US" baseline="0" dirty="0" err="1"/>
              <a:t>Nav</a:t>
            </a:r>
            <a:r>
              <a:rPr lang="en-US" baseline="0" dirty="0"/>
              <a:t> bar).  Add Boast to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32C7C-188B-4264-9D14-A3D940BD050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329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32C7C-188B-4264-9D14-A3D940BD050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615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Show </a:t>
            </a:r>
            <a:r>
              <a:rPr lang="en-US" dirty="0" err="1"/>
              <a:t>App_Start</a:t>
            </a:r>
            <a:r>
              <a:rPr lang="en-US" dirty="0"/>
              <a:t>/</a:t>
            </a:r>
            <a:r>
              <a:rPr lang="en-US" dirty="0" err="1"/>
              <a:t>RouteConfig.cs</a:t>
            </a:r>
            <a:r>
              <a:rPr lang="en-US" baseline="0" dirty="0"/>
              <a:t> to show that the URL routing can be customized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32C7C-188B-4264-9D14-A3D940BD050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653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</a:t>
            </a:r>
            <a:r>
              <a:rPr lang="en-US" baseline="0" dirty="0"/>
              <a:t> that your project by default include </a:t>
            </a:r>
            <a:r>
              <a:rPr lang="en-US" baseline="0" dirty="0" err="1"/>
              <a:t>BootStrap</a:t>
            </a:r>
            <a:r>
              <a:rPr lang="en-US" baseline="0" dirty="0"/>
              <a:t> and jQuery (see Content and Scripts folders)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32C7C-188B-4264-9D14-A3D940BD050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95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30" y="26576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310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5740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28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1371" y="267494"/>
            <a:ext cx="11329259" cy="7852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0573" y="5949281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1702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1"/>
            <a:ext cx="53848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1"/>
            <a:ext cx="53848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0573" y="5949281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0794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365748"/>
            <a:ext cx="28448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66670"/>
            <a:ext cx="5680075" cy="3008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19360" y="6365748"/>
            <a:ext cx="67056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62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945" y="1363460"/>
            <a:ext cx="10649857" cy="2387600"/>
          </a:xfrm>
        </p:spPr>
        <p:txBody>
          <a:bodyPr anchor="b">
            <a:normAutofit/>
          </a:bodyPr>
          <a:lstStyle>
            <a:lvl1pPr algn="ctr">
              <a:defRPr sz="4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945" y="3907124"/>
            <a:ext cx="9964057" cy="905986"/>
          </a:xfrm>
        </p:spPr>
        <p:txBody>
          <a:bodyPr/>
          <a:lstStyle>
            <a:lvl1pPr marL="0" indent="0" algn="l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 descr="https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09" y="5241876"/>
            <a:ext cx="1085396" cy="10853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ople.mozilla.com/~faaborg/files/shiretoko/firefoxIcon/firefox-512-noshadow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7932" y="5198902"/>
            <a:ext cx="1171349" cy="117134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sreflex.com/wp-content/uploads/2013/11/ie9-10_512x51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5209" y="5129673"/>
            <a:ext cx="1309803" cy="13098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gnette2.wikia.nocookie.net/spore/images/f/f8/Opera_Logo.png/revision/latest?cb=2010081601150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0939" y="5160516"/>
            <a:ext cx="1248116" cy="12481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8/8b/Microsoft_Edge_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4985" y="5211261"/>
            <a:ext cx="1146631" cy="11466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anvas.sfu.ca/courses/14504/files/1097955/preview?verifier=Jb3NgYmcYwYpwqiL50I6kNxjnaDYJD37HMLn6tdP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7544" y="5124240"/>
            <a:ext cx="1320673" cy="13206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en/1/18/Dolphin-browser-icon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141" y="5097133"/>
            <a:ext cx="1374883" cy="13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30" y="26576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3172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831471"/>
            <a:ext cx="105156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773938"/>
            <a:ext cx="10515600" cy="48693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56861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486194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183"/>
            <a:ext cx="105156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6776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6776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5733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49759"/>
            <a:ext cx="105156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229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03160"/>
            <a:ext cx="5157787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56229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403160"/>
            <a:ext cx="5183188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384402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940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197918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F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234354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056" y="1088136"/>
            <a:ext cx="10515600" cy="832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68" y="1920240"/>
            <a:ext cx="10515600" cy="47914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98430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568439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791"/>
            <a:ext cx="105156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91098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079"/>
            <a:ext cx="105156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3661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7480"/>
            <a:ext cx="5157787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3661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677480"/>
            <a:ext cx="5183188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966658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568"/>
            <a:ext cx="105156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0158817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hrome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509327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24" y="666879"/>
            <a:ext cx="105156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624" y="1609344"/>
            <a:ext cx="10515600" cy="50200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32427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433503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708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3727"/>
            <a:ext cx="105156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7320"/>
            <a:ext cx="5181600" cy="52029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7320"/>
            <a:ext cx="5181600" cy="52029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39708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2599"/>
            <a:ext cx="105156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2513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65998"/>
            <a:ext cx="5157787" cy="4326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2513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265998"/>
            <a:ext cx="5183188" cy="4326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2839698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6072"/>
            <a:ext cx="105156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5248948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260076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Ed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139900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772" y="859536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172" y="1389763"/>
            <a:ext cx="6172200" cy="52396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772" y="2459736"/>
            <a:ext cx="3932237" cy="409784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934425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 Ima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611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26338"/>
            <a:ext cx="6172200" cy="51756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96312"/>
            <a:ext cx="3932237" cy="404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4872067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3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9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8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48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10/24/2017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8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10/24/2017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2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04039"/>
            <a:ext cx="10515600" cy="75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63624"/>
            <a:ext cx="10515600" cy="496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316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479376" y="2060848"/>
            <a:ext cx="10585176" cy="8382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MY" dirty="0"/>
              <a:t>Web Programming V – C# ASP.NET MVC</a:t>
            </a:r>
            <a:endParaRPr lang="en-MY" strike="sngStrik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You’ve just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parameterize the actions/URL</a:t>
            </a:r>
          </a:p>
          <a:p>
            <a:r>
              <a:rPr lang="en-US" dirty="0"/>
              <a:t>How to use the </a:t>
            </a:r>
            <a:r>
              <a:rPr lang="en-US" dirty="0" err="1"/>
              <a:t>ViewBag</a:t>
            </a:r>
            <a:r>
              <a:rPr lang="en-US" dirty="0"/>
              <a:t> to pass parameters between the Controller and the View</a:t>
            </a:r>
          </a:p>
          <a:p>
            <a:r>
              <a:rPr lang="en-US" dirty="0"/>
              <a:t>A bit of Razor code to dynamically create HTML in your view.</a:t>
            </a:r>
          </a:p>
          <a:p>
            <a:pPr lvl="1"/>
            <a:r>
              <a:rPr lang="en-US" dirty="0"/>
              <a:t>Note: any client side code can go into the view page as well</a:t>
            </a:r>
          </a:p>
          <a:p>
            <a:pPr lvl="1"/>
            <a:r>
              <a:rPr lang="en-US" dirty="0"/>
              <a:t>The @ syntax just does the server side execution for the page.</a:t>
            </a:r>
          </a:p>
          <a:p>
            <a:pPr lvl="1"/>
            <a:r>
              <a:rPr lang="en-US" dirty="0"/>
              <a:t>This is how MVC gives you more transparency on how the client-side code is rendered over </a:t>
            </a:r>
            <a:r>
              <a:rPr lang="en-US" dirty="0" err="1"/>
              <a:t>WebForms</a:t>
            </a:r>
            <a:r>
              <a:rPr lang="en-US" dirty="0"/>
              <a:t>.</a:t>
            </a:r>
          </a:p>
          <a:p>
            <a:pPr marL="1028700" lvl="3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137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to Try (now that you’ve mastered controllers and views)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68" y="1920240"/>
            <a:ext cx="10296392" cy="4791456"/>
          </a:xfrm>
        </p:spPr>
        <p:txBody>
          <a:bodyPr>
            <a:normAutofit/>
          </a:bodyPr>
          <a:lstStyle/>
          <a:p>
            <a:r>
              <a:rPr lang="en-US" dirty="0"/>
              <a:t>Create a model and build a controller and view for it</a:t>
            </a:r>
          </a:p>
          <a:p>
            <a:r>
              <a:rPr lang="en-US" dirty="0"/>
              <a:t>Things to note:</a:t>
            </a:r>
          </a:p>
          <a:p>
            <a:pPr lvl="1"/>
            <a:r>
              <a:rPr lang="en-US" dirty="0" err="1"/>
              <a:t>ViewBag</a:t>
            </a:r>
            <a:r>
              <a:rPr lang="en-US" dirty="0"/>
              <a:t> is just a container shared between the Controller and View to pass info</a:t>
            </a:r>
          </a:p>
          <a:p>
            <a:pPr lvl="1"/>
            <a:r>
              <a:rPr lang="en-US" dirty="0"/>
              <a:t>@Razor syntax (we’ll learn of this later)</a:t>
            </a:r>
          </a:p>
          <a:p>
            <a:pPr lvl="1"/>
            <a:r>
              <a:rPr lang="en-US" dirty="0"/>
              <a:t>Did you remember to put a link into the top </a:t>
            </a:r>
            <a:r>
              <a:rPr lang="en-US" dirty="0" err="1"/>
              <a:t>nav</a:t>
            </a:r>
            <a:r>
              <a:rPr lang="en-US" dirty="0"/>
              <a:t> bar? (If not, you can manual navigate to it)</a:t>
            </a:r>
          </a:p>
          <a:p>
            <a:pPr marL="1028700" lvl="3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32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68" y="1920240"/>
            <a:ext cx="5471856" cy="4791456"/>
          </a:xfrm>
        </p:spPr>
        <p:txBody>
          <a:bodyPr>
            <a:normAutofit/>
          </a:bodyPr>
          <a:lstStyle/>
          <a:p>
            <a:r>
              <a:rPr lang="en-US" dirty="0"/>
              <a:t>Create a Controller caller </a:t>
            </a:r>
            <a:r>
              <a:rPr lang="en-US" dirty="0" err="1"/>
              <a:t>StudentController</a:t>
            </a:r>
            <a:endParaRPr lang="en-US" dirty="0"/>
          </a:p>
          <a:p>
            <a:r>
              <a:rPr lang="en-US" dirty="0"/>
              <a:t>Things to note:</a:t>
            </a:r>
          </a:p>
          <a:p>
            <a:pPr lvl="1"/>
            <a:r>
              <a:rPr lang="en-US" dirty="0"/>
              <a:t>Select MVC5 Controller – Empty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StudentController</a:t>
            </a:r>
            <a:r>
              <a:rPr lang="en-US" dirty="0"/>
              <a:t> is derived from the Controller class</a:t>
            </a:r>
          </a:p>
          <a:p>
            <a:pPr lvl="1"/>
            <a:r>
              <a:rPr lang="en-US" dirty="0"/>
              <a:t>The View folder is created for you (Views/Student)</a:t>
            </a:r>
          </a:p>
          <a:p>
            <a:pPr lvl="1"/>
            <a:r>
              <a:rPr lang="en-US" dirty="0"/>
              <a:t>Update the </a:t>
            </a:r>
            <a:r>
              <a:rPr lang="en-US" dirty="0" err="1"/>
              <a:t>StudentContoller.Index</a:t>
            </a:r>
            <a:r>
              <a:rPr lang="en-US" dirty="0"/>
              <a:t>() to:</a:t>
            </a:r>
          </a:p>
          <a:p>
            <a:pPr marL="342900" lvl="1" indent="0">
              <a:buNone/>
            </a:pPr>
            <a:r>
              <a:rPr lang="en-US" sz="1100" dirty="0"/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string Index()</a:t>
            </a:r>
          </a:p>
          <a:p>
            <a:pPr marL="342900" lvl="1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342900" lvl="1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"This is Index action method of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StudentController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342900" lvl="1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return View();</a:t>
            </a:r>
          </a:p>
          <a:p>
            <a:pPr marL="342900" lvl="1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lvl="1"/>
            <a:r>
              <a:rPr lang="en-US" dirty="0"/>
              <a:t>Build and navigate to the </a:t>
            </a:r>
            <a:r>
              <a:rPr lang="en-US" dirty="0" err="1"/>
              <a:t>StudentController</a:t>
            </a:r>
            <a:endParaRPr lang="en-US" dirty="0"/>
          </a:p>
          <a:p>
            <a:pPr marL="1028700" lvl="3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1522839"/>
            <a:ext cx="5734050" cy="3438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104" y="5728035"/>
            <a:ext cx="3314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3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68" y="1920240"/>
            <a:ext cx="5471856" cy="4791456"/>
          </a:xfrm>
        </p:spPr>
        <p:txBody>
          <a:bodyPr>
            <a:normAutofit/>
          </a:bodyPr>
          <a:lstStyle/>
          <a:p>
            <a:r>
              <a:rPr lang="en-US" dirty="0"/>
              <a:t>On Model folder</a:t>
            </a:r>
          </a:p>
          <a:p>
            <a:pPr lvl="1"/>
            <a:r>
              <a:rPr lang="en-US" dirty="0"/>
              <a:t>Add-&gt;</a:t>
            </a:r>
            <a:r>
              <a:rPr lang="en-US" dirty="0" err="1"/>
              <a:t>NewItem</a:t>
            </a:r>
            <a:r>
              <a:rPr lang="en-US" dirty="0"/>
              <a:t>-&gt;C# code-&gt;Class</a:t>
            </a:r>
          </a:p>
          <a:p>
            <a:pPr lvl="1"/>
            <a:r>
              <a:rPr lang="en-US" dirty="0"/>
              <a:t>Create a class called Student</a:t>
            </a:r>
          </a:p>
          <a:p>
            <a:r>
              <a:rPr lang="en-US" dirty="0"/>
              <a:t>Add attributes, gets/sets</a:t>
            </a:r>
          </a:p>
          <a:p>
            <a:r>
              <a:rPr lang="en-US" dirty="0"/>
              <a:t>We will use this model with a controller and view</a:t>
            </a:r>
          </a:p>
          <a:p>
            <a:pPr marL="1028700" lvl="3" indent="0">
              <a:buNone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16080" y="188619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Example: Model class</a:t>
            </a:r>
          </a:p>
          <a:p>
            <a:endParaRPr lang="en-US" dirty="0"/>
          </a:p>
          <a:p>
            <a:r>
              <a:rPr lang="en-US" dirty="0"/>
              <a:t>namespace </a:t>
            </a:r>
            <a:r>
              <a:rPr lang="en-US" dirty="0" err="1"/>
              <a:t>MVC_BasicTutorials.Models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class Student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StudentId</a:t>
            </a:r>
            <a:r>
              <a:rPr lang="en-US" dirty="0"/>
              <a:t> { get; set; }</a:t>
            </a:r>
          </a:p>
          <a:p>
            <a:r>
              <a:rPr lang="en-US" dirty="0"/>
              <a:t>        public string </a:t>
            </a:r>
            <a:r>
              <a:rPr lang="en-US" dirty="0" err="1"/>
              <a:t>StudentName</a:t>
            </a:r>
            <a:r>
              <a:rPr lang="en-US" dirty="0"/>
              <a:t> { get; set;  }</a:t>
            </a:r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Age { get; set;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0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68" y="1920240"/>
            <a:ext cx="5471856" cy="4791456"/>
          </a:xfrm>
        </p:spPr>
        <p:txBody>
          <a:bodyPr>
            <a:normAutofit/>
          </a:bodyPr>
          <a:lstStyle/>
          <a:p>
            <a:r>
              <a:rPr lang="en-US" dirty="0"/>
              <a:t>We will create a view, which will be rendered from Index method of </a:t>
            </a:r>
            <a:r>
              <a:rPr lang="en-US" dirty="0" err="1"/>
              <a:t>StudentContoller</a:t>
            </a:r>
            <a:r>
              <a:rPr lang="en-US" dirty="0"/>
              <a:t>. So, open a </a:t>
            </a:r>
            <a:r>
              <a:rPr lang="en-US" dirty="0" err="1"/>
              <a:t>StudentController</a:t>
            </a:r>
            <a:r>
              <a:rPr lang="en-US" dirty="0"/>
              <a:t> class -&gt; right click inside Index method -&gt; click Add View..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Scaffolding template-&gt;List</a:t>
            </a:r>
          </a:p>
          <a:p>
            <a:r>
              <a:rPr lang="en-US" dirty="0"/>
              <a:t>Model </a:t>
            </a:r>
            <a:r>
              <a:rPr lang="en-US" dirty="0" err="1"/>
              <a:t>class:Student</a:t>
            </a:r>
            <a:endParaRPr lang="en-US" dirty="0"/>
          </a:p>
          <a:p>
            <a:r>
              <a:rPr lang="en-US" dirty="0"/>
              <a:t>Layout ~/Views/Shared/_</a:t>
            </a:r>
            <a:r>
              <a:rPr lang="en-US" dirty="0" err="1"/>
              <a:t>Layout.cshtml</a:t>
            </a:r>
            <a:endParaRPr lang="en-US" dirty="0"/>
          </a:p>
          <a:p>
            <a:pPr marL="1028700" lvl="3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381" y="2334768"/>
            <a:ext cx="62579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5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update the model to contain data and be accessible from the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68" y="1920240"/>
            <a:ext cx="5471856" cy="4791456"/>
          </a:xfrm>
        </p:spPr>
        <p:txBody>
          <a:bodyPr>
            <a:normAutofit/>
          </a:bodyPr>
          <a:lstStyle/>
          <a:p>
            <a:r>
              <a:rPr lang="en-US" dirty="0"/>
              <a:t>Pull in </a:t>
            </a:r>
            <a:r>
              <a:rPr lang="en-US" dirty="0" err="1"/>
              <a:t>Student.cs</a:t>
            </a:r>
            <a:r>
              <a:rPr lang="en-US" dirty="0"/>
              <a:t> from the sample file provided</a:t>
            </a:r>
          </a:p>
          <a:p>
            <a:r>
              <a:rPr lang="en-US" dirty="0"/>
              <a:t>It creates a dummy list of Students for you</a:t>
            </a:r>
          </a:p>
          <a:p>
            <a:r>
              <a:rPr lang="en-US" dirty="0"/>
              <a:t>It is referenced by the </a:t>
            </a:r>
            <a:r>
              <a:rPr lang="en-US" dirty="0" err="1"/>
              <a:t>StudentController.Index</a:t>
            </a:r>
            <a:r>
              <a:rPr lang="en-US" dirty="0"/>
              <a:t>()</a:t>
            </a:r>
          </a:p>
          <a:p>
            <a:pPr marL="1028700" lvl="3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BA20C-603A-4579-97BD-42083D374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394" y="1652845"/>
            <a:ext cx="5785497" cy="38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3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Hints on manipulating the </a:t>
            </a:r>
            <a:r>
              <a:rPr lang="en-US" dirty="0" err="1"/>
              <a:t>StudentList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68" y="1920240"/>
            <a:ext cx="5471856" cy="4791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functions</a:t>
            </a:r>
          </a:p>
          <a:p>
            <a:r>
              <a:rPr lang="en-US" dirty="0"/>
              <a:t>Max() – find the max Id currently in use for adding and generating a new, unused Id</a:t>
            </a:r>
          </a:p>
          <a:p>
            <a:r>
              <a:rPr lang="en-US" dirty="0"/>
              <a:t>Where() – find item from list</a:t>
            </a:r>
          </a:p>
          <a:p>
            <a:r>
              <a:rPr lang="en-US" dirty="0"/>
              <a:t>Add() – add item to list</a:t>
            </a:r>
          </a:p>
          <a:p>
            <a:r>
              <a:rPr lang="en-US" dirty="0"/>
              <a:t>Remove() – remove item from list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1028700" lvl="3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16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slide packs cover MVC theory</a:t>
            </a:r>
          </a:p>
          <a:p>
            <a:pPr lvl="1"/>
            <a:r>
              <a:rPr lang="en-US" dirty="0"/>
              <a:t>Prior to this, make sure you grasp a bit of the theory</a:t>
            </a:r>
          </a:p>
          <a:p>
            <a:r>
              <a:rPr lang="en-US" dirty="0"/>
              <a:t>Hands-on</a:t>
            </a:r>
          </a:p>
          <a:p>
            <a:pPr lvl="1"/>
            <a:r>
              <a:rPr lang="en-US" sz="2400" dirty="0"/>
              <a:t>Create MVC project from scratch</a:t>
            </a:r>
          </a:p>
          <a:p>
            <a:pPr lvl="1"/>
            <a:r>
              <a:rPr lang="en-US" sz="2400" dirty="0"/>
              <a:t>BYO</a:t>
            </a:r>
          </a:p>
          <a:p>
            <a:pPr lvl="2"/>
            <a:r>
              <a:rPr lang="en-US" sz="2200" dirty="0"/>
              <a:t>Views</a:t>
            </a:r>
          </a:p>
          <a:p>
            <a:pPr lvl="2"/>
            <a:r>
              <a:rPr lang="en-US" sz="2200" dirty="0"/>
              <a:t>Controllers</a:t>
            </a:r>
          </a:p>
          <a:p>
            <a:pPr lvl="2"/>
            <a:r>
              <a:rPr lang="en-US" sz="2200" dirty="0"/>
              <a:t>Models</a:t>
            </a:r>
          </a:p>
          <a:p>
            <a:pPr lvl="1"/>
            <a:r>
              <a:rPr lang="en-US" sz="2400" dirty="0"/>
              <a:t>Understand how MVC is implemented, the Microsoft way</a:t>
            </a:r>
          </a:p>
          <a:p>
            <a:pPr lvl="2"/>
            <a:r>
              <a:rPr lang="en-US" sz="2200" dirty="0"/>
              <a:t>Folders</a:t>
            </a:r>
          </a:p>
          <a:p>
            <a:pPr lvl="2"/>
            <a:r>
              <a:rPr lang="en-US" sz="2200" dirty="0" err="1"/>
              <a:t>Scafolding</a:t>
            </a:r>
            <a:r>
              <a:rPr lang="en-US" sz="2200" dirty="0"/>
              <a:t>/helpers</a:t>
            </a:r>
          </a:p>
          <a:p>
            <a:pPr marL="1028700" lvl="3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190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project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1464" y="1700808"/>
            <a:ext cx="6919639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7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project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1772816"/>
            <a:ext cx="6480720" cy="50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3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Empty Project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1889260"/>
            <a:ext cx="6496050" cy="47720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23592" y="3717032"/>
            <a:ext cx="1296144" cy="28803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23592" y="4090887"/>
            <a:ext cx="1296144" cy="28803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23592" y="4455191"/>
            <a:ext cx="1296144" cy="28803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the project</a:t>
            </a:r>
          </a:p>
          <a:p>
            <a:r>
              <a:rPr lang="en-US" dirty="0"/>
              <a:t>Navigate around</a:t>
            </a:r>
          </a:p>
          <a:p>
            <a:pPr lvl="1"/>
            <a:r>
              <a:rPr lang="en-US" sz="2400" dirty="0"/>
              <a:t>Go to the Home page</a:t>
            </a:r>
          </a:p>
          <a:p>
            <a:pPr lvl="1"/>
            <a:r>
              <a:rPr lang="en-US" sz="2400" dirty="0"/>
              <a:t>Go to About</a:t>
            </a:r>
          </a:p>
          <a:p>
            <a:pPr lvl="1"/>
            <a:r>
              <a:rPr lang="en-US" sz="2400" dirty="0"/>
              <a:t>Go to Contact</a:t>
            </a:r>
          </a:p>
          <a:p>
            <a:pPr lvl="2"/>
            <a:r>
              <a:rPr lang="en-US" sz="2200" dirty="0"/>
              <a:t>Notice anything about the URL?</a:t>
            </a:r>
          </a:p>
          <a:p>
            <a:pPr lvl="2"/>
            <a:r>
              <a:rPr lang="en-US" sz="2200" dirty="0"/>
              <a:t>Examine the code</a:t>
            </a:r>
          </a:p>
          <a:p>
            <a:pPr lvl="3"/>
            <a:r>
              <a:rPr lang="en-US" sz="2000" dirty="0"/>
              <a:t>What is the relationship between the URL and the code?</a:t>
            </a:r>
          </a:p>
          <a:p>
            <a:pPr lvl="3"/>
            <a:r>
              <a:rPr lang="en-US" sz="2000" dirty="0"/>
              <a:t>This is URL routing, a URL routes to a controller/method</a:t>
            </a:r>
          </a:p>
          <a:p>
            <a:pPr marL="1028700" lvl="3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971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68" y="1920240"/>
            <a:ext cx="5430460" cy="4791456"/>
          </a:xfrm>
        </p:spPr>
        <p:txBody>
          <a:bodyPr>
            <a:normAutofit/>
          </a:bodyPr>
          <a:lstStyle/>
          <a:p>
            <a:r>
              <a:rPr lang="en-US" dirty="0"/>
              <a:t>Make our own action within the Home page</a:t>
            </a:r>
          </a:p>
          <a:p>
            <a:r>
              <a:rPr lang="en-US" dirty="0"/>
              <a:t>Create a “Boast” page as an option off of the Home view</a:t>
            </a:r>
          </a:p>
          <a:p>
            <a:r>
              <a:rPr lang="en-US" dirty="0"/>
              <a:t>Things to note:</a:t>
            </a:r>
          </a:p>
          <a:p>
            <a:pPr lvl="1"/>
            <a:r>
              <a:rPr lang="en-US" dirty="0" err="1"/>
              <a:t>ViewBag</a:t>
            </a:r>
            <a:r>
              <a:rPr lang="en-US" dirty="0"/>
              <a:t> is just a container shared between the Controller and View to pass info</a:t>
            </a:r>
          </a:p>
          <a:p>
            <a:pPr lvl="1"/>
            <a:r>
              <a:rPr lang="en-US" dirty="0"/>
              <a:t>@Razor syntax (we’ll learn of this later)</a:t>
            </a:r>
          </a:p>
          <a:p>
            <a:pPr lvl="1"/>
            <a:r>
              <a:rPr lang="en-US" dirty="0"/>
              <a:t>Did you remember to put a link into the top </a:t>
            </a:r>
            <a:r>
              <a:rPr lang="en-US" dirty="0" err="1"/>
              <a:t>nav</a:t>
            </a:r>
            <a:r>
              <a:rPr lang="en-US" dirty="0"/>
              <a:t> bar? (If not, you can manual navigate to it)</a:t>
            </a:r>
          </a:p>
          <a:p>
            <a:pPr marL="1028700" lvl="3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28" y="1628800"/>
            <a:ext cx="59436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1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You’ve just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make new actions within a controller</a:t>
            </a:r>
          </a:p>
          <a:p>
            <a:r>
              <a:rPr lang="en-US" dirty="0"/>
              <a:t>How to make a new view for that new action</a:t>
            </a:r>
          </a:p>
          <a:p>
            <a:r>
              <a:rPr lang="en-US" dirty="0"/>
              <a:t>Tweaked the HTML, seen where the HTML comes from for each view</a:t>
            </a:r>
          </a:p>
          <a:p>
            <a:pPr marL="1028700" lvl="3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63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URL routing – passing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68" y="1920240"/>
            <a:ext cx="5246688" cy="29489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Change your Boast action to take an optional parameter, listing how many times it will boast</a:t>
            </a:r>
          </a:p>
          <a:p>
            <a:r>
              <a:rPr lang="en-US" dirty="0"/>
              <a:t>Steps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Just echo back the parameter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Make it loop in the view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err="1"/>
              <a:t>numTimes</a:t>
            </a:r>
            <a:r>
              <a:rPr lang="en-US" dirty="0"/>
              <a:t> in the </a:t>
            </a:r>
            <a:r>
              <a:rPr lang="en-US" dirty="0" err="1"/>
              <a:t>ViewBag</a:t>
            </a:r>
            <a:r>
              <a:rPr lang="en-US" dirty="0"/>
              <a:t> to pass it into the view from the controller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/>
              <a:t>Write Razor code to use the </a:t>
            </a:r>
            <a:r>
              <a:rPr lang="en-US" dirty="0" err="1"/>
              <a:t>numTimes</a:t>
            </a:r>
            <a:r>
              <a:rPr lang="en-US" dirty="0"/>
              <a:t> passed in</a:t>
            </a:r>
          </a:p>
          <a:p>
            <a:pPr marL="1028700" lvl="3" indent="0">
              <a:buNone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2873505"/>
            <a:ext cx="3816424" cy="38381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856" y="1700808"/>
            <a:ext cx="4199558" cy="239005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99456" y="4868913"/>
            <a:ext cx="6201660" cy="2013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@for (int i = 0; i &lt; ViewBag.numTimes; i++)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&lt;p&gt;Richard Chan is the Greatest!&lt;/p&gt;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67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ow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ser" id="{B96C3539-199E-4B74-8DFA-9D2FBD0BEA51}" vid="{EEAD8AD3-5B5B-4C62-BD7D-9099AFCFEE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31BF361-26EB-402F-B62B-20AB46386A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BoxedArt_Software</Template>
  <TotalTime>527</TotalTime>
  <Words>1179</Words>
  <Application>Microsoft Office PowerPoint</Application>
  <PresentationFormat>Widescreen</PresentationFormat>
  <Paragraphs>162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Courier New</vt:lpstr>
      <vt:lpstr>Verdana</vt:lpstr>
      <vt:lpstr>Adjacency</vt:lpstr>
      <vt:lpstr>browser</vt:lpstr>
      <vt:lpstr>Web Programming V – C# ASP.NET MVC</vt:lpstr>
      <vt:lpstr>Hands-on MVC</vt:lpstr>
      <vt:lpstr>Creating the project</vt:lpstr>
      <vt:lpstr>Creating the project</vt:lpstr>
      <vt:lpstr>The Empty Project</vt:lpstr>
      <vt:lpstr>Things to Try</vt:lpstr>
      <vt:lpstr>Things to Try</vt:lpstr>
      <vt:lpstr>You’ve just learnt</vt:lpstr>
      <vt:lpstr>More on URL routing – passing parameters</vt:lpstr>
      <vt:lpstr>You’ve just learnt</vt:lpstr>
      <vt:lpstr>Things to Try (now that you’ve mastered controllers and views)</vt:lpstr>
      <vt:lpstr>Creating a new Controller</vt:lpstr>
      <vt:lpstr>Creating a new Model</vt:lpstr>
      <vt:lpstr>Creating a new View</vt:lpstr>
      <vt:lpstr>Let’s update the model to contain data and be accessible from the controller</vt:lpstr>
      <vt:lpstr>Hints on manipulating the StudentList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C50 Introduction</dc:title>
  <dc:creator>Allan R. McDonald</dc:creator>
  <cp:lastModifiedBy>rchan</cp:lastModifiedBy>
  <cp:revision>38</cp:revision>
  <dcterms:created xsi:type="dcterms:W3CDTF">2012-08-23T01:55:22Z</dcterms:created>
  <dcterms:modified xsi:type="dcterms:W3CDTF">2017-10-24T21:23:41Z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TC019517539991</vt:lpwstr>
  </property>
</Properties>
</file>