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22"/>
  </p:notesMasterIdLst>
  <p:sldIdLst>
    <p:sldId id="317" r:id="rId2"/>
    <p:sldId id="318" r:id="rId3"/>
    <p:sldId id="352" r:id="rId4"/>
    <p:sldId id="354" r:id="rId5"/>
    <p:sldId id="319" r:id="rId6"/>
    <p:sldId id="337" r:id="rId7"/>
    <p:sldId id="342" r:id="rId8"/>
    <p:sldId id="338" r:id="rId9"/>
    <p:sldId id="346" r:id="rId10"/>
    <p:sldId id="349" r:id="rId11"/>
    <p:sldId id="345" r:id="rId12"/>
    <p:sldId id="344" r:id="rId13"/>
    <p:sldId id="343" r:id="rId14"/>
    <p:sldId id="347" r:id="rId15"/>
    <p:sldId id="356" r:id="rId16"/>
    <p:sldId id="357" r:id="rId17"/>
    <p:sldId id="348" r:id="rId18"/>
    <p:sldId id="351" r:id="rId19"/>
    <p:sldId id="355" r:id="rId20"/>
    <p:sldId id="34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32" autoAdjust="0"/>
  </p:normalViewPr>
  <p:slideViewPr>
    <p:cSldViewPr>
      <p:cViewPr varScale="1">
        <p:scale>
          <a:sx n="80" d="100"/>
          <a:sy n="80" d="100"/>
        </p:scale>
        <p:origin x="10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BD2F5660-CB50-4E06-930D-847F7A456C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08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getJSON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getJSON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pi.jquery.com/jQuery.getJSON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55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Snippet from view file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 $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get.JSON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just a shorthand variation of $.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(see: 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http://api.jquery.com/jQuery.getJSON/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Also note URL routing, controller “Customer”, action “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GetCustomer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 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Also see: https://msdn.microsoft.com/en-us/library/system.web.mvc.jsonresult(v=vs.118).aspx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5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Snippet from view file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 $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get.JSON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just a shorthand variation of $.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(see: 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http://api.jquery.com/jQuery.getJSON/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Also note URL routing, controller “Customer”, action “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GetCustomer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 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Also see: https://msdn.microsoft.com/en-us/library/system.web.mvc.jsonresult(v=vs.118).aspx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9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0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https://msdn.microsoft.com/library/bb398822.aspx</a:t>
            </a:r>
          </a:p>
          <a:p>
            <a:r>
              <a:rPr lang="en-US" dirty="0"/>
              <a:t>https://msdn.microsoft.com/en-us/library/system.web.mvc.ajaxhelper%28v=vs.118%29.aspx</a:t>
            </a:r>
          </a:p>
          <a:p>
            <a:endParaRPr lang="en-US" dirty="0"/>
          </a:p>
          <a:p>
            <a:r>
              <a:rPr lang="en-US" dirty="0"/>
              <a:t>Note, embedded</a:t>
            </a:r>
            <a:r>
              <a:rPr lang="en-US" baseline="0" dirty="0"/>
              <a:t> example source code, “Ajax” is also the name of the controller 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6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www.asp.net</a:t>
            </a:r>
            <a:r>
              <a:rPr lang="en-US" dirty="0"/>
              <a:t>/get-started/websites</a:t>
            </a:r>
          </a:p>
          <a:p>
            <a:r>
              <a:rPr lang="en-US" dirty="0"/>
              <a:t>Draw</a:t>
            </a:r>
            <a:r>
              <a:rPr lang="en-US" baseline="0" dirty="0"/>
              <a:t> stack: ASP.NET with </a:t>
            </a:r>
            <a:r>
              <a:rPr lang="en-US" baseline="0" dirty="0" err="1"/>
              <a:t>WebForms</a:t>
            </a:r>
            <a:r>
              <a:rPr lang="en-US" baseline="0" dirty="0"/>
              <a:t>, Web pages, MVC on top</a:t>
            </a:r>
          </a:p>
          <a:p>
            <a:r>
              <a:rPr lang="en-US" dirty="0" err="1"/>
              <a:t>http://www.microsoftvirtualacademy.com/training-courses/introduction-to-asp-net-mvc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16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www.asp.net</a:t>
            </a:r>
            <a:r>
              <a:rPr lang="en-US" dirty="0"/>
              <a:t>/get-started/websites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2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https://msdn.microsoft.com/library/bb398822.aspx</a:t>
            </a:r>
          </a:p>
        </p:txBody>
      </p:sp>
    </p:spTree>
    <p:extLst>
      <p:ext uri="{BB962C8B-B14F-4D97-AF65-F5344CB8AC3E}">
        <p14:creationId xmlns:p14="http://schemas.microsoft.com/office/powerpoint/2010/main" val="227816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490F4-5A4C-473C-B878-A8E9D907FDA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return type “</a:t>
            </a:r>
            <a:r>
              <a:rPr lang="en-US" dirty="0" err="1"/>
              <a:t>ActionResult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43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https://msdn.microsoft.com/en-us/library/system.web.mvc.actionresult%28v=vs.118%29.aspx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5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takeaway:</a:t>
            </a:r>
          </a:p>
          <a:p>
            <a:r>
              <a:rPr lang="en-US" dirty="0"/>
              <a:t>A</a:t>
            </a:r>
            <a:r>
              <a:rPr lang="en-US" baseline="0" dirty="0"/>
              <a:t> controller action that we can get to via a URL that returns a JSON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5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Snippet from view file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note: $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get.JSON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is just a shorthand variation of $.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() (see: 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  <a:hlinkClick r:id="rId3"/>
              </a:rPr>
              <a:t>http://api.jquery.com/jQuery.getJSON/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Also note URL routing, controller “Customer”, action “</a:t>
            </a:r>
            <a:r>
              <a:rPr lang="en-US" sz="1200" kern="1200" dirty="0" err="1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GetCustomer</a:t>
            </a: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” </a:t>
            </a:r>
          </a:p>
          <a:p>
            <a:pPr marL="171450" indent="-171450">
              <a:buFontTx/>
              <a:buChar char="-"/>
            </a:pPr>
            <a:r>
              <a:rPr lang="en-US" sz="12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Also see: https://msdn.microsoft.com/en-us/library/system.web.mvc.jsonresult(v=vs.118).aspx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F5660-CB50-4E06-930D-847F7A456C0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5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497" y="265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0704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7771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B317-6CCF-44A4-B99C-75730E0DA706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0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3528" y="267494"/>
            <a:ext cx="8496944" cy="7852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650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1"/>
            <a:ext cx="4038600" cy="47244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E4E0D6"/>
              </a:clrFrom>
              <a:clrTo>
                <a:srgbClr val="E4E0D6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65429" y="5949280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6817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365748"/>
            <a:ext cx="2133600" cy="301752"/>
          </a:xfrm>
          <a:prstGeom prst="rect">
            <a:avLst/>
          </a:prstGeom>
        </p:spPr>
        <p:txBody>
          <a:bodyPr/>
          <a:lstStyle/>
          <a:p>
            <a:fld id="{6D6514FD-1763-45C1-AED0-FF855CD2E095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66669"/>
            <a:ext cx="4260056" cy="3008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89520" y="6365748"/>
            <a:ext cx="502920" cy="301752"/>
          </a:xfrm>
          <a:prstGeom prst="rect">
            <a:avLst/>
          </a:prstGeom>
        </p:spPr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6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/>
                </a:gs>
                <a:gs pos="65000">
                  <a:schemeClr val="tx1"/>
                </a:gs>
                <a:gs pos="32000">
                  <a:schemeClr val="tx1"/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9" descr="PPP_SHIGH_TLE_Circuit_Wave2.png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  <a:alpha val="18000"/>
                  </a:schemeClr>
                </a:gs>
                <a:gs pos="58000">
                  <a:schemeClr val="tx1">
                    <a:alpha val="50000"/>
                  </a:schemeClr>
                </a:gs>
                <a:gs pos="65000">
                  <a:schemeClr val="tx1">
                    <a:alpha val="50000"/>
                  </a:schemeClr>
                </a:gs>
                <a:gs pos="32000">
                  <a:schemeClr val="tx1">
                    <a:alpha val="5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11" descr="PPP_SHIGH_TLE_Circuit_Wave.png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 descr="PPP_SHIGH_TLE_Circuit_Wave.png"/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lum contrast="40000"/>
            </a:blip>
            <a:stretch>
              <a:fillRect/>
            </a:stretch>
          </p:blipFill>
          <p:spPr>
            <a:xfrm>
              <a:off x="0" y="0"/>
              <a:ext cx="9143999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785BE-30D6-45E9-9828-9A90A2D6DF6D}" type="datetime1">
              <a:rPr lang="en-US" smtClean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271D-1376-4852-8D0C-792D11C487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5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2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7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6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77799-E3A9-4516-B428-D2DCE16620CD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90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6688B-20E5-4279-9389-143F269CFCDC}" type="datetime1">
              <a:rPr lang="en-US" smtClean="0"/>
              <a:pPr/>
              <a:t>11/13/2017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6FD205-8D79-439C-A802-2377436AEC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Your logo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78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38A2F2D-40B6-4655-9D1C-193EE3CCDC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C9DFEDFA-E8B3-4E56-842C-D01EFB3A34F3}" type="datetimeFigureOut">
              <a:rPr lang="en-US" smtClean="0"/>
              <a:pPr/>
              <a:t>11/13/2017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9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sp.net/get-started/websites#web-pages" TargetMode="External"/><Relationship Id="rId7" Type="http://schemas.openxmlformats.org/officeDocument/2006/relationships/hyperlink" Target="http://www.asp.net/single-page-applic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sp.net/mobile" TargetMode="External"/><Relationship Id="rId5" Type="http://schemas.openxmlformats.org/officeDocument/2006/relationships/hyperlink" Target="http://www.asp.net/get-started/websites#mvc" TargetMode="External"/><Relationship Id="rId4" Type="http://schemas.openxmlformats.org/officeDocument/2006/relationships/hyperlink" Target="http://www.asp.net/get-started/websites#web-form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295400"/>
            <a:ext cx="7543800" cy="1295400"/>
          </a:xfrm>
        </p:spPr>
        <p:txBody>
          <a:bodyPr/>
          <a:lstStyle/>
          <a:p>
            <a:r>
              <a:rPr lang="en-CA" dirty="0"/>
              <a:t>AJAX in MVC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3890912"/>
            <a:ext cx="8712968" cy="1914351"/>
          </a:xfrm>
        </p:spPr>
        <p:txBody>
          <a:bodyPr>
            <a:noAutofit/>
          </a:bodyPr>
          <a:lstStyle/>
          <a:p>
            <a:pPr marR="0" eaLnBrk="1" hangingPunct="1"/>
            <a:r>
              <a:rPr lang="en-US" sz="2800" dirty="0"/>
              <a:t>420-C50 S11</a:t>
            </a:r>
          </a:p>
          <a:p>
            <a:endParaRPr lang="en-US" sz="2800" dirty="0"/>
          </a:p>
          <a:p>
            <a:endParaRPr lang="en-US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45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and MVC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How does AJAX with with .NET MVC?</a:t>
            </a:r>
          </a:p>
          <a:p>
            <a:endParaRPr lang="en-CA" sz="2400" dirty="0"/>
          </a:p>
          <a:p>
            <a:pPr lvl="1"/>
            <a:r>
              <a:rPr lang="en-CA" sz="2000" dirty="0"/>
              <a:t>Just want a partial page update</a:t>
            </a:r>
          </a:p>
          <a:p>
            <a:pPr lvl="1"/>
            <a:r>
              <a:rPr lang="en-CA" sz="2000" dirty="0"/>
              <a:t>Not a whole view</a:t>
            </a:r>
          </a:p>
          <a:p>
            <a:pPr lvl="1"/>
            <a:r>
              <a:rPr lang="en-CA" sz="2000" dirty="0"/>
              <a:t>How to make the MVC model work with AJAX?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271D-1376-4852-8D0C-792D11C48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Return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ActionResult</a:t>
            </a:r>
            <a:r>
              <a:rPr lang="en-US" dirty="0"/>
              <a:t> subtypes</a:t>
            </a:r>
          </a:p>
          <a:p>
            <a:r>
              <a:rPr lang="en-US" dirty="0"/>
              <a:t>	</a:t>
            </a:r>
            <a:r>
              <a:rPr lang="en-US" dirty="0" err="1"/>
              <a:t>ViewResult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PartialViewResult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JsonResult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XML in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870-DF8E-4457-ADB3-4342ED1C80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en-US" dirty="0" err="1"/>
              <a:t>JsonResult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a serialized Java object!</a:t>
            </a:r>
          </a:p>
          <a:p>
            <a:pPr lvl="1"/>
            <a:r>
              <a:rPr lang="en-US" dirty="0"/>
              <a:t>Not a whole HTTP/web page</a:t>
            </a:r>
          </a:p>
          <a:p>
            <a:pPr lvl="1"/>
            <a:r>
              <a:rPr lang="en-US" dirty="0"/>
              <a:t>Exactly what we want from the server side for AJAX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XML in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870-DF8E-4457-ADB3-4342ED1C806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</a:t>
            </a:r>
            <a:r>
              <a:rPr lang="en-US" dirty="0" err="1"/>
              <a:t>JsonResult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57" dirty="0">
                <a:latin typeface="Courier"/>
                <a:cs typeface="Courier"/>
              </a:rPr>
              <a:t>public </a:t>
            </a:r>
            <a:r>
              <a:rPr lang="en-US" sz="2857" dirty="0" err="1">
                <a:latin typeface="Courier"/>
                <a:cs typeface="Courier"/>
              </a:rPr>
              <a:t>JsonResult</a:t>
            </a:r>
            <a:r>
              <a:rPr lang="en-US" sz="2857" dirty="0">
                <a:latin typeface="Courier"/>
                <a:cs typeface="Courier"/>
              </a:rPr>
              <a:t> </a:t>
            </a:r>
            <a:r>
              <a:rPr lang="en-US" sz="2857" dirty="0" err="1">
                <a:latin typeface="Courier"/>
                <a:cs typeface="Courier"/>
              </a:rPr>
              <a:t>GetCustomer</a:t>
            </a:r>
            <a:r>
              <a:rPr lang="en-US" sz="2857" dirty="0">
                <a:latin typeface="Courier"/>
                <a:cs typeface="Courier"/>
              </a:rPr>
              <a:t>() </a:t>
            </a:r>
          </a:p>
          <a:p>
            <a:pPr>
              <a:buNone/>
            </a:pPr>
            <a:r>
              <a:rPr lang="en-US" sz="2857" dirty="0">
                <a:latin typeface="Courier"/>
                <a:cs typeface="Courier"/>
              </a:rPr>
              <a:t> { </a:t>
            </a:r>
          </a:p>
          <a:p>
            <a:pPr>
              <a:buNone/>
            </a:pPr>
            <a:r>
              <a:rPr lang="en-US" sz="2857" dirty="0">
                <a:latin typeface="Courier"/>
                <a:cs typeface="Courier"/>
              </a:rPr>
              <a:t>      </a:t>
            </a:r>
            <a:r>
              <a:rPr lang="en-US" sz="2353" dirty="0" err="1">
                <a:latin typeface="Courier"/>
                <a:cs typeface="Courier"/>
              </a:rPr>
              <a:t>Models.Customer</a:t>
            </a:r>
            <a:r>
              <a:rPr lang="en-US" sz="2353" dirty="0">
                <a:latin typeface="Courier"/>
                <a:cs typeface="Courier"/>
              </a:rPr>
              <a:t> customer = new </a:t>
            </a:r>
            <a:r>
              <a:rPr lang="en-US" sz="2353" dirty="0" err="1">
                <a:latin typeface="Courier"/>
                <a:cs typeface="Courier"/>
              </a:rPr>
              <a:t>Models.Customer</a:t>
            </a:r>
            <a:r>
              <a:rPr lang="en-US" sz="2353" dirty="0">
                <a:latin typeface="Courier"/>
                <a:cs typeface="Courier"/>
              </a:rPr>
              <a:t>(); </a:t>
            </a:r>
          </a:p>
          <a:p>
            <a:pPr>
              <a:buNone/>
            </a:pPr>
            <a:br>
              <a:rPr lang="en-US" sz="2353" dirty="0">
                <a:latin typeface="Courier"/>
                <a:cs typeface="Courier"/>
              </a:rPr>
            </a:br>
            <a:endParaRPr lang="en-US" sz="2353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>
                <a:latin typeface="Courier"/>
                <a:cs typeface="Courier"/>
              </a:rPr>
              <a:t>      </a:t>
            </a:r>
            <a:r>
              <a:rPr lang="en-US" sz="2353" dirty="0" err="1">
                <a:latin typeface="Courier"/>
                <a:cs typeface="Courier"/>
              </a:rPr>
              <a:t>customer.CustomerName</a:t>
            </a:r>
            <a:r>
              <a:rPr lang="en-US" sz="2353" dirty="0">
                <a:latin typeface="Courier"/>
                <a:cs typeface="Courier"/>
              </a:rPr>
              <a:t> = "Microsoft"; </a:t>
            </a:r>
          </a:p>
          <a:p>
            <a:pPr>
              <a:buNone/>
            </a:pPr>
            <a:r>
              <a:rPr lang="en-US" sz="2353" dirty="0">
                <a:latin typeface="Courier"/>
                <a:cs typeface="Courier"/>
              </a:rPr>
              <a:t>      </a:t>
            </a:r>
            <a:r>
              <a:rPr lang="en-US" sz="2353" dirty="0" err="1">
                <a:latin typeface="Courier"/>
                <a:cs typeface="Courier"/>
              </a:rPr>
              <a:t>customer.City</a:t>
            </a:r>
            <a:r>
              <a:rPr lang="en-US" sz="2353" dirty="0">
                <a:latin typeface="Courier"/>
                <a:cs typeface="Courier"/>
              </a:rPr>
              <a:t> = "Redmond"; </a:t>
            </a:r>
          </a:p>
          <a:p>
            <a:pPr>
              <a:buNone/>
            </a:pPr>
            <a:br>
              <a:rPr lang="en-US" sz="2353" dirty="0">
                <a:latin typeface="Courier"/>
                <a:cs typeface="Courier"/>
              </a:rPr>
            </a:br>
            <a:endParaRPr lang="en-US" sz="2353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353" dirty="0">
                <a:latin typeface="Courier"/>
                <a:cs typeface="Courier"/>
              </a:rPr>
              <a:t>      return </a:t>
            </a:r>
            <a:r>
              <a:rPr lang="en-US" sz="2353" dirty="0" err="1">
                <a:latin typeface="Courier"/>
                <a:cs typeface="Courier"/>
              </a:rPr>
              <a:t>Json(customer</a:t>
            </a:r>
            <a:r>
              <a:rPr lang="en-US" sz="2353" dirty="0">
                <a:latin typeface="Courier"/>
                <a:cs typeface="Courier"/>
              </a:rPr>
              <a:t>); </a:t>
            </a:r>
          </a:p>
          <a:p>
            <a:pPr>
              <a:buNone/>
            </a:pPr>
            <a:r>
              <a:rPr lang="en-US" sz="2857" dirty="0">
                <a:latin typeface="Courier"/>
                <a:cs typeface="Courier"/>
              </a:rPr>
              <a:t>}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XML in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870-DF8E-4457-ADB3-4342ED1C806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side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 </a:t>
            </a:r>
            <a:r>
              <a:rPr lang="en-US" sz="1800" dirty="0">
                <a:latin typeface="Courier"/>
                <a:cs typeface="Courier"/>
              </a:rPr>
              <a:t>$(</a:t>
            </a:r>
            <a:r>
              <a:rPr lang="en-US" sz="1800" dirty="0" err="1">
                <a:latin typeface="Courier"/>
                <a:cs typeface="Courier"/>
              </a:rPr>
              <a:t>document).ready(function</a:t>
            </a:r>
            <a:r>
              <a:rPr lang="en-US" sz="1800" dirty="0">
                <a:latin typeface="Courier"/>
                <a:cs typeface="Courier"/>
              </a:rPr>
              <a:t>() { 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  </a:t>
            </a:r>
            <a:r>
              <a:rPr lang="en-US" sz="1600" dirty="0">
                <a:latin typeface="Courier"/>
                <a:cs typeface="Courier"/>
              </a:rPr>
              <a:t>  $.</a:t>
            </a:r>
            <a:r>
              <a:rPr lang="en-US" sz="1600" dirty="0" err="1">
                <a:latin typeface="Courier"/>
                <a:cs typeface="Courier"/>
              </a:rPr>
              <a:t>getJSON("Customer/GetCustomer",null,function(customer</a:t>
            </a:r>
            <a:r>
              <a:rPr lang="en-US" sz="1600" dirty="0">
                <a:latin typeface="Courier"/>
                <a:cs typeface="Courier"/>
              </a:rPr>
              <a:t>){ 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		// got the object, now render!!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      </a:t>
            </a:r>
            <a:r>
              <a:rPr lang="en-US" sz="1600" dirty="0" err="1">
                <a:latin typeface="Courier"/>
                <a:cs typeface="Courier"/>
              </a:rPr>
              <a:t>alert(customer.CustomerName</a:t>
            </a:r>
            <a:r>
              <a:rPr lang="en-US" sz="1600" dirty="0">
                <a:latin typeface="Courier"/>
                <a:cs typeface="Courier"/>
              </a:rPr>
              <a:t>); 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    }); </a:t>
            </a:r>
          </a:p>
          <a:p>
            <a:pPr>
              <a:buNone/>
            </a:pPr>
            <a:r>
              <a:rPr lang="en-US" sz="1600" dirty="0">
                <a:latin typeface="Courier"/>
                <a:cs typeface="Courier"/>
              </a:rPr>
              <a:t>  });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XML in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870-DF8E-4457-ADB3-4342ED1C806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800" dirty="0"/>
              <a:t>Server side in Home controller, action Movies</a:t>
            </a:r>
          </a:p>
          <a:p>
            <a:pPr>
              <a:buNone/>
            </a:pPr>
            <a:r>
              <a:rPr lang="en-US" sz="3800" dirty="0"/>
              <a:t>	note </a:t>
            </a:r>
            <a:r>
              <a:rPr lang="en-US" sz="3800" dirty="0" err="1"/>
              <a:t>Json</a:t>
            </a:r>
            <a:r>
              <a:rPr lang="en-US" sz="3800" dirty="0"/>
              <a:t>() and </a:t>
            </a:r>
            <a:r>
              <a:rPr lang="en-US" sz="3800" dirty="0" err="1"/>
              <a:t>AllowGet</a:t>
            </a:r>
            <a:endParaRPr lang="en-US" sz="3800" dirty="0"/>
          </a:p>
          <a:p>
            <a:pPr>
              <a:buNone/>
            </a:pP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public </a:t>
            </a:r>
            <a:r>
              <a:rPr lang="en-US" sz="2400" dirty="0" err="1">
                <a:latin typeface="Courier"/>
                <a:cs typeface="Courier"/>
              </a:rPr>
              <a:t>ActionResult</a:t>
            </a:r>
            <a:r>
              <a:rPr lang="en-US" sz="2400" dirty="0">
                <a:latin typeface="Courier"/>
                <a:cs typeface="Courier"/>
              </a:rPr>
              <a:t> Movies()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movies = new List&lt;object&gt;();</a:t>
            </a:r>
          </a:p>
          <a:p>
            <a:pPr>
              <a:buNone/>
            </a:pP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movies.Add</a:t>
            </a:r>
            <a:r>
              <a:rPr lang="en-US" sz="2400" dirty="0">
                <a:latin typeface="Courier"/>
                <a:cs typeface="Courier"/>
              </a:rPr>
              <a:t>(new { Title = "Ghostbusters", Genre = "Comedy", Year = 1984 });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movies.Add</a:t>
            </a:r>
            <a:r>
              <a:rPr lang="en-US" sz="2400" dirty="0">
                <a:latin typeface="Courier"/>
                <a:cs typeface="Courier"/>
              </a:rPr>
              <a:t>(new { Title = "Gone with Wind", Genre = "Drama", Year = 1939 });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err="1">
                <a:latin typeface="Courier"/>
                <a:cs typeface="Courier"/>
              </a:rPr>
              <a:t>movies.Add</a:t>
            </a:r>
            <a:r>
              <a:rPr lang="en-US" sz="2400" dirty="0">
                <a:latin typeface="Courier"/>
                <a:cs typeface="Courier"/>
              </a:rPr>
              <a:t>(new { Title = "Star Wars", Genre = "Science Fiction", Year = 1977 });</a:t>
            </a:r>
          </a:p>
          <a:p>
            <a:pPr>
              <a:buNone/>
            </a:pP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return </a:t>
            </a:r>
            <a:r>
              <a:rPr lang="en-US" sz="2400" dirty="0" err="1">
                <a:latin typeface="Courier"/>
                <a:cs typeface="Courier"/>
              </a:rPr>
              <a:t>Json</a:t>
            </a:r>
            <a:r>
              <a:rPr lang="en-US" sz="2400" dirty="0">
                <a:latin typeface="Courier"/>
                <a:cs typeface="Courier"/>
              </a:rPr>
              <a:t>(movies, </a:t>
            </a:r>
            <a:r>
              <a:rPr lang="en-US" sz="2400" dirty="0" err="1">
                <a:latin typeface="Courier"/>
                <a:cs typeface="Courier"/>
              </a:rPr>
              <a:t>JsonRequestBehavior.AllowGet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}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XML in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870-DF8E-4457-ADB3-4342ED1C806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10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from the Client side view – URL 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&lt;input name="</a:t>
            </a:r>
            <a:r>
              <a:rPr lang="en-US" sz="2400" dirty="0" err="1">
                <a:latin typeface="Courier"/>
                <a:cs typeface="Courier"/>
              </a:rPr>
              <a:t>btnGetMovies</a:t>
            </a:r>
            <a:r>
              <a:rPr lang="en-US" sz="2400" dirty="0">
                <a:latin typeface="Courier"/>
                <a:cs typeface="Courier"/>
              </a:rPr>
              <a:t>" id="</a:t>
            </a:r>
            <a:r>
              <a:rPr lang="en-US" sz="2400" dirty="0" err="1">
                <a:latin typeface="Courier"/>
                <a:cs typeface="Courier"/>
              </a:rPr>
              <a:t>btnGetMovies</a:t>
            </a:r>
            <a:r>
              <a:rPr lang="en-US" sz="2400" dirty="0">
                <a:latin typeface="Courier"/>
                <a:cs typeface="Courier"/>
              </a:rPr>
              <a:t>" type="submit" value="Get Movies"&gt;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&lt;</a:t>
            </a:r>
            <a:r>
              <a:rPr lang="en-US" sz="2400" dirty="0" err="1">
                <a:latin typeface="Courier"/>
                <a:cs typeface="Courier"/>
              </a:rPr>
              <a:t>ul</a:t>
            </a:r>
            <a:r>
              <a:rPr lang="en-US" sz="2400" dirty="0">
                <a:latin typeface="Courier"/>
                <a:cs typeface="Courier"/>
              </a:rPr>
              <a:t> id="</a:t>
            </a:r>
            <a:r>
              <a:rPr lang="en-US" sz="2400" dirty="0" err="1">
                <a:latin typeface="Courier"/>
                <a:cs typeface="Courier"/>
              </a:rPr>
              <a:t>movieList</a:t>
            </a:r>
            <a:r>
              <a:rPr lang="en-US" sz="2400" dirty="0">
                <a:latin typeface="Courier"/>
                <a:cs typeface="Courier"/>
              </a:rPr>
              <a:t>"&gt;&lt;/</a:t>
            </a:r>
            <a:r>
              <a:rPr lang="en-US" sz="2400" dirty="0" err="1">
                <a:latin typeface="Courier"/>
                <a:cs typeface="Courier"/>
              </a:rPr>
              <a:t>ul</a:t>
            </a:r>
            <a:r>
              <a:rPr lang="en-US" sz="2400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&lt;script </a:t>
            </a:r>
            <a:r>
              <a:rPr lang="en-US" sz="2400" dirty="0" err="1">
                <a:latin typeface="Courier"/>
                <a:cs typeface="Courier"/>
              </a:rPr>
              <a:t>src</a:t>
            </a:r>
            <a:r>
              <a:rPr lang="en-US" sz="2400" dirty="0">
                <a:latin typeface="Courier"/>
                <a:cs typeface="Courier"/>
              </a:rPr>
              <a:t>="~/Scripts/jquery-1.10.2.js"&gt;&lt;/script&gt;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&lt;script type="text/</a:t>
            </a:r>
            <a:r>
              <a:rPr lang="en-US" sz="2400" dirty="0" err="1">
                <a:latin typeface="Courier"/>
                <a:cs typeface="Courier"/>
              </a:rPr>
              <a:t>javascript</a:t>
            </a:r>
            <a:r>
              <a:rPr lang="en-US" sz="2400" dirty="0">
                <a:latin typeface="Courier"/>
                <a:cs typeface="Courier"/>
              </a:rPr>
              <a:t>"&gt;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$("#</a:t>
            </a:r>
            <a:r>
              <a:rPr lang="en-US" sz="2400" dirty="0" err="1">
                <a:latin typeface="Courier"/>
                <a:cs typeface="Courier"/>
              </a:rPr>
              <a:t>btnGetMovies</a:t>
            </a:r>
            <a:r>
              <a:rPr lang="en-US" sz="2400" dirty="0">
                <a:latin typeface="Courier"/>
                <a:cs typeface="Courier"/>
              </a:rPr>
              <a:t>").click(function () {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actionUrl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b="1" dirty="0">
                <a:latin typeface="Courier"/>
                <a:cs typeface="Courier"/>
              </a:rPr>
              <a:t>'@</a:t>
            </a:r>
            <a:r>
              <a:rPr lang="en-US" sz="2400" b="1" dirty="0" err="1">
                <a:latin typeface="Courier"/>
                <a:cs typeface="Courier"/>
              </a:rPr>
              <a:t>Url.Action</a:t>
            </a:r>
            <a:r>
              <a:rPr lang="en-US" sz="2400" b="1" dirty="0">
                <a:latin typeface="Courier"/>
                <a:cs typeface="Courier"/>
              </a:rPr>
              <a:t>("Movies", "Home")';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$.</a:t>
            </a:r>
            <a:r>
              <a:rPr lang="en-US" sz="2400" dirty="0" err="1">
                <a:latin typeface="Courier"/>
                <a:cs typeface="Courier"/>
              </a:rPr>
              <a:t>getJSON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actionUrl</a:t>
            </a:r>
            <a:r>
              <a:rPr lang="en-US" sz="2400" dirty="0">
                <a:latin typeface="Courier"/>
                <a:cs typeface="Courier"/>
              </a:rPr>
              <a:t>, </a:t>
            </a:r>
            <a:r>
              <a:rPr lang="en-US" sz="2400" dirty="0" err="1">
                <a:latin typeface="Courier"/>
                <a:cs typeface="Courier"/>
              </a:rPr>
              <a:t>displayData</a:t>
            </a:r>
            <a:r>
              <a:rPr lang="en-US" sz="2400" dirty="0">
                <a:latin typeface="Courier"/>
                <a:cs typeface="Courier"/>
              </a:rPr>
              <a:t>);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});</a:t>
            </a:r>
          </a:p>
          <a:p>
            <a:pPr>
              <a:buNone/>
            </a:pPr>
            <a:endParaRPr lang="en-US" sz="24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function </a:t>
            </a:r>
            <a:r>
              <a:rPr lang="en-US" sz="2400" dirty="0" err="1">
                <a:latin typeface="Courier"/>
                <a:cs typeface="Courier"/>
              </a:rPr>
              <a:t>displayData</a:t>
            </a:r>
            <a:r>
              <a:rPr lang="en-US" sz="2400" dirty="0">
                <a:latin typeface="Courier"/>
                <a:cs typeface="Courier"/>
              </a:rPr>
              <a:t>(response) {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if (response != null) {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    for (</a:t>
            </a:r>
            <a:r>
              <a:rPr lang="en-US" sz="2400" dirty="0" err="1">
                <a:latin typeface="Courier"/>
                <a:cs typeface="Courier"/>
              </a:rPr>
              <a:t>var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= 0;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 &lt; </a:t>
            </a:r>
            <a:r>
              <a:rPr lang="en-US" sz="2400" dirty="0" err="1">
                <a:latin typeface="Courier"/>
                <a:cs typeface="Courier"/>
              </a:rPr>
              <a:t>response.length</a:t>
            </a:r>
            <a:r>
              <a:rPr lang="en-US" sz="2400" dirty="0">
                <a:latin typeface="Courier"/>
                <a:cs typeface="Courier"/>
              </a:rPr>
              <a:t>; 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++) {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        $("#</a:t>
            </a:r>
            <a:r>
              <a:rPr lang="en-US" sz="2400" dirty="0" err="1">
                <a:latin typeface="Courier"/>
                <a:cs typeface="Courier"/>
              </a:rPr>
              <a:t>movieList</a:t>
            </a:r>
            <a:r>
              <a:rPr lang="en-US" sz="2400" dirty="0">
                <a:latin typeface="Courier"/>
                <a:cs typeface="Courier"/>
              </a:rPr>
              <a:t>").append("&lt;li&gt;" + response[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].Title + " " + response[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].Genre + " " + response[</a:t>
            </a:r>
            <a:r>
              <a:rPr lang="en-US" sz="2400" dirty="0" err="1">
                <a:latin typeface="Courier"/>
                <a:cs typeface="Courier"/>
              </a:rPr>
              <a:t>i</a:t>
            </a:r>
            <a:r>
              <a:rPr lang="en-US" sz="2400" dirty="0">
                <a:latin typeface="Courier"/>
                <a:cs typeface="Courier"/>
              </a:rPr>
              <a:t>].Year + "&lt;/li&gt;")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    }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    }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    }</a:t>
            </a:r>
          </a:p>
          <a:p>
            <a:pPr>
              <a:buNone/>
            </a:pPr>
            <a:r>
              <a:rPr lang="en-US" sz="2400" dirty="0">
                <a:latin typeface="Courier"/>
                <a:cs typeface="Courier"/>
              </a:rPr>
              <a:t>&lt;/script&gt;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XML in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870-DF8E-4457-ADB3-4342ED1C806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55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7772400" cy="1362075"/>
          </a:xfrm>
        </p:spPr>
        <p:txBody>
          <a:bodyPr/>
          <a:lstStyle/>
          <a:p>
            <a:r>
              <a:rPr lang="en-CA" dirty="0"/>
              <a:t>ASP.NET AJAX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271D-1376-4852-8D0C-792D11C4870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ASP .NET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AJAX helper</a:t>
            </a:r>
          </a:p>
          <a:p>
            <a:pPr lvl="1"/>
            <a:r>
              <a:rPr lang="en-CA" sz="2000" dirty="0"/>
              <a:t>Abstract jQuery and AJAX (layered on top)</a:t>
            </a:r>
          </a:p>
          <a:p>
            <a:pPr lvl="1"/>
            <a:r>
              <a:rPr lang="en-US" sz="2000" dirty="0"/>
              <a:t>Automatically generates the JavaScript code that works with the ASP.NET AJAX client-side framework</a:t>
            </a:r>
            <a:endParaRPr lang="en-CA" sz="2000" dirty="0"/>
          </a:p>
          <a:p>
            <a:pPr lvl="1"/>
            <a:r>
              <a:rPr lang="en-CA" sz="2000" dirty="0"/>
              <a:t>Specifically: </a:t>
            </a:r>
            <a:r>
              <a:rPr lang="en-CA" sz="2000" dirty="0" err="1"/>
              <a:t>System.Web.Mvc.AjaxHelper</a:t>
            </a:r>
            <a:endParaRPr lang="en-CA" sz="2000" dirty="0"/>
          </a:p>
          <a:p>
            <a:r>
              <a:rPr lang="en-CA" sz="2400" dirty="0"/>
              <a:t>Mode: unobtrusive AJAX</a:t>
            </a:r>
          </a:p>
          <a:p>
            <a:pPr lvl="1"/>
            <a:r>
              <a:rPr lang="en-CA" sz="2000" dirty="0" err="1"/>
              <a:t>AjaxOptions</a:t>
            </a:r>
            <a:r>
              <a:rPr lang="en-CA" sz="2000" dirty="0"/>
              <a:t> class to </a:t>
            </a:r>
            <a:r>
              <a:rPr lang="en-CA" sz="2000" dirty="0" err="1"/>
              <a:t>config</a:t>
            </a:r>
            <a:endParaRPr lang="en-CA" sz="2000" dirty="0"/>
          </a:p>
          <a:p>
            <a:pPr lvl="1"/>
            <a:r>
              <a:rPr lang="en-CA" sz="2000" dirty="0"/>
              <a:t>Ajax class</a:t>
            </a:r>
          </a:p>
          <a:p>
            <a:pPr lvl="1"/>
            <a:r>
              <a:rPr lang="en-CA" sz="2000" dirty="0"/>
              <a:t>Hide </a:t>
            </a:r>
            <a:r>
              <a:rPr lang="en-CA" sz="2000" dirty="0" err="1"/>
              <a:t>javascript</a:t>
            </a:r>
            <a:r>
              <a:rPr lang="en-CA" sz="2000" dirty="0"/>
              <a:t> from HTML (separate file)</a:t>
            </a:r>
          </a:p>
          <a:p>
            <a:pPr marL="457200" lvl="1" indent="0">
              <a:buNone/>
            </a:pPr>
            <a:endParaRPr lang="en-CA" sz="2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922016"/>
              </p:ext>
            </p:extLst>
          </p:nvPr>
        </p:nvGraphicFramePr>
        <p:xfrm>
          <a:off x="6324600" y="4724400"/>
          <a:ext cx="1080081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dpad Document" r:id="rId4" imgW="5486400" imgH="13572000" progId="WordPad.Document.1">
                  <p:embed/>
                </p:oleObj>
              </mc:Choice>
              <mc:Fallback>
                <p:oleObj name="Wordpad Document" r:id="rId4" imgW="5486400" imgH="13572000" progId="WordPad.Document.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24600" y="4724400"/>
                        <a:ext cx="1080081" cy="6905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50000"/>
                        </a:schemeClr>
                      </a:solidFill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351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Configuring the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Ajax Helper allows control of several aspects of request</a:t>
            </a:r>
          </a:p>
          <a:p>
            <a:pPr lvl="1"/>
            <a:r>
              <a:rPr lang="en-CA" sz="2400" dirty="0"/>
              <a:t>URL</a:t>
            </a:r>
          </a:p>
          <a:p>
            <a:pPr lvl="1"/>
            <a:r>
              <a:rPr lang="en-CA" sz="2400" dirty="0"/>
              <a:t>HTTP Method (GET or POST)</a:t>
            </a:r>
          </a:p>
          <a:p>
            <a:pPr lvl="1"/>
            <a:r>
              <a:rPr lang="en-CA" sz="2400" dirty="0"/>
              <a:t>Event Handlers (</a:t>
            </a:r>
            <a:r>
              <a:rPr lang="en-CA" sz="2400" dirty="0" err="1"/>
              <a:t>onBegin</a:t>
            </a:r>
            <a:r>
              <a:rPr lang="en-CA" sz="2400" dirty="0"/>
              <a:t>, </a:t>
            </a:r>
            <a:r>
              <a:rPr lang="en-CA" sz="2400" dirty="0" err="1"/>
              <a:t>OnComplete</a:t>
            </a:r>
            <a:r>
              <a:rPr lang="en-CA" sz="2400" dirty="0"/>
              <a:t>, </a:t>
            </a:r>
            <a:r>
              <a:rPr lang="en-CA" sz="2400" dirty="0" err="1"/>
              <a:t>OnSuccess</a:t>
            </a:r>
            <a:r>
              <a:rPr lang="en-CA" sz="2400" dirty="0"/>
              <a:t>, </a:t>
            </a:r>
            <a:r>
              <a:rPr lang="en-CA" sz="2400" dirty="0" err="1"/>
              <a:t>etc</a:t>
            </a:r>
            <a:r>
              <a:rPr lang="en-CA" sz="2400" dirty="0"/>
              <a:t>)</a:t>
            </a:r>
          </a:p>
          <a:p>
            <a:pPr lvl="1"/>
            <a:r>
              <a:rPr lang="en-CA" sz="2400" dirty="0" err="1"/>
              <a:t>LoadingElementID</a:t>
            </a:r>
            <a:endParaRPr lang="en-CA" sz="2400" dirty="0"/>
          </a:p>
          <a:p>
            <a:pPr lvl="1"/>
            <a:r>
              <a:rPr lang="en-CA" sz="2400" dirty="0" err="1"/>
              <a:t>UpdateTargetID</a:t>
            </a:r>
            <a:endParaRPr lang="en-CA" sz="2400" dirty="0"/>
          </a:p>
          <a:p>
            <a:pPr lvl="1"/>
            <a:r>
              <a:rPr lang="en-CA" sz="2400" dirty="0" err="1"/>
              <a:t>InsertionMode</a:t>
            </a:r>
            <a:endParaRPr lang="en-CA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XML in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870-DF8E-4457-ADB3-4342ED1C80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5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ASP .NET AJAX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Go beyond plain old AJAX with a deeper software stack</a:t>
            </a:r>
          </a:p>
          <a:p>
            <a:r>
              <a:rPr lang="en-US" sz="2400" dirty="0"/>
              <a:t>Components</a:t>
            </a:r>
            <a:endParaRPr lang="en-CA" sz="2400" dirty="0"/>
          </a:p>
          <a:p>
            <a:pPr lvl="1"/>
            <a:r>
              <a:rPr lang="en-US" sz="2400" dirty="0"/>
              <a:t>ASP.NET AJAX client-side framework</a:t>
            </a:r>
            <a:endParaRPr lang="en-CA" sz="2400" dirty="0"/>
          </a:p>
          <a:p>
            <a:pPr lvl="1"/>
            <a:r>
              <a:rPr lang="en-US" sz="2400" dirty="0"/>
              <a:t>ASP.NET AJAX server controls</a:t>
            </a:r>
            <a:endParaRPr lang="en-CA" sz="2400" dirty="0"/>
          </a:p>
          <a:p>
            <a:pPr lvl="1"/>
            <a:r>
              <a:rPr lang="en-US" sz="2400" dirty="0"/>
              <a:t>ASP.NET AJAX Control Toolkit</a:t>
            </a:r>
            <a:endParaRPr lang="en-CA" sz="2400" dirty="0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10000"/>
            <a:ext cx="65720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46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Helper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Nifty features</a:t>
            </a:r>
          </a:p>
          <a:p>
            <a:pPr lvl="1"/>
            <a:r>
              <a:rPr lang="en-CA" sz="2400" dirty="0"/>
              <a:t>Progress-type indications (</a:t>
            </a:r>
            <a:r>
              <a:rPr lang="en-CA" sz="2400" dirty="0" err="1"/>
              <a:t>OnBegin</a:t>
            </a:r>
            <a:r>
              <a:rPr lang="en-CA" sz="2400" dirty="0"/>
              <a:t>)</a:t>
            </a:r>
          </a:p>
          <a:p>
            <a:pPr lvl="1"/>
            <a:r>
              <a:rPr lang="en-CA" sz="2400" dirty="0"/>
              <a:t>Abstract some JavaScript from you</a:t>
            </a:r>
          </a:p>
          <a:p>
            <a:pPr lvl="2"/>
            <a:r>
              <a:rPr lang="en-CA" sz="2000" dirty="0"/>
              <a:t>You could do this yourself in JavaScript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Using XML in .Net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B2870-DF8E-4457-ADB3-4342ED1C80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0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CA" sz="2400" dirty="0"/>
              <a:t>From </a:t>
            </a:r>
            <a:r>
              <a:rPr lang="en-CA" sz="2400" dirty="0" err="1"/>
              <a:t>Asp.net</a:t>
            </a:r>
            <a:r>
              <a:rPr lang="en-CA" sz="2400" dirty="0"/>
              <a:t> web site:</a:t>
            </a:r>
          </a:p>
          <a:p>
            <a:pPr>
              <a:buNone/>
            </a:pPr>
            <a:r>
              <a:rPr lang="en-CA" sz="2400" dirty="0"/>
              <a:t>3 frameworks for building websites in ASP.NET</a:t>
            </a:r>
          </a:p>
          <a:p>
            <a:r>
              <a:rPr lang="en-CA" sz="2400" dirty="0"/>
              <a:t>Web Pages – dynamic content with Razor syntax</a:t>
            </a:r>
          </a:p>
          <a:p>
            <a:r>
              <a:rPr lang="en-CA" sz="2400" dirty="0"/>
              <a:t>Web Forms – familiar drag-and-drop, WYSIWYG focused</a:t>
            </a:r>
          </a:p>
          <a:p>
            <a:r>
              <a:rPr lang="en-CA" sz="2400" dirty="0"/>
              <a:t>MVC – powerful pattern with clean separation of concerns</a:t>
            </a:r>
          </a:p>
          <a:p>
            <a:pPr>
              <a:buNone/>
            </a:pPr>
            <a:endParaRPr lang="en-CA" sz="2400" dirty="0"/>
          </a:p>
          <a:p>
            <a:pPr>
              <a:buNone/>
            </a:pPr>
            <a:r>
              <a:rPr lang="en-CA" sz="2400" dirty="0"/>
              <a:t>MS is encouraging new projects in MVC4, MVC5 (.NET Framework 4.5)</a:t>
            </a:r>
          </a:p>
          <a:p>
            <a:r>
              <a:rPr lang="en-CA" sz="2400" dirty="0"/>
              <a:t>less code, more control, easier maintenance</a:t>
            </a:r>
          </a:p>
          <a:p>
            <a:r>
              <a:rPr lang="en-CA" sz="2400" dirty="0"/>
              <a:t>easier learning curve to do more sophisticated/custom pages</a:t>
            </a:r>
          </a:p>
          <a:p>
            <a:r>
              <a:rPr lang="en-CA" sz="2400" dirty="0"/>
              <a:t>Migration path </a:t>
            </a:r>
          </a:p>
          <a:p>
            <a:pPr lvl="1"/>
            <a:r>
              <a:rPr lang="en-CA" sz="2000" dirty="0"/>
              <a:t>Projects allow mix of Web Forms and MVC</a:t>
            </a:r>
          </a:p>
          <a:p>
            <a:pPr>
              <a:buNone/>
            </a:pPr>
            <a:endParaRPr lang="en-CA" sz="2400" dirty="0"/>
          </a:p>
          <a:p>
            <a:pPr>
              <a:buNone/>
            </a:pPr>
            <a:endParaRPr lang="en-CA" sz="2400" dirty="0"/>
          </a:p>
          <a:p>
            <a:pPr>
              <a:buNone/>
            </a:pPr>
            <a:r>
              <a:rPr lang="en-CA" sz="2400" dirty="0"/>
              <a:t>See: </a:t>
            </a:r>
            <a:r>
              <a:rPr lang="en-US" sz="2400" dirty="0"/>
              <a:t>http://</a:t>
            </a:r>
            <a:r>
              <a:rPr lang="en-US" sz="2400" dirty="0" err="1"/>
              <a:t>www.asp.net</a:t>
            </a:r>
            <a:r>
              <a:rPr lang="en-US" sz="2400" dirty="0"/>
              <a:t>/get-started/websites</a:t>
            </a:r>
          </a:p>
          <a:p>
            <a:pPr>
              <a:buNone/>
            </a:pPr>
            <a:endParaRPr lang="en-CA" sz="20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5435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6225"/>
            <a:ext cx="9144000" cy="4579939"/>
          </a:xfrm>
        </p:spPr>
        <p:txBody>
          <a:bodyPr>
            <a:normAutofit/>
          </a:bodyPr>
          <a:lstStyle/>
          <a:p>
            <a:pPr>
              <a:buNone/>
            </a:pPr>
            <a:endParaRPr lang="en-CA" sz="2000" dirty="0"/>
          </a:p>
          <a:p>
            <a:endParaRPr lang="en-CA" sz="2400" dirty="0"/>
          </a:p>
          <a:p>
            <a:endParaRPr lang="en-CA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70160"/>
              </p:ext>
            </p:extLst>
          </p:nvPr>
        </p:nvGraphicFramePr>
        <p:xfrm>
          <a:off x="998872" y="1546702"/>
          <a:ext cx="7146256" cy="4632960"/>
        </p:xfrm>
        <a:graphic>
          <a:graphicData uri="http://schemas.openxmlformats.org/drawingml/2006/table">
            <a:tbl>
              <a:tblPr/>
              <a:tblGrid>
                <a:gridCol w="1786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6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417">
                <a:tc>
                  <a:txBody>
                    <a:bodyPr/>
                    <a:lstStyle/>
                    <a:p>
                      <a:r>
                        <a:rPr lang="en-US" sz="1600" dirty="0"/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If you have experience 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Development Style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Expertise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626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Web Pages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Classic ASP, PHP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HTML markup and your code together in the same file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New, Mid-Level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1043"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Web Forms</a:t>
                      </a:r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Win Forms, WPF, .NET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Rapid development using a rich library of controls that encapsulate HTML markup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Mid-Level, Advanced RAD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877">
                <a:tc>
                  <a:txBody>
                    <a:bodyPr/>
                    <a:lstStyle/>
                    <a:p>
                      <a:r>
                        <a:rPr lang="en-US" sz="1600">
                          <a:hlinkClick r:id="rId5"/>
                        </a:rPr>
                        <a:t>MVC</a:t>
                      </a:r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Ruby on Rails, .NET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Full control over HTML markup, code and markup separated, and easy to write tests. The best choice for </a:t>
                      </a:r>
                      <a:r>
                        <a:rPr lang="en-US" sz="1600" dirty="0">
                          <a:hlinkClick r:id="rId6"/>
                        </a:rPr>
                        <a:t>mobile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>
                          <a:hlinkClick r:id="rId7"/>
                        </a:rPr>
                        <a:t>single-page applications (SPA)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Mid-Level, Advanced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1">
            <a:hlinkClick r:id="rId7"/>
          </p:cNvPr>
          <p:cNvSpPr>
            <a:spLocks noChangeArrowheads="1"/>
          </p:cNvSpPr>
          <p:nvPr/>
        </p:nvSpPr>
        <p:spPr bwMode="auto">
          <a:xfrm>
            <a:off x="998538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7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Abstract split between client/server</a:t>
            </a:r>
          </a:p>
          <a:p>
            <a:pPr lvl="1"/>
            <a:r>
              <a:rPr lang="en-CA" sz="2000" dirty="0"/>
              <a:t>Automatically generates appropriate client/server code</a:t>
            </a:r>
          </a:p>
          <a:p>
            <a:pPr lvl="1"/>
            <a:r>
              <a:rPr lang="en-CA" sz="2000" dirty="0"/>
              <a:t>Ties back to MS legacy of desktop application developers</a:t>
            </a:r>
          </a:p>
          <a:p>
            <a:r>
              <a:rPr lang="en-CA" sz="2400" dirty="0" err="1"/>
              <a:t>ASP.net</a:t>
            </a:r>
            <a:r>
              <a:rPr lang="en-CA" sz="2400" dirty="0"/>
              <a:t> AJAX </a:t>
            </a:r>
            <a:r>
              <a:rPr lang="en-CA" sz="2400" dirty="0" err="1"/>
              <a:t>vs</a:t>
            </a:r>
            <a:r>
              <a:rPr lang="en-CA" sz="2400" dirty="0"/>
              <a:t> </a:t>
            </a:r>
            <a:r>
              <a:rPr lang="en-CA" sz="2400" dirty="0" err="1"/>
              <a:t>jQuery</a:t>
            </a:r>
            <a:endParaRPr lang="en-CA" sz="2400" dirty="0"/>
          </a:p>
          <a:p>
            <a:pPr lvl="1"/>
            <a:r>
              <a:rPr lang="en-CA" sz="2000" dirty="0" err="1"/>
              <a:t>jQuery</a:t>
            </a:r>
            <a:r>
              <a:rPr lang="en-CA" sz="2000" dirty="0"/>
              <a:t> extremely popular, ubiquitous and actively developed</a:t>
            </a:r>
          </a:p>
          <a:p>
            <a:pPr lvl="1"/>
            <a:r>
              <a:rPr lang="en-CA" sz="2000" dirty="0"/>
              <a:t>Some programmers are moving to more </a:t>
            </a:r>
            <a:r>
              <a:rPr lang="en-CA" sz="2000" dirty="0" err="1"/>
              <a:t>jQuery</a:t>
            </a:r>
            <a:r>
              <a:rPr lang="en-CA" sz="2000" dirty="0"/>
              <a:t>-based approach</a:t>
            </a:r>
          </a:p>
          <a:p>
            <a:pPr lvl="1"/>
            <a:r>
              <a:rPr lang="en-CA" sz="2000" dirty="0"/>
              <a:t>Uncertainty on MS commitment to long-term </a:t>
            </a:r>
            <a:r>
              <a:rPr lang="en-CA" sz="2000" dirty="0" err="1"/>
              <a:t>ASP.net</a:t>
            </a:r>
            <a:r>
              <a:rPr lang="en-CA" sz="2000" dirty="0"/>
              <a:t> AJAX as MVC 5 is shifting to more open approach	</a:t>
            </a:r>
          </a:p>
          <a:p>
            <a:r>
              <a:rPr lang="en-CA" sz="2400" dirty="0"/>
              <a:t>ASP.NET</a:t>
            </a:r>
          </a:p>
          <a:p>
            <a:pPr lvl="1"/>
            <a:r>
              <a:rPr lang="en-CA" sz="2000" dirty="0"/>
              <a:t>Free web framework 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5435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14600"/>
            <a:ext cx="7772400" cy="1362075"/>
          </a:xfrm>
        </p:spPr>
        <p:txBody>
          <a:bodyPr/>
          <a:lstStyle/>
          <a:p>
            <a:r>
              <a:rPr lang="en-CA" dirty="0"/>
              <a:t>Plain old AJAX and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271D-1376-4852-8D0C-792D11C4870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9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Review: Sequence of MVC Request</a:t>
            </a:r>
          </a:p>
        </p:txBody>
      </p:sp>
      <p:pic>
        <p:nvPicPr>
          <p:cNvPr id="5122" name="Picture 2" descr="http://i.msdn.microsoft.com/dd942833.fig02_L(en-us)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66849"/>
            <a:ext cx="7143750" cy="53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34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AJAX and MVC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MVC</a:t>
            </a:r>
          </a:p>
          <a:p>
            <a:pPr lvl="1"/>
            <a:r>
              <a:rPr lang="en-CA" sz="2000" dirty="0"/>
              <a:t>MVC gives us full control of HTML and scripting the view</a:t>
            </a:r>
          </a:p>
          <a:p>
            <a:pPr lvl="1"/>
            <a:r>
              <a:rPr lang="en-CA" sz="2000" dirty="0"/>
              <a:t>We get all of that juicy </a:t>
            </a:r>
            <a:r>
              <a:rPr lang="en-CA" sz="2000" dirty="0" err="1"/>
              <a:t>jQuery</a:t>
            </a:r>
            <a:r>
              <a:rPr lang="en-CA" sz="2000" dirty="0"/>
              <a:t>, Bootstrap CSS (+ other standard JavaScript) goodness</a:t>
            </a:r>
          </a:p>
          <a:p>
            <a:pPr lvl="1"/>
            <a:r>
              <a:rPr lang="en-CA" sz="2000" dirty="0"/>
              <a:t>jQuery, </a:t>
            </a:r>
            <a:r>
              <a:rPr lang="en-CA" sz="2000" dirty="0" err="1"/>
              <a:t>Bootstap</a:t>
            </a:r>
            <a:r>
              <a:rPr lang="en-CA" sz="2000" dirty="0"/>
              <a:t> ships with Visual Studio ASP.NET MVC project template</a:t>
            </a:r>
          </a:p>
          <a:p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271D-1376-4852-8D0C-792D11C4870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Controller 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CA" sz="4923" dirty="0"/>
              <a:t>Let’s look our controller method from C50 S10</a:t>
            </a:r>
          </a:p>
          <a:p>
            <a:pPr>
              <a:buNone/>
            </a:pP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public class </a:t>
            </a:r>
            <a:r>
              <a:rPr lang="en-US" sz="2800" dirty="0" err="1">
                <a:latin typeface="Courier"/>
                <a:cs typeface="Courier"/>
              </a:rPr>
              <a:t>HomeController</a:t>
            </a:r>
            <a:r>
              <a:rPr lang="en-US" sz="2800" dirty="0">
                <a:latin typeface="Courier"/>
                <a:cs typeface="Courier"/>
              </a:rPr>
              <a:t> : Controller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{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public </a:t>
            </a:r>
            <a:r>
              <a:rPr lang="en-US" sz="2800" dirty="0" err="1">
                <a:latin typeface="Courier"/>
                <a:cs typeface="Courier"/>
              </a:rPr>
              <a:t>ActionResult</a:t>
            </a:r>
            <a:r>
              <a:rPr lang="en-US" sz="2800" dirty="0">
                <a:latin typeface="Courier"/>
                <a:cs typeface="Courier"/>
              </a:rPr>
              <a:t> Index()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{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    return View();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}</a:t>
            </a:r>
          </a:p>
          <a:p>
            <a:pPr>
              <a:buNone/>
            </a:pP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// remember when Index returned a String?</a:t>
            </a:r>
          </a:p>
          <a:p>
            <a:pPr>
              <a:buNone/>
            </a:pP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public </a:t>
            </a:r>
            <a:r>
              <a:rPr lang="en-US" sz="2800" dirty="0" err="1">
                <a:latin typeface="Courier"/>
                <a:cs typeface="Courier"/>
              </a:rPr>
              <a:t>ActionResult</a:t>
            </a:r>
            <a:r>
              <a:rPr lang="en-US" sz="2800" dirty="0">
                <a:latin typeface="Courier"/>
                <a:cs typeface="Courier"/>
              </a:rPr>
              <a:t> About()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{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    </a:t>
            </a:r>
            <a:r>
              <a:rPr lang="en-US" sz="2800" dirty="0" err="1">
                <a:latin typeface="Courier"/>
                <a:cs typeface="Courier"/>
              </a:rPr>
              <a:t>ViewBag.Message</a:t>
            </a:r>
            <a:r>
              <a:rPr lang="en-US" sz="2800" dirty="0">
                <a:latin typeface="Courier"/>
                <a:cs typeface="Courier"/>
              </a:rPr>
              <a:t> = "Your application description page.";</a:t>
            </a:r>
          </a:p>
          <a:p>
            <a:pPr>
              <a:buNone/>
            </a:pP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    return View();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}</a:t>
            </a:r>
          </a:p>
          <a:p>
            <a:pPr>
              <a:buNone/>
            </a:pP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public </a:t>
            </a:r>
            <a:r>
              <a:rPr lang="en-US" sz="2800" dirty="0" err="1">
                <a:latin typeface="Courier"/>
                <a:cs typeface="Courier"/>
              </a:rPr>
              <a:t>ActionResult</a:t>
            </a:r>
            <a:r>
              <a:rPr lang="en-US" sz="2800" dirty="0">
                <a:latin typeface="Courier"/>
                <a:cs typeface="Courier"/>
              </a:rPr>
              <a:t> Contact()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{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    </a:t>
            </a:r>
            <a:r>
              <a:rPr lang="en-US" sz="2800" dirty="0" err="1">
                <a:latin typeface="Courier"/>
                <a:cs typeface="Courier"/>
              </a:rPr>
              <a:t>ViewBag.Message</a:t>
            </a:r>
            <a:r>
              <a:rPr lang="en-US" sz="2800" dirty="0">
                <a:latin typeface="Courier"/>
                <a:cs typeface="Courier"/>
              </a:rPr>
              <a:t> = "Your contact page.";</a:t>
            </a:r>
          </a:p>
          <a:p>
            <a:pPr>
              <a:buNone/>
            </a:pP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    return View();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}</a:t>
            </a:r>
          </a:p>
          <a:p>
            <a:pPr>
              <a:buNone/>
            </a:pP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public </a:t>
            </a:r>
            <a:r>
              <a:rPr lang="en-US" sz="2800" dirty="0" err="1">
                <a:latin typeface="Courier"/>
                <a:cs typeface="Courier"/>
              </a:rPr>
              <a:t>ActionResult</a:t>
            </a:r>
            <a:r>
              <a:rPr lang="en-US" sz="2800" dirty="0">
                <a:latin typeface="Courier"/>
                <a:cs typeface="Courier"/>
              </a:rPr>
              <a:t> Boast(</a:t>
            </a:r>
            <a:r>
              <a:rPr lang="en-US" sz="2800" dirty="0" err="1">
                <a:latin typeface="Courier"/>
                <a:cs typeface="Courier"/>
              </a:rPr>
              <a:t>int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numTimes</a:t>
            </a:r>
            <a:r>
              <a:rPr lang="en-US" sz="2800" dirty="0">
                <a:latin typeface="Courier"/>
                <a:cs typeface="Courier"/>
              </a:rPr>
              <a:t> = 1)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{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    </a:t>
            </a:r>
            <a:r>
              <a:rPr lang="en-US" sz="2800" dirty="0" err="1">
                <a:latin typeface="Courier"/>
                <a:cs typeface="Courier"/>
              </a:rPr>
              <a:t>ViewBag.Message</a:t>
            </a:r>
            <a:r>
              <a:rPr lang="en-US" sz="2800" dirty="0">
                <a:latin typeface="Courier"/>
                <a:cs typeface="Courier"/>
              </a:rPr>
              <a:t> = "Richard Chan's boast page. " + </a:t>
            </a:r>
            <a:r>
              <a:rPr lang="en-US" sz="2800" dirty="0" err="1">
                <a:latin typeface="Courier"/>
                <a:cs typeface="Courier"/>
              </a:rPr>
              <a:t>numTimes</a:t>
            </a:r>
            <a:r>
              <a:rPr lang="en-US" sz="2800" dirty="0">
                <a:latin typeface="Courier"/>
                <a:cs typeface="Courier"/>
              </a:rPr>
              <a:t> + " times";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    </a:t>
            </a:r>
            <a:r>
              <a:rPr lang="en-US" sz="2800" dirty="0" err="1">
                <a:latin typeface="Courier"/>
                <a:cs typeface="Courier"/>
              </a:rPr>
              <a:t>ViewBag.numTimes</a:t>
            </a:r>
            <a:r>
              <a:rPr lang="en-US" sz="2800" dirty="0">
                <a:latin typeface="Courier"/>
                <a:cs typeface="Courier"/>
              </a:rPr>
              <a:t> = </a:t>
            </a:r>
            <a:r>
              <a:rPr lang="en-US" sz="2800" dirty="0" err="1">
                <a:latin typeface="Courier"/>
                <a:cs typeface="Courier"/>
              </a:rPr>
              <a:t>numTimes</a:t>
            </a:r>
            <a:r>
              <a:rPr lang="en-US" sz="2800" dirty="0">
                <a:latin typeface="Courier"/>
                <a:cs typeface="Courier"/>
              </a:rPr>
              <a:t>;</a:t>
            </a:r>
          </a:p>
          <a:p>
            <a:pPr>
              <a:buNone/>
            </a:pPr>
            <a:endParaRPr lang="en-US" sz="2800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    return View();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    }</a:t>
            </a:r>
          </a:p>
          <a:p>
            <a:pPr>
              <a:buNone/>
            </a:pPr>
            <a:r>
              <a:rPr lang="en-US" sz="2800" dirty="0">
                <a:latin typeface="Courier"/>
                <a:cs typeface="Courier"/>
              </a:rPr>
              <a:t>    }</a:t>
            </a:r>
            <a:endParaRPr lang="en-CA" sz="2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271D-1376-4852-8D0C-792D11C4870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78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5019</TotalTime>
  <Words>1141</Words>
  <Application>Microsoft Office PowerPoint</Application>
  <PresentationFormat>On-screen Show (4:3)</PresentationFormat>
  <Paragraphs>238</Paragraphs>
  <Slides>20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Courier</vt:lpstr>
      <vt:lpstr>Tahoma</vt:lpstr>
      <vt:lpstr>Adjacency</vt:lpstr>
      <vt:lpstr>Wordpad Document</vt:lpstr>
      <vt:lpstr>AJAX in MVC .NET</vt:lpstr>
      <vt:lpstr>ASP .NET AJAX Architecture</vt:lpstr>
      <vt:lpstr>What is it?</vt:lpstr>
      <vt:lpstr>What is it?</vt:lpstr>
      <vt:lpstr>What is it?</vt:lpstr>
      <vt:lpstr>Plain old AJAX and MVC</vt:lpstr>
      <vt:lpstr>Review: Sequence of MVC Request</vt:lpstr>
      <vt:lpstr>AJAX and MVC</vt:lpstr>
      <vt:lpstr>Controller Actions</vt:lpstr>
      <vt:lpstr>AJAX and MVC</vt:lpstr>
      <vt:lpstr>Controller Return Types</vt:lpstr>
      <vt:lpstr>Controller JsonResult</vt:lpstr>
      <vt:lpstr>Controller JsonResult</vt:lpstr>
      <vt:lpstr>Client side view</vt:lpstr>
      <vt:lpstr>Example</vt:lpstr>
      <vt:lpstr>Fetching from the Client side view – URL helper</vt:lpstr>
      <vt:lpstr>ASP.NET AJAX</vt:lpstr>
      <vt:lpstr>ASP .NET AJAX</vt:lpstr>
      <vt:lpstr>Configuring the Request</vt:lpstr>
      <vt:lpstr>AJAX Helper</vt:lpstr>
    </vt:vector>
  </TitlesOfParts>
  <Company>Heritage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XML in .NET</dc:title>
  <dc:creator>Computer Services</dc:creator>
  <cp:lastModifiedBy>rchan</cp:lastModifiedBy>
  <cp:revision>105</cp:revision>
  <dcterms:created xsi:type="dcterms:W3CDTF">2015-10-15T12:29:06Z</dcterms:created>
  <dcterms:modified xsi:type="dcterms:W3CDTF">2017-11-14T00:30:18Z</dcterms:modified>
</cp:coreProperties>
</file>