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2"/>
    <p:sldMasterId id="2147483678" r:id="rId3"/>
  </p:sldMasterIdLst>
  <p:notesMasterIdLst>
    <p:notesMasterId r:id="rId31"/>
  </p:notesMasterIdLst>
  <p:sldIdLst>
    <p:sldId id="260" r:id="rId4"/>
    <p:sldId id="261" r:id="rId5"/>
    <p:sldId id="300" r:id="rId6"/>
    <p:sldId id="262" r:id="rId7"/>
    <p:sldId id="301" r:id="rId8"/>
    <p:sldId id="302" r:id="rId9"/>
    <p:sldId id="263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2" r:id="rId28"/>
    <p:sldId id="320" r:id="rId29"/>
    <p:sldId id="32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54" autoAdjust="0"/>
    <p:restoredTop sz="70664" autoAdjust="0"/>
  </p:normalViewPr>
  <p:slideViewPr>
    <p:cSldViewPr>
      <p:cViewPr varScale="1">
        <p:scale>
          <a:sx n="67" d="100"/>
          <a:sy n="67" d="100"/>
        </p:scale>
        <p:origin x="90" y="3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9E558F-60B2-41D8-9712-B137CE127854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490F4-5A4C-473C-B878-A8E9D907FD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78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1FD87-04F0-4B97-9928-DF3801151B0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33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Show example</a:t>
            </a:r>
            <a:r>
              <a:rPr lang="en-CA" baseline="0" dirty="0"/>
              <a:t> 04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F5660-CB50-4E06-930D-847F7A456C0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68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Show example</a:t>
            </a:r>
            <a:r>
              <a:rPr lang="en-CA" baseline="0" dirty="0"/>
              <a:t> 05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F5660-CB50-4E06-930D-847F7A456C0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337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Show example06 and</a:t>
            </a:r>
            <a:r>
              <a:rPr lang="en-CA" baseline="0" dirty="0"/>
              <a:t> 07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F5660-CB50-4E06-930D-847F7A456C0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870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Show example 08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F5660-CB50-4E06-930D-847F7A456C0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923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Show</a:t>
            </a:r>
            <a:r>
              <a:rPr lang="en-CA" baseline="0" dirty="0"/>
              <a:t> example 09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F5660-CB50-4E06-930D-847F7A456C0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698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Show example10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F5660-CB50-4E06-930D-847F7A456C0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422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Show example11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F5660-CB50-4E06-930D-847F7A456C0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463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Show example12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F5660-CB50-4E06-930D-847F7A456C0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500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http://www.dotnetcurry.com/linq/564/linq-to-xml-tutorials-examples</a:t>
            </a:r>
          </a:p>
          <a:p>
            <a:r>
              <a:rPr lang="en-US" dirty="0"/>
              <a:t>https://docs.microsoft.com/en-us/dotnet/csharp/programming-guide/concepts/linq/linq-to-xml-overview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90F4-5A4C-473C-B878-A8E9D907FDA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237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https://docs.microsoft.com/en-us/dotnet/csharp/programming-guide/concepts/linq/linq-to-xml-vs-dom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90F4-5A4C-473C-B878-A8E9D907FDA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84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C965FE-40C3-4A76-B9FC-D1A191B5442B}" type="slidenum">
              <a:rPr lang="en-US"/>
              <a:pPr/>
              <a:t>2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941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https://docs.microsoft.com/en-us/dotnet/csharp/programming-guide/concepts/linq/linq-to-xml-vs-dom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90F4-5A4C-473C-B878-A8E9D907FDA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663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Debates on which is faster DOM vs LINQ to XML, but it really comes down to preference</a:t>
            </a:r>
          </a:p>
          <a:p>
            <a:r>
              <a:rPr lang="en-US" dirty="0"/>
              <a:t>Both tend to be in-memory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90F4-5A4C-473C-B878-A8E9D907FDA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811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&lt;%@ Page Language="C#" %&gt;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&lt;%@ Import Namespace="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System.Xml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%&gt;</a:t>
            </a:r>
          </a:p>
          <a:p>
            <a:endParaRPr lang="en-CA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&lt;!DOCTYPE html&gt;</a:t>
            </a:r>
          </a:p>
          <a:p>
            <a:endParaRPr lang="en-CA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&lt;script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runat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="server"&gt;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// Challenge 1: List all Items and information about the item using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XmlDocument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XmlNodeList</a:t>
            </a:r>
            <a:endParaRPr lang="en-CA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// hint: Take a look at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ViewBooks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the raw PurchaseOrder.xml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// Find all items in the Purchase order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//   For each item, list the attributes, list the children nodes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protected void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Page_Load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(object sender,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EventArgs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e)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XmlDocument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xd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XmlDocument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xd.Load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Server.MapPath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("~/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App_Data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/PurchaseOrder.xml"));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XmlNodeList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itemsNodeList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XmlNodeList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singleItemNode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itemsNodeList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xd.SelectNodes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("//Item"); //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xpath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again!</a:t>
            </a:r>
          </a:p>
          <a:p>
            <a:endParaRPr lang="en-CA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TextBox1.Text += "List of Purchase Items \r\n\r\n";</a:t>
            </a:r>
          </a:p>
          <a:p>
            <a:endParaRPr lang="en-CA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for (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0;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itemsNodeList.Count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++)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XmlAttributeCollection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attr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itemsNodeList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].Attributes;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for (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 = 0; j &lt;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attr.Count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j++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TextBox1.Text +=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attr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[j].Name + ": " +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attr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[j].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InnerText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"\r\n";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endParaRPr lang="en-CA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singleItemNode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itemsNodeList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].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ChildNodes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// a single item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for (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 = 0; j &lt;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singleItemNode.Count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j++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TextBox1.Text +=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singleItemNode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[j].Name + ": " +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singleItemNode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[j].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InnerText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"\r\n";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endParaRPr lang="en-CA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TextBox1.Text += "\r\n";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TextBox1.Text += "\r\n";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endParaRPr lang="en-CA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CA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&lt;/script&gt;</a:t>
            </a:r>
          </a:p>
          <a:p>
            <a:endParaRPr lang="en-CA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&lt;html&gt;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&lt;head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runat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="server"&gt;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&lt;title&gt;XPathEx2&lt;/title&gt;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&lt;/head&gt;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&lt;body&gt;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&lt;form id="form1"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runat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="server"&gt;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asp:TextBox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ID="TextBox1"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runat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="server" Columns="140" Rows="10" 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TextMode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MultiLine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Wrap="False"&gt;&lt;/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asp:TextBox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&lt;/form&gt;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&lt;/body&gt;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&lt;/html&gt;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90F4-5A4C-473C-B878-A8E9D907FDA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798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&lt;%@ Page Language="C#" %&gt;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&lt;%@ Import Namespace="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System.Xml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%&gt;</a:t>
            </a:r>
          </a:p>
          <a:p>
            <a:endParaRPr lang="en-CA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&lt;!DOCTYPE html&gt;</a:t>
            </a:r>
          </a:p>
          <a:p>
            <a:endParaRPr lang="en-CA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&lt;script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runat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="server"&gt;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// Challenge 2: List all Items and information about the item using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Linq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XML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// hint: Take a look at 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// http://www.dotnetcurry.com/linq/564/linq-to-xml-tutorials-examples</a:t>
            </a:r>
          </a:p>
          <a:p>
            <a:endParaRPr lang="en-CA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protected void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Page_Load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(object sender,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EventArgs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e)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</a:t>
            </a:r>
          </a:p>
          <a:p>
            <a:endParaRPr lang="en-CA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XElement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xelement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XElement.Load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Server.MapPath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("~/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App_Data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/PurchaseOrder.xml"));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IEnumerable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XElement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itemsList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xelement.Descendants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("Item");</a:t>
            </a:r>
          </a:p>
          <a:p>
            <a:endParaRPr lang="en-CA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TextBox1.Text += "List of Purchase Items \r\n\r\n";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foreach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XElement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subItem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itemsList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 attributes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foreach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subItemAttr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subItem.Attributes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TextBox1.Text += subItemAttr.Name +  ": "+ subItemAttr.Value + "\r\n";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endParaRPr lang="en-CA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foreach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subItemAttr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subItem.Elements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TextBox1.Text += subItemAttr.Name + ": "+ subItemAttr.Value + "\r\n";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TextBox1.Text += "\r\n";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endParaRPr lang="en-CA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CA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CA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&lt;/script&gt;</a:t>
            </a:r>
          </a:p>
          <a:p>
            <a:endParaRPr lang="en-CA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&lt;html&gt;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&lt;head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runat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="server"&gt;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&lt;title&gt;XPathEx2&lt;/title&gt;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&lt;/head&gt;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&lt;body&gt;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&lt;form id="form1"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runat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="server"&gt;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asp:TextBox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ID="TextBox1"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runat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="server" Columns="140" Rows="10" 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TextMode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MultiLine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Wrap="False"&gt;&lt;/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asp:TextBox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&lt;/form&gt;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&lt;/body&gt;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&lt;/html&gt;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90F4-5A4C-473C-B878-A8E9D907FDA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25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F5660-CB50-4E06-930D-847F7A456C0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44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F37A91-CA3E-4A29-8619-DB37AAD216D0}" type="slidenum">
              <a:rPr lang="en-US"/>
              <a:pPr/>
              <a:t>4</a:t>
            </a:fld>
            <a:endParaRPr lang="en-US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https://docs.microsoft.com/en-us/dotnet/standard/data/xml/xml-processing-options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400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F37A91-CA3E-4A29-8619-DB37AAD216D0}" type="slidenum">
              <a:rPr lang="en-US"/>
              <a:pPr/>
              <a:t>5</a:t>
            </a:fld>
            <a:endParaRPr lang="en-US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https://docs.microsoft.com/en-us/dotnet/standard/data/xml/xml-processing-options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199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F37A91-CA3E-4A29-8619-DB37AAD216D0}" type="slidenum">
              <a:rPr lang="en-US"/>
              <a:pPr/>
              <a:t>6</a:t>
            </a:fld>
            <a:endParaRPr lang="en-US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https://docs.microsoft.com/en-us/dotnet/standard/data/xml/xml-processing-options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66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3FE229-C559-474D-933B-4719AB65450B}" type="slidenum">
              <a:rPr lang="en-US"/>
              <a:pPr/>
              <a:t>7</a:t>
            </a:fld>
            <a:endParaRPr lang="en-US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https://docs.microsoft.com/en-us/dotnet/standard/data/xml/process-xml-data-using-the-dom-model</a:t>
            </a:r>
          </a:p>
        </p:txBody>
      </p:sp>
    </p:spTree>
    <p:extLst>
      <p:ext uri="{BB962C8B-B14F-4D97-AF65-F5344CB8AC3E}">
        <p14:creationId xmlns:p14="http://schemas.microsoft.com/office/powerpoint/2010/main" val="923797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Show example01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F5660-CB50-4E06-930D-847F7A456C0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72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Show example02 &amp; 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F5660-CB50-4E06-930D-847F7A456C0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8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330" y="26576"/>
            <a:ext cx="23241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8102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49506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B317-6CCF-44A4-B99C-75730E0DA706}" type="datetime1">
              <a:rPr lang="en-US" smtClean="0"/>
              <a:pPr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77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6752"/>
            <a:ext cx="10972800" cy="5256584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31371" y="267494"/>
            <a:ext cx="11329259" cy="78524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820573" y="5949281"/>
            <a:ext cx="23241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72673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24001"/>
            <a:ext cx="5384800" cy="4724400"/>
          </a:xfrm>
        </p:spPr>
        <p:txBody>
          <a:bodyPr/>
          <a:lstStyle>
            <a:lvl1pPr>
              <a:buClrTx/>
              <a:defRPr sz="2600"/>
            </a:lvl1pPr>
            <a:lvl2pPr>
              <a:buClrTx/>
              <a:defRPr sz="2400"/>
            </a:lvl2pPr>
            <a:lvl3pPr>
              <a:buClrTx/>
              <a:defRPr sz="2000"/>
            </a:lvl3pPr>
            <a:lvl4pPr>
              <a:buClrTx/>
              <a:defRPr sz="1800"/>
            </a:lvl4pPr>
            <a:lvl5pPr>
              <a:buClrTx/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524001"/>
            <a:ext cx="5384800" cy="4724400"/>
          </a:xfrm>
        </p:spPr>
        <p:txBody>
          <a:bodyPr/>
          <a:lstStyle>
            <a:lvl1pPr>
              <a:buClrTx/>
              <a:defRPr sz="2600"/>
            </a:lvl1pPr>
            <a:lvl2pPr>
              <a:buClrTx/>
              <a:defRPr sz="2400"/>
            </a:lvl2pPr>
            <a:lvl3pPr>
              <a:buClrTx/>
              <a:defRPr sz="2000"/>
            </a:lvl3pPr>
            <a:lvl4pPr>
              <a:buClrTx/>
              <a:defRPr sz="1800"/>
            </a:lvl4pPr>
            <a:lvl5pPr>
              <a:buClrTx/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820573" y="5949281"/>
            <a:ext cx="23241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71128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88608" y="6365748"/>
            <a:ext cx="2844800" cy="301752"/>
          </a:xfrm>
          <a:prstGeom prst="rect">
            <a:avLst/>
          </a:prstGeom>
        </p:spPr>
        <p:txBody>
          <a:bodyPr/>
          <a:lstStyle/>
          <a:p>
            <a:fld id="{6D6514FD-1763-45C1-AED0-FF855CD2E095}" type="datetime1">
              <a:rPr lang="en-US" smtClean="0"/>
              <a:pPr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66670"/>
            <a:ext cx="5680075" cy="300831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19360" y="6365748"/>
            <a:ext cx="670560" cy="301752"/>
          </a:xfrm>
          <a:prstGeom prst="rect">
            <a:avLst/>
          </a:prstGeom>
        </p:spPr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77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3945" y="1363460"/>
            <a:ext cx="10649857" cy="2387600"/>
          </a:xfrm>
        </p:spPr>
        <p:txBody>
          <a:bodyPr anchor="b">
            <a:normAutofit/>
          </a:bodyPr>
          <a:lstStyle>
            <a:lvl1pPr algn="ctr">
              <a:defRPr sz="40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3945" y="3907124"/>
            <a:ext cx="9964057" cy="905986"/>
          </a:xfrm>
        </p:spPr>
        <p:txBody>
          <a:bodyPr/>
          <a:lstStyle>
            <a:lvl1pPr marL="0" indent="0" algn="l">
              <a:buNone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26" name="Picture 2" descr="https://upload.wikimedia.org/wikipedia/commons/thumb/e/e2/Google_Chrome_icon_(2011).svg/1024px-Google_Chrome_icon_(2011).svg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609" y="5241876"/>
            <a:ext cx="1085396" cy="108539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people.mozilla.com/~faaborg/files/shiretoko/firefoxIcon/firefox-512-noshadow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67932" y="5198902"/>
            <a:ext cx="1171349" cy="117134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cssreflex.com/wp-content/uploads/2013/11/ie9-10_512x512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55209" y="5129673"/>
            <a:ext cx="1309803" cy="130980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vignette2.wikia.nocookie.net/spore/images/f/f8/Opera_Logo.png/revision/latest?cb=20100816011500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80939" y="5160516"/>
            <a:ext cx="1248116" cy="124811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upload.wikimedia.org/wikipedia/commons/8/8b/Microsoft_Edge_logo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44985" y="5211261"/>
            <a:ext cx="1146631" cy="11466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canvas.sfu.ca/courses/14504/files/1097955/preview?verifier=Jb3NgYmcYwYpwqiL50I6kNxjnaDYJD37HMLn6tdP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07544" y="5124240"/>
            <a:ext cx="1320673" cy="132067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upload.wikimedia.org/wikipedia/en/1/18/Dolphin-browser-icon.png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44141" y="5097133"/>
            <a:ext cx="1374883" cy="137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10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330" y="26576"/>
            <a:ext cx="23241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89975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F TItle and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" y="831471"/>
            <a:ext cx="10515600" cy="8784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480" y="1773938"/>
            <a:ext cx="10515600" cy="48693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867230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F Section Header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0620836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F Two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13183"/>
            <a:ext cx="10515600" cy="7412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36776"/>
            <a:ext cx="5181600" cy="48188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36776"/>
            <a:ext cx="5181600" cy="48188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272547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F Comparis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49759"/>
            <a:ext cx="10515600" cy="69557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56229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403160"/>
            <a:ext cx="5157787" cy="40333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56229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403160"/>
            <a:ext cx="5183188" cy="40333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4903095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489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F Title Only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7240"/>
            <a:ext cx="10515600" cy="7854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4446745"/>
      </p:ext>
    </p:extLst>
  </p:cSld>
  <p:clrMapOvr>
    <a:masterClrMapping/>
  </p:clrMapOvr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F Blan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8383870"/>
      </p:ext>
    </p:extLst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rome TItle and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056" y="1088136"/>
            <a:ext cx="10515600" cy="8321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168" y="1920240"/>
            <a:ext cx="10515600" cy="479145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166359"/>
      </p:ext>
    </p:extLst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rome Section Header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0798761"/>
      </p:ext>
    </p:extLst>
  </p:cSld>
  <p:clrMapOvr>
    <a:masterClrMapping/>
  </p:clrMapOvr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rome Two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05791"/>
            <a:ext cx="10515600" cy="7412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8188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8188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711793"/>
      </p:ext>
    </p:extLst>
  </p:cSld>
  <p:clrMapOvr>
    <a:masterClrMapping/>
  </p:clrMapOvr>
  <p:hf sldNum="0"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rome Comparis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24079"/>
            <a:ext cx="10515600" cy="69557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83661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677480"/>
            <a:ext cx="5157787" cy="40333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83661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677480"/>
            <a:ext cx="5183188" cy="40333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5696812"/>
      </p:ext>
    </p:extLst>
  </p:cSld>
  <p:clrMapOvr>
    <a:masterClrMapping/>
  </p:clrMapOvr>
  <p:hf sldNum="0"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rome Title Only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15568"/>
            <a:ext cx="10515600" cy="7854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9339016"/>
      </p:ext>
    </p:extLst>
  </p:cSld>
  <p:clrMapOvr>
    <a:masterClrMapping/>
  </p:clrMapOvr>
  <p:hf sldNum="0"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hrome Blan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624443"/>
      </p:ext>
    </p:extLst>
  </p:cSld>
  <p:clrMapOvr>
    <a:masterClrMapping/>
  </p:clrMapOvr>
  <p:hf sldNum="0"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E 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624" y="666879"/>
            <a:ext cx="10515600" cy="8784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1624" y="1609344"/>
            <a:ext cx="10515600" cy="502005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421738"/>
      </p:ext>
    </p:extLst>
  </p:cSld>
  <p:clrMapOvr>
    <a:masterClrMapping/>
  </p:clrMapOvr>
  <p:hf sldNum="0"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E 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4663159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647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E 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93727"/>
            <a:ext cx="10515600" cy="7412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17320"/>
            <a:ext cx="5181600" cy="52029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17320"/>
            <a:ext cx="5181600" cy="52029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630188"/>
      </p:ext>
    </p:extLst>
  </p:cSld>
  <p:clrMapOvr>
    <a:masterClrMapping/>
  </p:clrMapOvr>
  <p:hf sldNum="0"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E 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2599"/>
            <a:ext cx="10515600" cy="69557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42513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265998"/>
            <a:ext cx="5157787" cy="43268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42513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265998"/>
            <a:ext cx="5183188" cy="43268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4666431"/>
      </p:ext>
    </p:extLst>
  </p:cSld>
  <p:clrMapOvr>
    <a:masterClrMapping/>
  </p:clrMapOvr>
  <p:hf sldNum="0"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E 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76072"/>
            <a:ext cx="10515600" cy="7854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9349918"/>
      </p:ext>
    </p:extLst>
  </p:cSld>
  <p:clrMapOvr>
    <a:masterClrMapping/>
  </p:clrMapOvr>
  <p:hf sldNum="0"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IE 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717161"/>
      </p:ext>
    </p:extLst>
  </p:cSld>
  <p:clrMapOvr>
    <a:masterClrMapping/>
  </p:clrMapOvr>
  <p:hf sldNum="0"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Edge">
    <p:bg>
      <p:bgPr>
        <a:blipFill dpi="0" rotWithShape="1">
          <a:blip r:embed="rId2" cstate="screen">
            <a:alphaModFix amt="4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5602340"/>
      </p:ext>
    </p:extLst>
  </p:cSld>
  <p:clrMapOvr>
    <a:masterClrMapping/>
  </p:clrMapOvr>
  <p:hf sldNum="0"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dge Side By Side">
    <p:bg>
      <p:bgPr>
        <a:blipFill dpi="0" rotWithShape="1">
          <a:blip r:embed="rId2" cstate="screen">
            <a:alphaModFix amt="4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772" y="859536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5172" y="1389763"/>
            <a:ext cx="6172200" cy="523963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772" y="2459736"/>
            <a:ext cx="3932237" cy="409784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6308313"/>
      </p:ext>
    </p:extLst>
  </p:cSld>
  <p:clrMapOvr>
    <a:masterClrMapping/>
  </p:clrMapOvr>
  <p:hf sldNum="0"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dge Side By Side Image">
    <p:bg>
      <p:bgPr>
        <a:blipFill dpi="0" rotWithShape="1">
          <a:blip r:embed="rId2" cstate="screen">
            <a:alphaModFix amt="4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96112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426338"/>
            <a:ext cx="6172200" cy="517563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96312"/>
            <a:ext cx="3932237" cy="404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046241"/>
      </p:ext>
    </p:extLst>
  </p:cSld>
  <p:clrMapOvr>
    <a:masterClrMapping/>
  </p:clrMapOvr>
  <p:hf sldNum="0"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/>
          <a:lstStyle/>
          <a:p>
            <a:fld id="{C9DFEDFA-E8B3-4E56-842C-D01EFB3A34F3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83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53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3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27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60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7799-E3A9-4516-B428-D2DCE16620CD}" type="datetime1">
              <a:rPr lang="en-US" smtClean="0"/>
              <a:pPr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7507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688B-20E5-4279-9389-143F269CFCDC}" type="datetime1">
              <a:rPr lang="en-US" smtClean="0"/>
              <a:pPr/>
              <a:t>10/30/2017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7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35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9DFEDFA-E8B3-4E56-842C-D01EFB3A34F3}" type="datetimeFigureOut">
              <a:rPr lang="en-US" smtClean="0"/>
              <a:pPr/>
              <a:t>10/30/2017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04039"/>
            <a:ext cx="10515600" cy="759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63624"/>
            <a:ext cx="10515600" cy="4969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6358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standard/data/xml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XML in C# .NET</a:t>
            </a:r>
          </a:p>
        </p:txBody>
      </p:sp>
    </p:spTree>
    <p:extLst>
      <p:ext uri="{BB962C8B-B14F-4D97-AF65-F5344CB8AC3E}">
        <p14:creationId xmlns:p14="http://schemas.microsoft.com/office/powerpoint/2010/main" val="4256777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en-CA" sz="2400" dirty="0"/>
              <a:t>Can loop through the nodes in a selected set of nodes</a:t>
            </a:r>
          </a:p>
          <a:p>
            <a:pPr marL="609600" indent="-609600"/>
            <a:r>
              <a:rPr lang="en-CA" sz="2400" dirty="0"/>
              <a:t>Create a cursor of class </a:t>
            </a:r>
            <a:r>
              <a:rPr lang="en-CA" sz="2400" dirty="0" err="1"/>
              <a:t>XPathNavigator</a:t>
            </a:r>
            <a:endParaRPr lang="en-CA" sz="2400" dirty="0"/>
          </a:p>
          <a:p>
            <a:pPr marL="609600" indent="-609600"/>
            <a:r>
              <a:rPr lang="en-CA" sz="2400" dirty="0"/>
              <a:t>Create  an iterator  of class </a:t>
            </a:r>
            <a:r>
              <a:rPr lang="en-CA" sz="2400" dirty="0" err="1"/>
              <a:t>XPathNodeIterator</a:t>
            </a:r>
            <a:r>
              <a:rPr lang="en-CA" sz="2400" dirty="0"/>
              <a:t> to iterate over the nodes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1901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an Iterator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3733800" y="1600201"/>
            <a:ext cx="6477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&lt;employee id="123" </a:t>
            </a:r>
            <a:r>
              <a:rPr lang="en-US" sz="2400" dirty="0" err="1"/>
              <a:t>dept</a:t>
            </a:r>
            <a:r>
              <a:rPr lang="en-US" sz="2400" dirty="0"/>
              <a:t>="it"&gt;</a:t>
            </a:r>
          </a:p>
          <a:p>
            <a:pPr marL="0" indent="0">
              <a:buNone/>
            </a:pPr>
            <a:r>
              <a:rPr lang="en-US" sz="2400" dirty="0"/>
              <a:t>    &lt;name&gt;Monica&lt;/name&gt;</a:t>
            </a:r>
          </a:p>
          <a:p>
            <a:pPr marL="0" indent="0">
              <a:buNone/>
            </a:pPr>
            <a:r>
              <a:rPr lang="en-US" sz="2400" dirty="0"/>
              <a:t>    &lt;</a:t>
            </a:r>
            <a:r>
              <a:rPr lang="en-US" sz="2400" dirty="0" err="1"/>
              <a:t>hiredate</a:t>
            </a:r>
            <a:r>
              <a:rPr lang="en-US" sz="2400" dirty="0"/>
              <a:t>&gt;1997-12-02&lt;/</a:t>
            </a:r>
            <a:r>
              <a:rPr lang="en-US" sz="2400" dirty="0" err="1"/>
              <a:t>hiredate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/>
              <a:t>    &lt;salary&gt;42000.00&lt;/salary&gt;</a:t>
            </a:r>
          </a:p>
          <a:p>
            <a:pPr marL="0" indent="0">
              <a:buNone/>
            </a:pPr>
            <a:r>
              <a:rPr lang="en-US" sz="2400" dirty="0"/>
              <a:t>  &lt;/employee&gt;</a:t>
            </a:r>
          </a:p>
          <a:p>
            <a:pPr marL="0" indent="0">
              <a:buNone/>
            </a:pPr>
            <a:r>
              <a:rPr lang="en-US" sz="2400" dirty="0"/>
              <a:t>  &lt;employee id="345" </a:t>
            </a:r>
            <a:r>
              <a:rPr lang="en-US" sz="2400" dirty="0" err="1"/>
              <a:t>dept</a:t>
            </a:r>
            <a:r>
              <a:rPr lang="en-US" sz="2400" dirty="0"/>
              <a:t>="</a:t>
            </a:r>
            <a:r>
              <a:rPr lang="en-US" sz="2400" dirty="0" err="1"/>
              <a:t>hr</a:t>
            </a:r>
            <a:r>
              <a:rPr lang="en-US" sz="2400" dirty="0"/>
              <a:t>"&gt;</a:t>
            </a:r>
          </a:p>
          <a:p>
            <a:pPr marL="0" indent="0">
              <a:buNone/>
            </a:pPr>
            <a:r>
              <a:rPr lang="en-US" sz="2400" dirty="0"/>
              <a:t>    &lt;name&gt;Joe&lt;/name&gt;</a:t>
            </a:r>
          </a:p>
          <a:p>
            <a:pPr marL="0" indent="0">
              <a:buNone/>
            </a:pPr>
            <a:r>
              <a:rPr lang="en-US" sz="2400" dirty="0"/>
              <a:t>    &lt;</a:t>
            </a:r>
            <a:r>
              <a:rPr lang="en-US" sz="2400" dirty="0" err="1"/>
              <a:t>hiredate</a:t>
            </a:r>
            <a:r>
              <a:rPr lang="en-US" sz="2400" dirty="0"/>
              <a:t>&gt;1998-11-02&lt;/</a:t>
            </a:r>
            <a:r>
              <a:rPr lang="en-US" sz="2400" dirty="0" err="1"/>
              <a:t>hiredate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/>
              <a:t>    &lt;salary&gt;32000.00&lt;/salary&gt;</a:t>
            </a:r>
          </a:p>
          <a:p>
            <a:pPr marL="0" indent="0">
              <a:buNone/>
            </a:pPr>
            <a:r>
              <a:rPr lang="en-US" sz="2400" dirty="0"/>
              <a:t>  &lt;/employee&gt;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2006600" y="1600201"/>
            <a:ext cx="1981200" cy="408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Iterator -&gt;</a:t>
            </a:r>
          </a:p>
          <a:p>
            <a:pPr>
              <a:spcBef>
                <a:spcPct val="50000"/>
              </a:spcBef>
            </a:pPr>
            <a:r>
              <a:rPr lang="en-US" dirty="0" err="1"/>
              <a:t>childIterator</a:t>
            </a:r>
            <a:r>
              <a:rPr lang="en-US" dirty="0"/>
              <a:t>-&gt;</a:t>
            </a:r>
          </a:p>
          <a:p>
            <a:pPr>
              <a:spcBef>
                <a:spcPct val="50000"/>
              </a:spcBef>
            </a:pPr>
            <a:r>
              <a:rPr lang="en-US" dirty="0" err="1"/>
              <a:t>childIterator</a:t>
            </a:r>
            <a:r>
              <a:rPr lang="en-US" dirty="0"/>
              <a:t>-&gt;</a:t>
            </a:r>
          </a:p>
          <a:p>
            <a:pPr>
              <a:spcBef>
                <a:spcPct val="50000"/>
              </a:spcBef>
            </a:pPr>
            <a:r>
              <a:rPr lang="en-US" dirty="0" err="1"/>
              <a:t>childIterator</a:t>
            </a:r>
            <a:r>
              <a:rPr lang="en-US" dirty="0"/>
              <a:t>-&gt;</a:t>
            </a:r>
          </a:p>
          <a:p>
            <a:pPr>
              <a:spcBef>
                <a:spcPct val="50000"/>
              </a:spcBef>
            </a:pPr>
            <a:endParaRPr lang="en-US" dirty="0"/>
          </a:p>
          <a:p>
            <a:pPr>
              <a:spcBef>
                <a:spcPct val="50000"/>
              </a:spcBef>
            </a:pPr>
            <a:r>
              <a:rPr lang="en-US" dirty="0"/>
              <a:t>Iterator -&gt;</a:t>
            </a:r>
          </a:p>
          <a:p>
            <a:pPr>
              <a:spcBef>
                <a:spcPct val="50000"/>
              </a:spcBef>
            </a:pPr>
            <a:r>
              <a:rPr lang="en-US" dirty="0" err="1"/>
              <a:t>childIterator</a:t>
            </a:r>
            <a:r>
              <a:rPr lang="en-US" dirty="0"/>
              <a:t>-&gt;</a:t>
            </a:r>
          </a:p>
          <a:p>
            <a:pPr>
              <a:spcBef>
                <a:spcPct val="50000"/>
              </a:spcBef>
            </a:pPr>
            <a:r>
              <a:rPr lang="en-US" dirty="0" err="1"/>
              <a:t>childIterator</a:t>
            </a:r>
            <a:r>
              <a:rPr lang="en-US" dirty="0"/>
              <a:t>-&gt;</a:t>
            </a:r>
          </a:p>
          <a:p>
            <a:pPr>
              <a:spcBef>
                <a:spcPct val="50000"/>
              </a:spcBef>
            </a:pPr>
            <a:r>
              <a:rPr lang="en-US" dirty="0" err="1"/>
              <a:t>childIterator</a:t>
            </a:r>
            <a:r>
              <a:rPr lang="en-US" dirty="0"/>
              <a:t>-&gt;</a:t>
            </a:r>
          </a:p>
          <a:p>
            <a:pPr>
              <a:spcBef>
                <a:spcPct val="500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537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8991600" cy="1143000"/>
          </a:xfrm>
        </p:spPr>
        <p:txBody>
          <a:bodyPr>
            <a:normAutofit/>
          </a:bodyPr>
          <a:lstStyle/>
          <a:p>
            <a:r>
              <a:rPr lang="en-US" dirty="0"/>
              <a:t>Navigating using </a:t>
            </a:r>
            <a:r>
              <a:rPr lang="en-US" dirty="0" err="1"/>
              <a:t>XmlNode</a:t>
            </a:r>
            <a:r>
              <a:rPr lang="en-US" dirty="0"/>
              <a:t> methods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Works like </a:t>
            </a:r>
            <a:r>
              <a:rPr lang="en-CA" sz="2400" dirty="0" err="1"/>
              <a:t>XPath</a:t>
            </a:r>
            <a:r>
              <a:rPr lang="en-CA" sz="2400" dirty="0"/>
              <a:t> did in JavaScript</a:t>
            </a:r>
          </a:p>
          <a:p>
            <a:r>
              <a:rPr lang="en-CA" sz="2400" dirty="0"/>
              <a:t>Get Node and navigate through children</a:t>
            </a:r>
          </a:p>
          <a:p>
            <a:pPr lvl="1"/>
            <a:r>
              <a:rPr lang="en-CA" sz="2400" dirty="0"/>
              <a:t>First Child</a:t>
            </a:r>
          </a:p>
          <a:p>
            <a:pPr lvl="1"/>
            <a:r>
              <a:rPr lang="en-CA" sz="2400" dirty="0"/>
              <a:t>Next Sibling</a:t>
            </a:r>
          </a:p>
          <a:p>
            <a:r>
              <a:rPr lang="en-CA" sz="2400" dirty="0"/>
              <a:t>Remember that the root element is the XML tag</a:t>
            </a:r>
          </a:p>
          <a:p>
            <a:r>
              <a:rPr lang="en-CA" sz="2400" dirty="0"/>
              <a:t>Access attributes using the Attributes class of the </a:t>
            </a:r>
            <a:r>
              <a:rPr lang="en-CA" sz="2400" dirty="0" err="1"/>
              <a:t>XmlNode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563744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457201"/>
            <a:ext cx="8915400" cy="1143000"/>
          </a:xfrm>
        </p:spPr>
        <p:txBody>
          <a:bodyPr>
            <a:normAutofit/>
          </a:bodyPr>
          <a:lstStyle/>
          <a:p>
            <a:r>
              <a:rPr lang="en-US" dirty="0"/>
              <a:t>Navigating using </a:t>
            </a:r>
            <a:r>
              <a:rPr lang="en-US" dirty="0" err="1"/>
              <a:t>XmlNode</a:t>
            </a:r>
            <a:r>
              <a:rPr lang="en-US" dirty="0"/>
              <a:t> methods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114800" y="1600201"/>
            <a:ext cx="6172200" cy="4525963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CA" sz="1800" dirty="0"/>
              <a:t>&lt;?xml version="1.0" encoding="ISO-8859-1"?&gt;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CA" sz="1800" dirty="0"/>
              <a:t>&lt;bookstore&gt;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CA" sz="1800" dirty="0"/>
              <a:t>&lt;book category="cooking"&gt; &lt;title </a:t>
            </a:r>
            <a:r>
              <a:rPr lang="en-CA" sz="1800" dirty="0" err="1"/>
              <a:t>lang</a:t>
            </a:r>
            <a:r>
              <a:rPr lang="en-CA" sz="1800" dirty="0"/>
              <a:t>="en"&gt;Everyday Italian&lt;/title&gt; &lt;author&gt;Giada De </a:t>
            </a:r>
            <a:r>
              <a:rPr lang="en-CA" sz="1800" dirty="0" err="1"/>
              <a:t>Laurentiis</a:t>
            </a:r>
            <a:r>
              <a:rPr lang="en-CA" sz="1800" dirty="0"/>
              <a:t>&lt;/author&gt;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CA" sz="1800" dirty="0"/>
              <a:t>&lt;year&gt;2005&lt;/year&gt;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CA" sz="1800" dirty="0"/>
              <a:t>&lt;price&gt;30.00&lt;/price&gt;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CA" sz="1800" dirty="0"/>
              <a:t>&lt;/book&gt;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CA" sz="1800" dirty="0"/>
              <a:t>&lt;book category="children"&gt; &lt;title </a:t>
            </a:r>
            <a:r>
              <a:rPr lang="en-CA" sz="1800" dirty="0" err="1"/>
              <a:t>lang</a:t>
            </a:r>
            <a:r>
              <a:rPr lang="en-CA" sz="1800" dirty="0"/>
              <a:t>="en"&gt;Harry Potter&lt;/title&gt; &lt;author&gt;J K. Rowling&lt;/author&gt;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CA" sz="1800" dirty="0"/>
              <a:t>&lt;year&gt;2005&lt;/year&gt;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CA" sz="1800" dirty="0"/>
              <a:t>&lt;price&gt;29.99&lt;/price&gt;</a:t>
            </a:r>
            <a:endParaRPr lang="en-US" sz="1600" dirty="0"/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1828800" y="1606063"/>
            <a:ext cx="281940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CA" noProof="1"/>
              <a:t>xd.FirstChild</a:t>
            </a:r>
            <a:r>
              <a:rPr lang="en-US" dirty="0"/>
              <a:t> -&gt;</a:t>
            </a:r>
          </a:p>
          <a:p>
            <a:r>
              <a:rPr lang="en-US" noProof="1"/>
              <a:t>nd = nd.NextSibling</a:t>
            </a:r>
            <a:r>
              <a:rPr lang="en-US" dirty="0"/>
              <a:t> -&gt;</a:t>
            </a:r>
          </a:p>
          <a:p>
            <a:r>
              <a:rPr lang="en-US" noProof="1"/>
              <a:t>nd = nd.FirstChild</a:t>
            </a:r>
            <a:r>
              <a:rPr lang="en-US" dirty="0"/>
              <a:t> -&gt;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CA" dirty="0"/>
          </a:p>
          <a:p>
            <a:r>
              <a:rPr lang="en-CA" noProof="1"/>
              <a:t>nd.NextSibling</a:t>
            </a:r>
            <a:r>
              <a:rPr lang="en-CA" dirty="0"/>
              <a:t> -&gt;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024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Streaming Option: Faster Way to Read XML?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err="1"/>
              <a:t>XmlTextReader</a:t>
            </a:r>
            <a:r>
              <a:rPr lang="en-CA" sz="2400" dirty="0"/>
              <a:t>  class can be used to read XML files</a:t>
            </a:r>
          </a:p>
          <a:p>
            <a:r>
              <a:rPr lang="en-CA" sz="2400" dirty="0"/>
              <a:t>Forward only reading (one way through file) </a:t>
            </a:r>
          </a:p>
          <a:p>
            <a:r>
              <a:rPr lang="en-CA" sz="2400" dirty="0"/>
              <a:t>Can test the Node as a Node Type using enumerated field </a:t>
            </a:r>
            <a:r>
              <a:rPr lang="en-CA" sz="2400" dirty="0" err="1"/>
              <a:t>XmlNodeType</a:t>
            </a:r>
            <a:endParaRPr lang="en-CA" sz="2400" dirty="0"/>
          </a:p>
          <a:p>
            <a:r>
              <a:rPr lang="en-CA" sz="2400" dirty="0"/>
              <a:t>Simple ‘Read’ method to read next item in file</a:t>
            </a:r>
          </a:p>
        </p:txBody>
      </p:sp>
    </p:spTree>
    <p:extLst>
      <p:ext uri="{BB962C8B-B14F-4D97-AF65-F5344CB8AC3E}">
        <p14:creationId xmlns:p14="http://schemas.microsoft.com/office/powerpoint/2010/main" val="3129398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Streaming option: </a:t>
            </a:r>
            <a:r>
              <a:rPr lang="en-US" dirty="0" err="1"/>
              <a:t>XmlNodeReader</a:t>
            </a:r>
            <a:r>
              <a:rPr lang="en-US" dirty="0"/>
              <a:t> for Navigating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Same idea as </a:t>
            </a:r>
            <a:r>
              <a:rPr lang="en-CA" sz="2400" dirty="0" err="1"/>
              <a:t>TextReader</a:t>
            </a:r>
            <a:endParaRPr lang="en-CA" sz="2400" dirty="0"/>
          </a:p>
          <a:p>
            <a:r>
              <a:rPr lang="en-CA" sz="2400" dirty="0"/>
              <a:t>Create an </a:t>
            </a:r>
            <a:r>
              <a:rPr lang="en-CA" sz="2400" dirty="0" err="1"/>
              <a:t>XmlDocument</a:t>
            </a:r>
            <a:r>
              <a:rPr lang="en-CA" sz="2400" dirty="0"/>
              <a:t> object</a:t>
            </a:r>
          </a:p>
          <a:p>
            <a:r>
              <a:rPr lang="en-CA" sz="2400" dirty="0"/>
              <a:t>Assign a </a:t>
            </a:r>
            <a:r>
              <a:rPr lang="en-CA" sz="2400" dirty="0" err="1"/>
              <a:t>NodeReader</a:t>
            </a:r>
            <a:r>
              <a:rPr lang="en-CA" sz="2400" dirty="0"/>
              <a:t> element to the document</a:t>
            </a:r>
          </a:p>
          <a:p>
            <a:r>
              <a:rPr lang="en-CA" sz="2400" dirty="0"/>
              <a:t>Read each node in sequence and process it</a:t>
            </a:r>
          </a:p>
        </p:txBody>
      </p:sp>
    </p:spTree>
    <p:extLst>
      <p:ext uri="{BB962C8B-B14F-4D97-AF65-F5344CB8AC3E}">
        <p14:creationId xmlns:p14="http://schemas.microsoft.com/office/powerpoint/2010/main" val="446531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Validating XML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Can use handlers to validate XML documents to make sure that there are no errors</a:t>
            </a:r>
          </a:p>
          <a:p>
            <a:r>
              <a:rPr lang="en-CA" sz="2400" dirty="0"/>
              <a:t>Create an object of type </a:t>
            </a:r>
            <a:r>
              <a:rPr lang="en-CA" sz="2400" dirty="0" err="1"/>
              <a:t>XmlSchemaSet</a:t>
            </a:r>
            <a:endParaRPr lang="en-CA" sz="2400" dirty="0"/>
          </a:p>
          <a:p>
            <a:pPr lvl="1"/>
            <a:r>
              <a:rPr lang="en-CA" sz="2400" dirty="0"/>
              <a:t>Validation can be Schema, DTD or XDR (XML Data Reduced) – subset of XML from Microsoft</a:t>
            </a:r>
          </a:p>
          <a:p>
            <a:r>
              <a:rPr lang="en-CA" sz="2400" dirty="0"/>
              <a:t>Add schema to object</a:t>
            </a:r>
          </a:p>
          <a:p>
            <a:r>
              <a:rPr lang="en-CA" sz="2400" dirty="0"/>
              <a:t>Declare a validation handler to handle exceptions</a:t>
            </a:r>
          </a:p>
          <a:p>
            <a:pPr lvl="1"/>
            <a:r>
              <a:rPr lang="en-CA" sz="2400" dirty="0"/>
              <a:t>Automatically called when schema detects an error</a:t>
            </a:r>
          </a:p>
        </p:txBody>
      </p:sp>
    </p:spTree>
    <p:extLst>
      <p:ext uri="{BB962C8B-B14F-4D97-AF65-F5344CB8AC3E}">
        <p14:creationId xmlns:p14="http://schemas.microsoft.com/office/powerpoint/2010/main" val="1417578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XML Document (single node)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Use </a:t>
            </a:r>
            <a:r>
              <a:rPr lang="en-CA" sz="2400" dirty="0" err="1"/>
              <a:t>XmlTextWriter</a:t>
            </a:r>
            <a:r>
              <a:rPr lang="en-CA" sz="2400" dirty="0"/>
              <a:t> class to write to XML</a:t>
            </a:r>
          </a:p>
          <a:p>
            <a:r>
              <a:rPr lang="en-CA" sz="2400" dirty="0"/>
              <a:t>Various Write Methods to write XML</a:t>
            </a:r>
          </a:p>
          <a:p>
            <a:pPr lvl="1"/>
            <a:r>
              <a:rPr lang="en-CA" sz="2400" dirty="0" err="1"/>
              <a:t>WriteStartDocument</a:t>
            </a:r>
            <a:r>
              <a:rPr lang="en-CA" sz="2400" dirty="0"/>
              <a:t>()</a:t>
            </a:r>
          </a:p>
          <a:p>
            <a:pPr lvl="1"/>
            <a:r>
              <a:rPr lang="en-CA" sz="2400" dirty="0" err="1"/>
              <a:t>WriteStartElement</a:t>
            </a:r>
            <a:r>
              <a:rPr lang="en-CA" sz="2400" dirty="0"/>
              <a:t>(</a:t>
            </a:r>
            <a:r>
              <a:rPr lang="en-CA" sz="2400" i="1" dirty="0"/>
              <a:t>string</a:t>
            </a:r>
            <a:r>
              <a:rPr lang="en-CA" sz="2400" dirty="0"/>
              <a:t>)</a:t>
            </a:r>
          </a:p>
          <a:p>
            <a:pPr lvl="1"/>
            <a:r>
              <a:rPr lang="en-CA" sz="2400" dirty="0" err="1"/>
              <a:t>WriteAttributeString</a:t>
            </a:r>
            <a:r>
              <a:rPr lang="en-CA" sz="2400" dirty="0"/>
              <a:t>(</a:t>
            </a:r>
            <a:r>
              <a:rPr lang="en-CA" sz="2400" i="1" dirty="0" err="1"/>
              <a:t>attr</a:t>
            </a:r>
            <a:r>
              <a:rPr lang="en-CA" sz="2400" dirty="0"/>
              <a:t>, </a:t>
            </a:r>
            <a:r>
              <a:rPr lang="en-CA" sz="2400" i="1" dirty="0"/>
              <a:t>string</a:t>
            </a:r>
            <a:r>
              <a:rPr lang="en-CA" sz="2400" dirty="0"/>
              <a:t>)</a:t>
            </a:r>
          </a:p>
          <a:p>
            <a:pPr lvl="1"/>
            <a:r>
              <a:rPr lang="en-CA" sz="2400" dirty="0" err="1"/>
              <a:t>WriteElementString</a:t>
            </a:r>
            <a:r>
              <a:rPr lang="en-CA" sz="2400" dirty="0"/>
              <a:t>(</a:t>
            </a:r>
            <a:r>
              <a:rPr lang="en-CA" sz="2400" i="1" dirty="0"/>
              <a:t>element</a:t>
            </a:r>
            <a:r>
              <a:rPr lang="en-CA" sz="2400" dirty="0"/>
              <a:t>, </a:t>
            </a:r>
            <a:r>
              <a:rPr lang="en-CA" sz="2400" i="1" dirty="0"/>
              <a:t>string</a:t>
            </a:r>
            <a:r>
              <a:rPr lang="en-CA" sz="2400" dirty="0"/>
              <a:t>)</a:t>
            </a:r>
          </a:p>
          <a:p>
            <a:pPr lvl="1"/>
            <a:r>
              <a:rPr lang="en-CA" sz="2400" dirty="0" err="1"/>
              <a:t>WriteEndElement</a:t>
            </a:r>
            <a:r>
              <a:rPr lang="en-CA" sz="2400" dirty="0"/>
              <a:t>() – close last </a:t>
            </a:r>
            <a:r>
              <a:rPr lang="en-CA" sz="2400" dirty="0" err="1"/>
              <a:t>StartElement</a:t>
            </a:r>
            <a:endParaRPr lang="en-CA" sz="2400" dirty="0"/>
          </a:p>
          <a:p>
            <a:pPr lvl="1"/>
            <a:r>
              <a:rPr lang="en-CA" sz="2400" dirty="0" err="1"/>
              <a:t>WriteEndDocument</a:t>
            </a:r>
            <a:r>
              <a:rPr lang="en-CA" sz="2400" dirty="0"/>
              <a:t>() – close </a:t>
            </a:r>
            <a:r>
              <a:rPr lang="en-CA" sz="2400" dirty="0" err="1"/>
              <a:t>StartDocument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538719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Adding to XML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First you read the document in</a:t>
            </a:r>
          </a:p>
          <a:p>
            <a:r>
              <a:rPr lang="en-CA" sz="2400" dirty="0"/>
              <a:t>Find out where you want to add it</a:t>
            </a:r>
          </a:p>
          <a:p>
            <a:pPr lvl="1"/>
            <a:r>
              <a:rPr lang="en-CA" sz="2400" dirty="0"/>
              <a:t>Can add at a specific position or just add to the end</a:t>
            </a:r>
          </a:p>
          <a:p>
            <a:pPr lvl="1"/>
            <a:r>
              <a:rPr lang="en-CA" sz="2400" dirty="0"/>
              <a:t>If want a specific position, find that position</a:t>
            </a:r>
          </a:p>
        </p:txBody>
      </p:sp>
    </p:spTree>
    <p:extLst>
      <p:ext uri="{BB962C8B-B14F-4D97-AF65-F5344CB8AC3E}">
        <p14:creationId xmlns:p14="http://schemas.microsoft.com/office/powerpoint/2010/main" val="2842217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Adding to XML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Create an element and all the sub-elements</a:t>
            </a:r>
          </a:p>
          <a:p>
            <a:r>
              <a:rPr lang="en-CA" sz="2400" dirty="0"/>
              <a:t>Append the children to the element</a:t>
            </a:r>
          </a:p>
          <a:p>
            <a:pPr lvl="1"/>
            <a:r>
              <a:rPr lang="en-CA" sz="2400" dirty="0"/>
              <a:t>Need to append sub-element name and value separately</a:t>
            </a:r>
          </a:p>
          <a:p>
            <a:pPr lvl="1"/>
            <a:r>
              <a:rPr lang="en-CA" sz="2400" dirty="0"/>
              <a:t>Add attributes to correct element/sub-element</a:t>
            </a:r>
          </a:p>
          <a:p>
            <a:r>
              <a:rPr lang="en-CA" sz="2400" dirty="0"/>
              <a:t>If inserting in middle use </a:t>
            </a:r>
            <a:r>
              <a:rPr lang="en-CA" sz="2400" dirty="0" err="1"/>
              <a:t>InsertBefore</a:t>
            </a:r>
            <a:endParaRPr lang="en-CA" sz="2400" dirty="0"/>
          </a:p>
          <a:p>
            <a:r>
              <a:rPr lang="en-CA" sz="2400" dirty="0"/>
              <a:t>If adding to end use </a:t>
            </a:r>
            <a:r>
              <a:rPr lang="en-CA" sz="2400" dirty="0" err="1"/>
              <a:t>AppendChild</a:t>
            </a:r>
            <a:endParaRPr lang="en-CA" sz="2400" dirty="0"/>
          </a:p>
          <a:p>
            <a:r>
              <a:rPr lang="en-CA" sz="2400" dirty="0"/>
              <a:t>Make sure you save the file</a:t>
            </a:r>
          </a:p>
        </p:txBody>
      </p:sp>
    </p:spTree>
    <p:extLst>
      <p:ext uri="{BB962C8B-B14F-4D97-AF65-F5344CB8AC3E}">
        <p14:creationId xmlns:p14="http://schemas.microsoft.com/office/powerpoint/2010/main" val="340383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Objective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cs typeface="Times New Roman" pitchFamily="18" charset="0"/>
              </a:rPr>
              <a:t>How to work with XML in C# .NET</a:t>
            </a:r>
          </a:p>
          <a:p>
            <a:pPr lvl="1"/>
            <a:r>
              <a:rPr lang="en-US" sz="2000" dirty="0">
                <a:cs typeface="Times New Roman" pitchFamily="18" charset="0"/>
              </a:rPr>
              <a:t>Reading and processing an XML document</a:t>
            </a:r>
          </a:p>
          <a:p>
            <a:pPr lvl="1"/>
            <a:r>
              <a:rPr lang="en-US" dirty="0">
                <a:cs typeface="Times New Roman" pitchFamily="18" charset="0"/>
              </a:rPr>
              <a:t>Adding records to an XML document</a:t>
            </a:r>
            <a:endParaRPr lang="en-US" sz="2000" dirty="0">
              <a:cs typeface="Times New Roman" pitchFamily="18" charset="0"/>
            </a:endParaRPr>
          </a:p>
          <a:p>
            <a:endParaRPr lang="en-US" sz="2400" dirty="0">
              <a:cs typeface="Times New Roman" pitchFamily="18" charset="0"/>
            </a:endParaRPr>
          </a:p>
          <a:p>
            <a:endParaRPr lang="en-US" sz="24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316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Dataset from XML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CA" sz="1800" noProof="1">
                <a:latin typeface="Courier New" pitchFamily="49" charset="0"/>
                <a:cs typeface="Courier New" pitchFamily="49" charset="0"/>
              </a:rPr>
              <a:t> &lt;products&gt;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CA" sz="1800" noProof="1">
                <a:latin typeface="Courier New" pitchFamily="49" charset="0"/>
                <a:cs typeface="Courier New" pitchFamily="49" charset="0"/>
              </a:rPr>
              <a:t>	&lt;product id="100"&gt;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CA" sz="1800" noProof="1">
                <a:latin typeface="Courier New" pitchFamily="49" charset="0"/>
                <a:cs typeface="Courier New" pitchFamily="49" charset="0"/>
              </a:rPr>
              <a:t>		&lt;name&gt;Football&lt;/name&gt;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CA" sz="1800" noProof="1">
                <a:latin typeface="Courier New" pitchFamily="49" charset="0"/>
                <a:cs typeface="Courier New" pitchFamily="49" charset="0"/>
              </a:rPr>
              <a:t>		&lt;price&gt;50&lt;/price&gt;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CA" sz="1800" noProof="1">
                <a:latin typeface="Courier New" pitchFamily="49" charset="0"/>
                <a:cs typeface="Courier New" pitchFamily="49" charset="0"/>
              </a:rPr>
              <a:t>	&lt;/product&gt;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CA" sz="1800" noProof="1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noProof="1">
                <a:latin typeface="Courier New" pitchFamily="49" charset="0"/>
                <a:cs typeface="Courier New" pitchFamily="49" charset="0"/>
              </a:rPr>
              <a:t>&lt;product id="101"&gt;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noProof="1">
                <a:latin typeface="Courier New" pitchFamily="49" charset="0"/>
                <a:cs typeface="Courier New" pitchFamily="49" charset="0"/>
              </a:rPr>
              <a:t>&lt;name&gt;Baseball&lt;/name&gt;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noProof="1">
                <a:latin typeface="Courier New" pitchFamily="49" charset="0"/>
                <a:cs typeface="Courier New" pitchFamily="49" charset="0"/>
              </a:rPr>
              <a:t>&lt;price&gt;15&lt;/price&gt;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noProof="1">
                <a:latin typeface="Courier New" pitchFamily="49" charset="0"/>
                <a:cs typeface="Courier New" pitchFamily="49" charset="0"/>
              </a:rPr>
              <a:t>&lt;/product&gt;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noProof="1">
                <a:latin typeface="Courier New" pitchFamily="49" charset="0"/>
                <a:cs typeface="Courier New" pitchFamily="49" charset="0"/>
              </a:rPr>
              <a:t>&lt;product id="102"&gt;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		&lt;name&gt;Bat&lt;/name&gt;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		&lt;price&gt;10&lt;/price&gt;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	&lt;/product&gt;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/>
              <a:t>…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200" noProof="1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9012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Dataset from XML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600201"/>
            <a:ext cx="8610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CA" sz="2400" noProof="1"/>
              <a:t> </a:t>
            </a:r>
            <a:r>
              <a:rPr lang="en-US" sz="2400" dirty="0"/>
              <a:t>	</a:t>
            </a:r>
            <a:r>
              <a:rPr lang="en-US" sz="2400" noProof="1">
                <a:latin typeface="Courier New" panose="02070309020205020404" pitchFamily="49" charset="0"/>
                <a:cs typeface="Courier New" panose="02070309020205020404" pitchFamily="49" charset="0"/>
              </a:rPr>
              <a:t>DataSet rData = new DataSet();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noProof="1">
                <a:latin typeface="Courier New" panose="02070309020205020404" pitchFamily="49" charset="0"/>
                <a:cs typeface="Courier New" panose="02070309020205020404" pitchFamily="49" charset="0"/>
              </a:rPr>
              <a:t>rData.ReadXml("~/products.xml")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/>
              <a:t>any attributes are converted to table columns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noProof="1">
                <a:latin typeface="Courier New" panose="02070309020205020404" pitchFamily="49" charset="0"/>
                <a:cs typeface="Courier New" panose="02070309020205020404" pitchFamily="49" charset="0"/>
              </a:rPr>
              <a:t>DataGrid1.DataSource = rData.Tables(0)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/>
              <a:t>the data from the XML file is stored in Tables(0) in the dataset</a:t>
            </a:r>
          </a:p>
          <a:p>
            <a:pPr lvl="1"/>
            <a:r>
              <a:rPr lang="en-US" sz="2400" dirty="0"/>
              <a:t>Or the sub-element of the root</a:t>
            </a:r>
            <a:endParaRPr lang="en-US" sz="2400" noProof="1"/>
          </a:p>
          <a:p>
            <a:pPr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noProof="1">
                <a:latin typeface="Courier New" panose="02070309020205020404" pitchFamily="49" charset="0"/>
                <a:cs typeface="Courier New" panose="02070309020205020404" pitchFamily="49" charset="0"/>
              </a:rPr>
              <a:t>DataGrid1.DataSource = rData.Tables(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“product”</a:t>
            </a:r>
            <a:r>
              <a:rPr lang="en-US" sz="2200" noProof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/>
              <a:t>The column names are element names and attribute names (name, price</a:t>
            </a:r>
            <a:r>
              <a:rPr lang="en-US" sz="2400"/>
              <a:t>, id)</a:t>
            </a:r>
            <a:endParaRPr lang="en-US" sz="24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CAF3F-736D-4C5C-BBF1-2546C3F47F3E}" type="slidenum">
              <a:rPr lang="en-US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28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LINQ to XML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600201"/>
            <a:ext cx="8610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Can be used in-memory or against a file/stream</a:t>
            </a:r>
          </a:p>
          <a:p>
            <a:r>
              <a:rPr lang="en-US" sz="2400" dirty="0"/>
              <a:t>In-memory interface</a:t>
            </a:r>
          </a:p>
          <a:p>
            <a:pPr lvl="1"/>
            <a:r>
              <a:rPr lang="en-US" noProof="1"/>
              <a:t>Load, query, modify, then save/serialize out</a:t>
            </a:r>
          </a:p>
          <a:p>
            <a:r>
              <a:rPr lang="en-US" sz="2400" dirty="0"/>
              <a:t>Standardized LINQ syntax (if that’s familiar to you)</a:t>
            </a:r>
          </a:p>
          <a:p>
            <a:pPr marL="342900" lvl="1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Xelement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purchaseOrder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Xelement.Load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Server.MapPath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("~/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App_Data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/PurchaseOrder.xml"));</a:t>
            </a:r>
          </a:p>
          <a:p>
            <a:pPr marL="342900" lvl="1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IEnumerable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XElement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partNos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 </a:t>
            </a:r>
          </a:p>
          <a:p>
            <a:pPr marL="34290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item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purchaseOrder.Descendants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("Item")  </a:t>
            </a:r>
          </a:p>
          <a:p>
            <a:pPr marL="34290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where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item.Element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("Quantity") *  </a:t>
            </a:r>
          </a:p>
          <a:p>
            <a:pPr marL="34290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(decimal)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item.Element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USPrice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 &gt; 100  </a:t>
            </a:r>
          </a:p>
          <a:p>
            <a:pPr marL="342900" lvl="1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orderby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(string)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item.Element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PartNumber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  </a:t>
            </a:r>
          </a:p>
          <a:p>
            <a:pPr marL="34290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item;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CAF3F-736D-4C5C-BBF1-2546C3F47F3E}" type="slidenum">
              <a:rPr lang="en-US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24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LINQ to XML vs DOM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CAF3F-736D-4C5C-BBF1-2546C3F47F3E}" type="slidenum">
              <a:rPr lang="en-US"/>
              <a:pPr/>
              <a:t>23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5800" y="1563626"/>
            <a:ext cx="4200975" cy="4791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b="1" u="sng" dirty="0"/>
              <a:t>DOM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r>
              <a:rPr lang="en-US" dirty="0"/>
              <a:t>XML Tree from the bottom up</a:t>
            </a:r>
          </a:p>
          <a:p>
            <a:pPr lvl="1"/>
            <a:r>
              <a:rPr lang="en-US" dirty="0"/>
              <a:t>Create document</a:t>
            </a:r>
          </a:p>
          <a:p>
            <a:pPr lvl="1"/>
            <a:r>
              <a:rPr lang="en-US" dirty="0"/>
              <a:t>Create elements</a:t>
            </a:r>
          </a:p>
          <a:p>
            <a:pPr lvl="1"/>
            <a:r>
              <a:rPr lang="en-US" dirty="0"/>
              <a:t>Add elements to the document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181600" y="1183832"/>
            <a:ext cx="5257800" cy="5171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700" b="1" u="sng" dirty="0"/>
          </a:p>
          <a:p>
            <a:pPr marL="342900" lvl="1" indent="0">
              <a:buNone/>
            </a:pP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XmlDocument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doc = new 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XmlDocument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();  </a:t>
            </a:r>
          </a:p>
          <a:p>
            <a:pPr marL="342900" lvl="1" indent="0">
              <a:buNone/>
            </a:pP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XmlElement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name = 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doc.CreateElement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("Name");  </a:t>
            </a:r>
          </a:p>
          <a:p>
            <a:pPr marL="342900" lvl="1" indent="0">
              <a:buNone/>
            </a:pP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name.InnerText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= "Patrick Hines";  </a:t>
            </a:r>
          </a:p>
          <a:p>
            <a:pPr marL="342900" lvl="1" indent="0">
              <a:buNone/>
            </a:pP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XmlElement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phone1 = 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doc.CreateElement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("Phone");  </a:t>
            </a:r>
          </a:p>
          <a:p>
            <a:pPr marL="342900" lvl="1" indent="0"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phone1.SetAttribute("Type", "Home");  </a:t>
            </a:r>
          </a:p>
          <a:p>
            <a:pPr marL="342900" lvl="1" indent="0"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phone1.InnerText = "206-555-0144";          </a:t>
            </a:r>
          </a:p>
          <a:p>
            <a:pPr marL="342900" lvl="1" indent="0">
              <a:buNone/>
            </a:pP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XmlElement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phone2 = 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doc.CreateElement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("Phone");  </a:t>
            </a:r>
          </a:p>
          <a:p>
            <a:pPr marL="342900" lvl="1" indent="0"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phone2.SetAttribute("Type", "Work");  </a:t>
            </a:r>
          </a:p>
          <a:p>
            <a:pPr marL="342900" lvl="1" indent="0"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phone2.InnerText = "425-555-0145";          </a:t>
            </a:r>
          </a:p>
          <a:p>
            <a:pPr marL="342900" lvl="1" indent="0">
              <a:buNone/>
            </a:pP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XmlElement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street1 = 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doc.CreateElement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("Street1");          </a:t>
            </a:r>
          </a:p>
          <a:p>
            <a:pPr marL="342900" lvl="1" indent="0"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street1.InnerText = "123 Main St";  </a:t>
            </a:r>
          </a:p>
          <a:p>
            <a:pPr marL="342900" lvl="1" indent="0">
              <a:buNone/>
            </a:pP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XmlElement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city = 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doc.CreateElement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("City");  </a:t>
            </a:r>
          </a:p>
          <a:p>
            <a:pPr marL="342900" lvl="1" indent="0">
              <a:buNone/>
            </a:pP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city.InnerText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= "Mercer Island";  </a:t>
            </a:r>
          </a:p>
          <a:p>
            <a:pPr marL="342900" lvl="1" indent="0">
              <a:buNone/>
            </a:pP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XmlElement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state = 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doc.CreateElement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("State");  </a:t>
            </a:r>
          </a:p>
          <a:p>
            <a:pPr marL="342900" lvl="1" indent="0">
              <a:buNone/>
            </a:pP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state.InnerText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= "WA";  </a:t>
            </a:r>
          </a:p>
          <a:p>
            <a:pPr marL="342900" lvl="1" indent="0">
              <a:buNone/>
            </a:pP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XmlElement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postal = 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doc.CreateElement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("Postal");  </a:t>
            </a:r>
          </a:p>
          <a:p>
            <a:pPr marL="342900" lvl="1" indent="0">
              <a:buNone/>
            </a:pP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postal.InnerText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= "68042";  </a:t>
            </a:r>
          </a:p>
          <a:p>
            <a:pPr marL="342900" lvl="1" indent="0">
              <a:buNone/>
            </a:pP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XmlElement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address = 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doc.CreateElement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("Address");  </a:t>
            </a:r>
          </a:p>
          <a:p>
            <a:pPr marL="342900" lvl="1" indent="0">
              <a:buNone/>
            </a:pP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address.AppendChild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(street1);  </a:t>
            </a:r>
          </a:p>
          <a:p>
            <a:pPr marL="342900" lvl="1" indent="0">
              <a:buNone/>
            </a:pP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address.AppendChild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(city);  </a:t>
            </a:r>
          </a:p>
          <a:p>
            <a:pPr marL="342900" lvl="1" indent="0">
              <a:buNone/>
            </a:pP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address.AppendChild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(state);  </a:t>
            </a:r>
          </a:p>
          <a:p>
            <a:pPr marL="342900" lvl="1" indent="0">
              <a:buNone/>
            </a:pP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address.AppendChild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(postal);  </a:t>
            </a:r>
          </a:p>
          <a:p>
            <a:pPr marL="342900" lvl="1" indent="0">
              <a:buNone/>
            </a:pP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XmlElement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contact = 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doc.CreateElement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("Contact");  </a:t>
            </a:r>
          </a:p>
          <a:p>
            <a:pPr marL="342900" lvl="1" indent="0">
              <a:buNone/>
            </a:pP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contact.AppendChild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(name);  </a:t>
            </a:r>
          </a:p>
          <a:p>
            <a:pPr marL="342900" lvl="1" indent="0">
              <a:buNone/>
            </a:pP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contact.AppendChild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(phone1);  </a:t>
            </a:r>
          </a:p>
          <a:p>
            <a:pPr marL="342900" lvl="1" indent="0">
              <a:buNone/>
            </a:pP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contact.AppendChild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(phone2);  </a:t>
            </a:r>
          </a:p>
          <a:p>
            <a:pPr marL="342900" lvl="1" indent="0">
              <a:buNone/>
            </a:pP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contact.AppendChild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(address);  </a:t>
            </a:r>
          </a:p>
          <a:p>
            <a:pPr marL="342900" lvl="1" indent="0">
              <a:buNone/>
            </a:pP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XmlElement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contacts = 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doc.CreateElement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("Contacts");  </a:t>
            </a:r>
          </a:p>
          <a:p>
            <a:pPr marL="342900" lvl="1" indent="0">
              <a:buNone/>
            </a:pP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contacts.AppendChild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(contact);  </a:t>
            </a:r>
          </a:p>
          <a:p>
            <a:pPr marL="342900" lvl="1" indent="0">
              <a:buNone/>
            </a:pP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doc.AppendChild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(contacts);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6933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LINQ to XML vs DOM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CAF3F-736D-4C5C-BBF1-2546C3F47F3E}" type="slidenum">
              <a:rPr lang="en-US"/>
              <a:pPr/>
              <a:t>24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5800" y="1563626"/>
            <a:ext cx="4200975" cy="4791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b="1" u="sng" dirty="0"/>
              <a:t>LINQ to XML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r>
              <a:rPr lang="en-US" dirty="0"/>
              <a:t>Functional construction, using</a:t>
            </a:r>
          </a:p>
          <a:p>
            <a:pPr lvl="1"/>
            <a:r>
              <a:rPr lang="en-US" dirty="0" err="1"/>
              <a:t>XElement</a:t>
            </a:r>
            <a:endParaRPr lang="en-US" dirty="0"/>
          </a:p>
          <a:p>
            <a:pPr lvl="1"/>
            <a:r>
              <a:rPr lang="en-US" dirty="0" err="1"/>
              <a:t>Xattribute</a:t>
            </a:r>
            <a:endParaRPr lang="en-US" dirty="0"/>
          </a:p>
          <a:p>
            <a:r>
              <a:rPr lang="en-US" dirty="0"/>
              <a:t>Looks more like a coding </a:t>
            </a:r>
            <a:r>
              <a:rPr lang="en-US" dirty="0" err="1"/>
              <a:t>struct</a:t>
            </a:r>
            <a:endParaRPr lang="en-US" dirty="0"/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257800" y="1542844"/>
            <a:ext cx="5257800" cy="4324556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XElement</a:t>
            </a:r>
            <a:r>
              <a:rPr lang="en-US" sz="3700" dirty="0">
                <a:latin typeface="Courier New" panose="02070309020205020404" pitchFamily="49" charset="0"/>
                <a:cs typeface="Courier New" panose="02070309020205020404" pitchFamily="49" charset="0"/>
              </a:rPr>
              <a:t> contacts =  </a:t>
            </a:r>
          </a:p>
          <a:p>
            <a:pPr marL="0" indent="0">
              <a:buNone/>
            </a:pPr>
            <a:r>
              <a:rPr lang="en-US" sz="3700" dirty="0">
                <a:latin typeface="Courier New" panose="02070309020205020404" pitchFamily="49" charset="0"/>
                <a:cs typeface="Courier New" panose="02070309020205020404" pitchFamily="49" charset="0"/>
              </a:rPr>
              <a:t>    new </a:t>
            </a:r>
            <a:r>
              <a:rPr lang="en-US" sz="3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XElement</a:t>
            </a:r>
            <a:r>
              <a:rPr lang="en-US" sz="3700" dirty="0">
                <a:latin typeface="Courier New" panose="02070309020205020404" pitchFamily="49" charset="0"/>
                <a:cs typeface="Courier New" panose="02070309020205020404" pitchFamily="49" charset="0"/>
              </a:rPr>
              <a:t>("Contacts",  </a:t>
            </a:r>
          </a:p>
          <a:p>
            <a:pPr marL="0" indent="0">
              <a:buNone/>
            </a:pPr>
            <a:r>
              <a:rPr lang="en-US" sz="3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new </a:t>
            </a:r>
            <a:r>
              <a:rPr lang="en-US" sz="3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XElement</a:t>
            </a:r>
            <a:r>
              <a:rPr lang="en-US" sz="3700" dirty="0">
                <a:latin typeface="Courier New" panose="02070309020205020404" pitchFamily="49" charset="0"/>
                <a:cs typeface="Courier New" panose="02070309020205020404" pitchFamily="49" charset="0"/>
              </a:rPr>
              <a:t>("Contact",  </a:t>
            </a:r>
          </a:p>
          <a:p>
            <a:pPr marL="0" indent="0">
              <a:buNone/>
            </a:pPr>
            <a:r>
              <a:rPr lang="en-US" sz="3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new </a:t>
            </a:r>
            <a:r>
              <a:rPr lang="en-US" sz="3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XElement</a:t>
            </a:r>
            <a:r>
              <a:rPr lang="en-US" sz="3700" dirty="0">
                <a:latin typeface="Courier New" panose="02070309020205020404" pitchFamily="49" charset="0"/>
                <a:cs typeface="Courier New" panose="02070309020205020404" pitchFamily="49" charset="0"/>
              </a:rPr>
              <a:t>("Name", "Patrick Hines"),  </a:t>
            </a:r>
          </a:p>
          <a:p>
            <a:pPr marL="0" indent="0">
              <a:buNone/>
            </a:pPr>
            <a:r>
              <a:rPr lang="en-US" sz="3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new </a:t>
            </a:r>
            <a:r>
              <a:rPr lang="en-US" sz="3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XElement</a:t>
            </a:r>
            <a:r>
              <a:rPr lang="en-US" sz="3700" dirty="0">
                <a:latin typeface="Courier New" panose="02070309020205020404" pitchFamily="49" charset="0"/>
                <a:cs typeface="Courier New" panose="02070309020205020404" pitchFamily="49" charset="0"/>
              </a:rPr>
              <a:t>("Phone", "206-555-0144",   </a:t>
            </a:r>
          </a:p>
          <a:p>
            <a:pPr marL="0" indent="0">
              <a:buNone/>
            </a:pPr>
            <a:r>
              <a:rPr lang="en-US" sz="3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new </a:t>
            </a:r>
            <a:r>
              <a:rPr lang="en-US" sz="3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XAttribute</a:t>
            </a:r>
            <a:r>
              <a:rPr lang="en-US" sz="3700" dirty="0">
                <a:latin typeface="Courier New" panose="02070309020205020404" pitchFamily="49" charset="0"/>
                <a:cs typeface="Courier New" panose="02070309020205020404" pitchFamily="49" charset="0"/>
              </a:rPr>
              <a:t>("Type", "Home")),  </a:t>
            </a:r>
          </a:p>
          <a:p>
            <a:pPr marL="0" indent="0">
              <a:buNone/>
            </a:pPr>
            <a:r>
              <a:rPr lang="en-US" sz="3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new </a:t>
            </a:r>
            <a:r>
              <a:rPr lang="en-US" sz="3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XElement</a:t>
            </a:r>
            <a:r>
              <a:rPr lang="en-US" sz="3700" dirty="0">
                <a:latin typeface="Courier New" panose="02070309020205020404" pitchFamily="49" charset="0"/>
                <a:cs typeface="Courier New" panose="02070309020205020404" pitchFamily="49" charset="0"/>
              </a:rPr>
              <a:t>("phone", "425-555-0145",  </a:t>
            </a:r>
          </a:p>
          <a:p>
            <a:pPr marL="0" indent="0">
              <a:buNone/>
            </a:pPr>
            <a:r>
              <a:rPr lang="en-US" sz="3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new </a:t>
            </a:r>
            <a:r>
              <a:rPr lang="en-US" sz="3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XAttribute</a:t>
            </a:r>
            <a:r>
              <a:rPr lang="en-US" sz="3700" dirty="0">
                <a:latin typeface="Courier New" panose="02070309020205020404" pitchFamily="49" charset="0"/>
                <a:cs typeface="Courier New" panose="02070309020205020404" pitchFamily="49" charset="0"/>
              </a:rPr>
              <a:t>("Type", "Work")),  </a:t>
            </a:r>
          </a:p>
          <a:p>
            <a:pPr marL="0" indent="0">
              <a:buNone/>
            </a:pPr>
            <a:r>
              <a:rPr lang="en-US" sz="3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new </a:t>
            </a:r>
            <a:r>
              <a:rPr lang="en-US" sz="3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XElement</a:t>
            </a:r>
            <a:r>
              <a:rPr lang="en-US" sz="3700" dirty="0">
                <a:latin typeface="Courier New" panose="02070309020205020404" pitchFamily="49" charset="0"/>
                <a:cs typeface="Courier New" panose="02070309020205020404" pitchFamily="49" charset="0"/>
              </a:rPr>
              <a:t>("Address",  </a:t>
            </a:r>
          </a:p>
          <a:p>
            <a:pPr marL="0" indent="0">
              <a:buNone/>
            </a:pPr>
            <a:r>
              <a:rPr lang="en-US" sz="3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new </a:t>
            </a:r>
            <a:r>
              <a:rPr lang="en-US" sz="3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XElement</a:t>
            </a:r>
            <a:r>
              <a:rPr lang="en-US" sz="3700" dirty="0">
                <a:latin typeface="Courier New" panose="02070309020205020404" pitchFamily="49" charset="0"/>
                <a:cs typeface="Courier New" panose="02070309020205020404" pitchFamily="49" charset="0"/>
              </a:rPr>
              <a:t>("Street1", "123 Main St"),  </a:t>
            </a:r>
          </a:p>
          <a:p>
            <a:pPr marL="0" indent="0">
              <a:buNone/>
            </a:pPr>
            <a:r>
              <a:rPr lang="en-US" sz="3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new </a:t>
            </a:r>
            <a:r>
              <a:rPr lang="en-US" sz="3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XElement</a:t>
            </a:r>
            <a:r>
              <a:rPr lang="en-US" sz="3700" dirty="0">
                <a:latin typeface="Courier New" panose="02070309020205020404" pitchFamily="49" charset="0"/>
                <a:cs typeface="Courier New" panose="02070309020205020404" pitchFamily="49" charset="0"/>
              </a:rPr>
              <a:t>("City", "Mercer Island"),  </a:t>
            </a:r>
          </a:p>
          <a:p>
            <a:pPr marL="0" indent="0">
              <a:buNone/>
            </a:pPr>
            <a:r>
              <a:rPr lang="en-US" sz="3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new </a:t>
            </a:r>
            <a:r>
              <a:rPr lang="en-US" sz="3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XElement</a:t>
            </a:r>
            <a:r>
              <a:rPr lang="en-US" sz="3700" dirty="0">
                <a:latin typeface="Courier New" panose="02070309020205020404" pitchFamily="49" charset="0"/>
                <a:cs typeface="Courier New" panose="02070309020205020404" pitchFamily="49" charset="0"/>
              </a:rPr>
              <a:t>("State", "WA"),  </a:t>
            </a:r>
          </a:p>
          <a:p>
            <a:pPr marL="0" indent="0">
              <a:buNone/>
            </a:pPr>
            <a:r>
              <a:rPr lang="en-US" sz="3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new </a:t>
            </a:r>
            <a:r>
              <a:rPr lang="en-US" sz="3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XElement</a:t>
            </a:r>
            <a:r>
              <a:rPr lang="en-US" sz="3700" dirty="0">
                <a:latin typeface="Courier New" panose="02070309020205020404" pitchFamily="49" charset="0"/>
                <a:cs typeface="Courier New" panose="02070309020205020404" pitchFamily="49" charset="0"/>
              </a:rPr>
              <a:t>("Postal", "68042")  </a:t>
            </a:r>
          </a:p>
          <a:p>
            <a:pPr marL="0" indent="0">
              <a:buNone/>
            </a:pPr>
            <a:r>
              <a:rPr lang="en-US" sz="3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)  </a:t>
            </a:r>
          </a:p>
          <a:p>
            <a:pPr marL="0" indent="0">
              <a:buNone/>
            </a:pPr>
            <a:r>
              <a:rPr lang="en-US" sz="3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)  </a:t>
            </a:r>
          </a:p>
          <a:p>
            <a:pPr marL="0" indent="0">
              <a:buNone/>
            </a:pPr>
            <a:r>
              <a:rPr lang="en-US" sz="3700" dirty="0"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4821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LINQ to XML vs DOM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CAF3F-736D-4C5C-BBF1-2546C3F47F3E}" type="slidenum">
              <a:rPr lang="en-US"/>
              <a:pPr/>
              <a:t>25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5800" y="1563626"/>
            <a:ext cx="4200975" cy="4791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b="1" u="sng" dirty="0"/>
              <a:t>LINQ to XML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r>
              <a:rPr lang="en-US" dirty="0"/>
              <a:t>Select style</a:t>
            </a:r>
          </a:p>
          <a:p>
            <a:r>
              <a:rPr lang="en-US" dirty="0"/>
              <a:t>Find all employee details from city “Alta”</a:t>
            </a:r>
          </a:p>
          <a:p>
            <a:r>
              <a:rPr lang="en-US" dirty="0"/>
              <a:t>Better than XPath?</a:t>
            </a:r>
          </a:p>
          <a:p>
            <a:pPr lvl="1"/>
            <a:r>
              <a:rPr lang="en-US" dirty="0"/>
              <a:t>Maybe sometimes</a:t>
            </a:r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257799" y="1542844"/>
            <a:ext cx="6117917" cy="4324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XElement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xelement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XElement.Load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("..\\..\\Employees.xml");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addresses = from address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xelement.Elements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("Employee")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where (string)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address.Element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("Address").Element("City") == "Alta"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select address;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("Details of Employees living in Alta City");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XElement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addresses)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407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 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CAF3F-736D-4C5C-BBF1-2546C3F47F3E}" type="slidenum">
              <a:rPr lang="en-US"/>
              <a:pPr/>
              <a:t>26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5800" y="1563626"/>
            <a:ext cx="4200975" cy="4791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r>
              <a:rPr lang="en-US" dirty="0"/>
              <a:t>Using PurchaseOrder.xml</a:t>
            </a:r>
          </a:p>
          <a:p>
            <a:pPr lvl="1"/>
            <a:r>
              <a:rPr lang="en-US" dirty="0"/>
              <a:t>List all Purchase Items</a:t>
            </a:r>
          </a:p>
          <a:p>
            <a:pPr lvl="1"/>
            <a:r>
              <a:rPr lang="en-US" dirty="0"/>
              <a:t>Details for each Purchase Item</a:t>
            </a:r>
          </a:p>
          <a:p>
            <a:r>
              <a:rPr lang="en-US" dirty="0"/>
              <a:t>Constraints.  Must use</a:t>
            </a:r>
          </a:p>
          <a:p>
            <a:pPr lvl="1"/>
            <a:r>
              <a:rPr lang="en-US" dirty="0" err="1"/>
              <a:t>XmlDocument.SelectNodes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XmlNodeList</a:t>
            </a:r>
            <a:endParaRPr lang="en-US" dirty="0"/>
          </a:p>
          <a:p>
            <a:r>
              <a:rPr lang="en-US" dirty="0"/>
              <a:t>Hints</a:t>
            </a:r>
          </a:p>
          <a:p>
            <a:pPr lvl="1"/>
            <a:r>
              <a:rPr lang="en-US" dirty="0"/>
              <a:t>See </a:t>
            </a:r>
            <a:r>
              <a:rPr lang="en-US" dirty="0" err="1"/>
              <a:t>ViewBooks</a:t>
            </a:r>
            <a:r>
              <a:rPr lang="en-US" dirty="0"/>
              <a:t> example</a:t>
            </a:r>
          </a:p>
          <a:p>
            <a:pPr lvl="1"/>
            <a:r>
              <a:rPr lang="en-US" dirty="0"/>
              <a:t>Find all items in the purchase order</a:t>
            </a:r>
          </a:p>
          <a:p>
            <a:pPr lvl="2"/>
            <a:r>
              <a:rPr lang="en-US" dirty="0"/>
              <a:t>For each, list attributes, list the children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257800" y="1542844"/>
            <a:ext cx="5257800" cy="432455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700" dirty="0">
                <a:latin typeface="Courier New" panose="02070309020205020404" pitchFamily="49" charset="0"/>
                <a:cs typeface="Courier New" panose="02070309020205020404" pitchFamily="49" charset="0"/>
              </a:rPr>
              <a:t>List of Purchase Items </a:t>
            </a:r>
          </a:p>
          <a:p>
            <a:pPr marL="0" indent="0">
              <a:buNone/>
            </a:pPr>
            <a:endParaRPr lang="en-US" sz="3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PartNumber</a:t>
            </a:r>
            <a:r>
              <a:rPr lang="en-US" sz="3700" dirty="0">
                <a:latin typeface="Courier New" panose="02070309020205020404" pitchFamily="49" charset="0"/>
                <a:cs typeface="Courier New" panose="02070309020205020404" pitchFamily="49" charset="0"/>
              </a:rPr>
              <a:t>: 872-AA</a:t>
            </a:r>
          </a:p>
          <a:p>
            <a:pPr marL="0" indent="0">
              <a:buNone/>
            </a:pPr>
            <a:r>
              <a:rPr lang="en-US" sz="3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ProductName</a:t>
            </a:r>
            <a:r>
              <a:rPr lang="en-US" sz="3700" dirty="0">
                <a:latin typeface="Courier New" panose="02070309020205020404" pitchFamily="49" charset="0"/>
                <a:cs typeface="Courier New" panose="02070309020205020404" pitchFamily="49" charset="0"/>
              </a:rPr>
              <a:t>: Lawnmower</a:t>
            </a:r>
          </a:p>
          <a:p>
            <a:pPr marL="0" indent="0">
              <a:buNone/>
            </a:pPr>
            <a:r>
              <a:rPr lang="en-US" sz="3700" dirty="0">
                <a:latin typeface="Courier New" panose="02070309020205020404" pitchFamily="49" charset="0"/>
                <a:cs typeface="Courier New" panose="02070309020205020404" pitchFamily="49" charset="0"/>
              </a:rPr>
              <a:t>Quantity: 1</a:t>
            </a:r>
          </a:p>
          <a:p>
            <a:pPr marL="0" indent="0">
              <a:buNone/>
            </a:pPr>
            <a:r>
              <a:rPr lang="en-US" sz="3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USPrice</a:t>
            </a:r>
            <a:r>
              <a:rPr lang="en-US" sz="3700" dirty="0">
                <a:latin typeface="Courier New" panose="02070309020205020404" pitchFamily="49" charset="0"/>
                <a:cs typeface="Courier New" panose="02070309020205020404" pitchFamily="49" charset="0"/>
              </a:rPr>
              <a:t>: 148.95</a:t>
            </a:r>
          </a:p>
          <a:p>
            <a:pPr marL="0" indent="0">
              <a:buNone/>
            </a:pPr>
            <a:r>
              <a:rPr lang="en-US" sz="3700" dirty="0">
                <a:latin typeface="Courier New" panose="02070309020205020404" pitchFamily="49" charset="0"/>
                <a:cs typeface="Courier New" panose="02070309020205020404" pitchFamily="49" charset="0"/>
              </a:rPr>
              <a:t>Comment: Confirm this is electric</a:t>
            </a:r>
          </a:p>
          <a:p>
            <a:pPr marL="0" indent="0">
              <a:buNone/>
            </a:pPr>
            <a:endParaRPr lang="en-US" sz="3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PartNumber</a:t>
            </a:r>
            <a:r>
              <a:rPr lang="en-US" sz="3700" dirty="0">
                <a:latin typeface="Courier New" panose="02070309020205020404" pitchFamily="49" charset="0"/>
                <a:cs typeface="Courier New" panose="02070309020205020404" pitchFamily="49" charset="0"/>
              </a:rPr>
              <a:t>: 926-AA</a:t>
            </a:r>
          </a:p>
          <a:p>
            <a:pPr marL="0" indent="0">
              <a:buNone/>
            </a:pPr>
            <a:r>
              <a:rPr lang="en-US" sz="3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ProductName</a:t>
            </a:r>
            <a:r>
              <a:rPr lang="en-US" sz="3700" dirty="0">
                <a:latin typeface="Courier New" panose="02070309020205020404" pitchFamily="49" charset="0"/>
                <a:cs typeface="Courier New" panose="02070309020205020404" pitchFamily="49" charset="0"/>
              </a:rPr>
              <a:t>: Baby Monitor</a:t>
            </a:r>
          </a:p>
          <a:p>
            <a:pPr marL="0" indent="0">
              <a:buNone/>
            </a:pPr>
            <a:r>
              <a:rPr lang="en-US" sz="3700" dirty="0">
                <a:latin typeface="Courier New" panose="02070309020205020404" pitchFamily="49" charset="0"/>
                <a:cs typeface="Courier New" panose="02070309020205020404" pitchFamily="49" charset="0"/>
              </a:rPr>
              <a:t>Quantity: 2</a:t>
            </a:r>
          </a:p>
          <a:p>
            <a:pPr marL="0" indent="0">
              <a:buNone/>
            </a:pPr>
            <a:r>
              <a:rPr lang="en-US" sz="3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USPrice</a:t>
            </a:r>
            <a:r>
              <a:rPr lang="en-US" sz="3700" dirty="0">
                <a:latin typeface="Courier New" panose="02070309020205020404" pitchFamily="49" charset="0"/>
                <a:cs typeface="Courier New" panose="02070309020205020404" pitchFamily="49" charset="0"/>
              </a:rPr>
              <a:t>: 39.98</a:t>
            </a:r>
          </a:p>
          <a:p>
            <a:pPr marL="0" indent="0">
              <a:buNone/>
            </a:pPr>
            <a:r>
              <a:rPr lang="en-US" sz="3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ShipDate</a:t>
            </a:r>
            <a:r>
              <a:rPr lang="en-US" sz="3700" dirty="0">
                <a:latin typeface="Courier New" panose="02070309020205020404" pitchFamily="49" charset="0"/>
                <a:cs typeface="Courier New" panose="02070309020205020404" pitchFamily="49" charset="0"/>
              </a:rPr>
              <a:t>: 1999-05-21</a:t>
            </a:r>
          </a:p>
        </p:txBody>
      </p:sp>
    </p:spTree>
    <p:extLst>
      <p:ext uri="{BB962C8B-B14F-4D97-AF65-F5344CB8AC3E}">
        <p14:creationId xmlns:p14="http://schemas.microsoft.com/office/powerpoint/2010/main" val="6014565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 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CAF3F-736D-4C5C-BBF1-2546C3F47F3E}" type="slidenum">
              <a:rPr lang="en-US"/>
              <a:pPr/>
              <a:t>27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5800" y="1563626"/>
            <a:ext cx="4200975" cy="4791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r>
              <a:rPr lang="en-US" dirty="0"/>
              <a:t>Same result at Exercise 1</a:t>
            </a:r>
          </a:p>
          <a:p>
            <a:r>
              <a:rPr lang="en-US" dirty="0"/>
              <a:t>Using LINQ to XML</a:t>
            </a:r>
          </a:p>
          <a:p>
            <a:r>
              <a:rPr lang="en-US" dirty="0"/>
              <a:t>Hints</a:t>
            </a:r>
          </a:p>
          <a:p>
            <a:r>
              <a:rPr lang="en-US" dirty="0"/>
              <a:t>See http://www.dotnetcurry.com/linq/564/linq-to-xml-tutorials-examples</a:t>
            </a:r>
          </a:p>
          <a:p>
            <a:pPr marL="3429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257800" y="1542844"/>
            <a:ext cx="5257800" cy="432455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700" dirty="0">
                <a:latin typeface="Courier New" panose="02070309020205020404" pitchFamily="49" charset="0"/>
                <a:cs typeface="Courier New" panose="02070309020205020404" pitchFamily="49" charset="0"/>
              </a:rPr>
              <a:t>List of Purchase Items </a:t>
            </a:r>
          </a:p>
          <a:p>
            <a:pPr marL="0" indent="0">
              <a:buNone/>
            </a:pPr>
            <a:endParaRPr lang="en-US" sz="3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PartNumber</a:t>
            </a:r>
            <a:r>
              <a:rPr lang="en-US" sz="3700" dirty="0">
                <a:latin typeface="Courier New" panose="02070309020205020404" pitchFamily="49" charset="0"/>
                <a:cs typeface="Courier New" panose="02070309020205020404" pitchFamily="49" charset="0"/>
              </a:rPr>
              <a:t>: 872-AA</a:t>
            </a:r>
          </a:p>
          <a:p>
            <a:pPr marL="0" indent="0">
              <a:buNone/>
            </a:pPr>
            <a:r>
              <a:rPr lang="en-US" sz="3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ProductName</a:t>
            </a:r>
            <a:r>
              <a:rPr lang="en-US" sz="3700" dirty="0">
                <a:latin typeface="Courier New" panose="02070309020205020404" pitchFamily="49" charset="0"/>
                <a:cs typeface="Courier New" panose="02070309020205020404" pitchFamily="49" charset="0"/>
              </a:rPr>
              <a:t>: Lawnmower</a:t>
            </a:r>
          </a:p>
          <a:p>
            <a:pPr marL="0" indent="0">
              <a:buNone/>
            </a:pPr>
            <a:r>
              <a:rPr lang="en-US" sz="3700" dirty="0">
                <a:latin typeface="Courier New" panose="02070309020205020404" pitchFamily="49" charset="0"/>
                <a:cs typeface="Courier New" panose="02070309020205020404" pitchFamily="49" charset="0"/>
              </a:rPr>
              <a:t>Quantity: 1</a:t>
            </a:r>
          </a:p>
          <a:p>
            <a:pPr marL="0" indent="0">
              <a:buNone/>
            </a:pPr>
            <a:r>
              <a:rPr lang="en-US" sz="3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USPrice</a:t>
            </a:r>
            <a:r>
              <a:rPr lang="en-US" sz="3700" dirty="0">
                <a:latin typeface="Courier New" panose="02070309020205020404" pitchFamily="49" charset="0"/>
                <a:cs typeface="Courier New" panose="02070309020205020404" pitchFamily="49" charset="0"/>
              </a:rPr>
              <a:t>: 148.95</a:t>
            </a:r>
          </a:p>
          <a:p>
            <a:pPr marL="0" indent="0">
              <a:buNone/>
            </a:pPr>
            <a:r>
              <a:rPr lang="en-US" sz="3700" dirty="0">
                <a:latin typeface="Courier New" panose="02070309020205020404" pitchFamily="49" charset="0"/>
                <a:cs typeface="Courier New" panose="02070309020205020404" pitchFamily="49" charset="0"/>
              </a:rPr>
              <a:t>Comment: Confirm this is electric</a:t>
            </a:r>
          </a:p>
          <a:p>
            <a:pPr marL="0" indent="0">
              <a:buNone/>
            </a:pPr>
            <a:endParaRPr lang="en-US" sz="3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PartNumber</a:t>
            </a:r>
            <a:r>
              <a:rPr lang="en-US" sz="3700" dirty="0">
                <a:latin typeface="Courier New" panose="02070309020205020404" pitchFamily="49" charset="0"/>
                <a:cs typeface="Courier New" panose="02070309020205020404" pitchFamily="49" charset="0"/>
              </a:rPr>
              <a:t>: 926-AA</a:t>
            </a:r>
          </a:p>
          <a:p>
            <a:pPr marL="0" indent="0">
              <a:buNone/>
            </a:pPr>
            <a:r>
              <a:rPr lang="en-US" sz="3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ProductName</a:t>
            </a:r>
            <a:r>
              <a:rPr lang="en-US" sz="3700" dirty="0">
                <a:latin typeface="Courier New" panose="02070309020205020404" pitchFamily="49" charset="0"/>
                <a:cs typeface="Courier New" panose="02070309020205020404" pitchFamily="49" charset="0"/>
              </a:rPr>
              <a:t>: Baby Monitor</a:t>
            </a:r>
          </a:p>
          <a:p>
            <a:pPr marL="0" indent="0">
              <a:buNone/>
            </a:pPr>
            <a:r>
              <a:rPr lang="en-US" sz="3700" dirty="0">
                <a:latin typeface="Courier New" panose="02070309020205020404" pitchFamily="49" charset="0"/>
                <a:cs typeface="Courier New" panose="02070309020205020404" pitchFamily="49" charset="0"/>
              </a:rPr>
              <a:t>Quantity: 2</a:t>
            </a:r>
          </a:p>
          <a:p>
            <a:pPr marL="0" indent="0">
              <a:buNone/>
            </a:pPr>
            <a:r>
              <a:rPr lang="en-US" sz="3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USPrice</a:t>
            </a:r>
            <a:r>
              <a:rPr lang="en-US" sz="3700" dirty="0">
                <a:latin typeface="Courier New" panose="02070309020205020404" pitchFamily="49" charset="0"/>
                <a:cs typeface="Courier New" panose="02070309020205020404" pitchFamily="49" charset="0"/>
              </a:rPr>
              <a:t>: 39.98</a:t>
            </a:r>
          </a:p>
          <a:p>
            <a:pPr marL="0" indent="0">
              <a:buNone/>
            </a:pPr>
            <a:r>
              <a:rPr lang="en-US" sz="3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ShipDate</a:t>
            </a:r>
            <a:r>
              <a:rPr lang="en-US" sz="3700" dirty="0">
                <a:latin typeface="Courier New" panose="02070309020205020404" pitchFamily="49" charset="0"/>
                <a:cs typeface="Courier New" panose="02070309020205020404" pitchFamily="49" charset="0"/>
              </a:rPr>
              <a:t>: 1999-05-21</a:t>
            </a:r>
          </a:p>
        </p:txBody>
      </p:sp>
    </p:spTree>
    <p:extLst>
      <p:ext uri="{BB962C8B-B14F-4D97-AF65-F5344CB8AC3E}">
        <p14:creationId xmlns:p14="http://schemas.microsoft.com/office/powerpoint/2010/main" val="4248004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2209800" cy="4800600"/>
          </a:xfrm>
        </p:spPr>
        <p:txBody>
          <a:bodyPr>
            <a:normAutofit/>
          </a:bodyPr>
          <a:lstStyle/>
          <a:p>
            <a:r>
              <a:rPr lang="en-CA" sz="2400" dirty="0">
                <a:hlinkClick r:id="rId3"/>
              </a:rPr>
              <a:t>Microsoft’s XML .NET guide</a:t>
            </a:r>
            <a:endParaRPr lang="en-CA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B395EC-BE9C-49BC-B0FE-9E9888DBA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1" y="1295400"/>
            <a:ext cx="5662613" cy="346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12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approaches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752025" y="1920240"/>
            <a:ext cx="4200975" cy="4791456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b="1" u="sng" dirty="0"/>
              <a:t>In Memory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Quick, random access</a:t>
            </a:r>
          </a:p>
          <a:p>
            <a:pPr>
              <a:lnSpc>
                <a:spcPct val="90000"/>
              </a:lnSpc>
            </a:pPr>
            <a:r>
              <a:rPr lang="en-US" dirty="0"/>
              <a:t>Read in whole XML into memory and work on it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dirty="0"/>
              <a:t>Limited scaling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Easiest to edit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1125543"/>
            <a:ext cx="3067050" cy="1485900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953000" y="1920240"/>
            <a:ext cx="4200975" cy="4791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b="1" u="sng" dirty="0"/>
              <a:t>Stream based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/>
              <a:t>Forward-only reading/writing</a:t>
            </a:r>
          </a:p>
          <a:p>
            <a:r>
              <a:rPr lang="en-US" dirty="0"/>
              <a:t>Work on one element at a time</a:t>
            </a:r>
          </a:p>
          <a:p>
            <a:r>
              <a:rPr lang="en-US" dirty="0"/>
              <a:t>Scales up</a:t>
            </a:r>
          </a:p>
        </p:txBody>
      </p:sp>
    </p:spTree>
    <p:extLst>
      <p:ext uri="{BB962C8B-B14F-4D97-AF65-F5344CB8AC3E}">
        <p14:creationId xmlns:p14="http://schemas.microsoft.com/office/powerpoint/2010/main" val="734626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memory: Different approaches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80100"/>
            <a:ext cx="3563181" cy="4791456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b="1" u="sng" dirty="0" err="1"/>
              <a:t>XmlDocument</a:t>
            </a:r>
            <a:endParaRPr lang="en-US" sz="2800" b="1" u="sng" dirty="0"/>
          </a:p>
          <a:p>
            <a:pPr marL="0" indent="0">
              <a:lnSpc>
                <a:spcPct val="90000"/>
              </a:lnSpc>
              <a:buNone/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W3C compliant</a:t>
            </a:r>
          </a:p>
          <a:p>
            <a:r>
              <a:rPr lang="en-US" dirty="0"/>
              <a:t>You can create, insert, remove, and modify nodes by using methods and properties based on the familiar DOM model.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1177290"/>
            <a:ext cx="1676400" cy="812169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686800" y="2009394"/>
            <a:ext cx="3705235" cy="4791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b="1" u="sng" dirty="0"/>
              <a:t>LINQ to XML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/>
              <a:t>Based on the .NET Framework Language-Integrated Query (LINQ) technology.</a:t>
            </a:r>
          </a:p>
          <a:p>
            <a:r>
              <a:rPr lang="en-US" dirty="0"/>
              <a:t>Provides query experience that is similar to SQL for objects, relational data, and XML data.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986368" y="2009394"/>
            <a:ext cx="4700432" cy="47914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b="1" u="sng" dirty="0" err="1"/>
              <a:t>XPathNavigator</a:t>
            </a:r>
            <a:endParaRPr lang="en-US" sz="2800" b="1" u="sng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/>
              <a:t>Offers several editing options and navigation capabilities using a cursor model.</a:t>
            </a:r>
          </a:p>
          <a:p>
            <a:r>
              <a:rPr lang="en-US" dirty="0"/>
              <a:t>XML documents can be contained in an </a:t>
            </a:r>
            <a:r>
              <a:rPr lang="en-US" dirty="0" err="1"/>
              <a:t>XPathDocument</a:t>
            </a:r>
            <a:r>
              <a:rPr lang="en-US" dirty="0"/>
              <a:t> or </a:t>
            </a:r>
            <a:r>
              <a:rPr lang="en-US" dirty="0" err="1"/>
              <a:t>XmlDocument</a:t>
            </a:r>
            <a:r>
              <a:rPr lang="en-US" dirty="0"/>
              <a:t> object.</a:t>
            </a:r>
          </a:p>
          <a:p>
            <a:r>
              <a:rPr lang="en-US" dirty="0"/>
              <a:t>Provides excellent performance for read-only processing of XML.</a:t>
            </a:r>
          </a:p>
          <a:p>
            <a:r>
              <a:rPr lang="en-US" dirty="0"/>
              <a:t>Use this option if you're modifying existing code with XPath queries or XSLT transformations.</a:t>
            </a:r>
          </a:p>
        </p:txBody>
      </p:sp>
    </p:spTree>
    <p:extLst>
      <p:ext uri="{BB962C8B-B14F-4D97-AF65-F5344CB8AC3E}">
        <p14:creationId xmlns:p14="http://schemas.microsoft.com/office/powerpoint/2010/main" val="3687312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based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752025" y="1920240"/>
            <a:ext cx="4200975" cy="4791456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b="1" u="sng" dirty="0" err="1"/>
              <a:t>XmlReader</a:t>
            </a:r>
            <a:endParaRPr lang="en-US" sz="2800" b="1" u="sng" dirty="0"/>
          </a:p>
          <a:p>
            <a:pPr marL="0" indent="0">
              <a:lnSpc>
                <a:spcPct val="90000"/>
              </a:lnSpc>
              <a:buNone/>
            </a:pPr>
            <a:endParaRPr lang="en-US" sz="2400" dirty="0"/>
          </a:p>
          <a:p>
            <a:r>
              <a:rPr lang="en-US" dirty="0"/>
              <a:t>Provides a fast, non-cached, forward-only way to access XML data.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1125543"/>
            <a:ext cx="3067050" cy="1485900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953000" y="1920240"/>
            <a:ext cx="4200975" cy="4791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b="1" u="sng" dirty="0" err="1"/>
              <a:t>XmlWriter</a:t>
            </a:r>
            <a:endParaRPr lang="en-US" sz="2800" b="1" u="sng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/>
              <a:t>Provides a fast, non-cached, forward-only way to generate XML data</a:t>
            </a:r>
          </a:p>
        </p:txBody>
      </p:sp>
    </p:spTree>
    <p:extLst>
      <p:ext uri="{BB962C8B-B14F-4D97-AF65-F5344CB8AC3E}">
        <p14:creationId xmlns:p14="http://schemas.microsoft.com/office/powerpoint/2010/main" val="570440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XMLDocument</a:t>
            </a:r>
            <a:endParaRPr lang="en-US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695498" y="1668924"/>
            <a:ext cx="6057727" cy="3817476"/>
          </a:xfrm>
        </p:spPr>
        <p:txBody>
          <a:bodyPr>
            <a:normAutofit/>
          </a:bodyPr>
          <a:lstStyle/>
          <a:p>
            <a:r>
              <a:rPr lang="en-US" sz="2400" dirty="0"/>
              <a:t>Represents an XML document.  Nodes, attributes,.. </a:t>
            </a:r>
          </a:p>
          <a:p>
            <a:r>
              <a:rPr lang="en-US" dirty="0"/>
              <a:t>Nodes have children, parents, siblings</a:t>
            </a:r>
          </a:p>
          <a:p>
            <a:r>
              <a:rPr lang="en-US" sz="2400" dirty="0"/>
              <a:t>It’s the model you know and have been working on </a:t>
            </a:r>
            <a:r>
              <a:rPr lang="en-US" dirty="0"/>
              <a:t>coming from DOM world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753225" y="1017617"/>
            <a:ext cx="5029200" cy="371320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version="1.0"?&gt;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&lt;books&gt;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&lt;book&gt;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&lt;author&gt;Carson&lt;/author&gt;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&lt;price format="dollar"&gt;31.95&lt;/price&gt;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pubdate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&gt;05/01/2001&lt;/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pubdate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&lt;/book&gt;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pubinfo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&lt;publisher&gt;MSPress&lt;/publisher&gt;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&lt;state&gt;WA&lt;/state&gt;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pubinfo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&lt;/books&gt;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4271091"/>
            <a:ext cx="4467225" cy="222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188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 XML Document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en-US" sz="2400" dirty="0"/>
              <a:t>Create a new </a:t>
            </a:r>
            <a:r>
              <a:rPr lang="en-US" sz="2400" dirty="0" err="1"/>
              <a:t>XmlDocument</a:t>
            </a:r>
            <a:r>
              <a:rPr lang="en-US" sz="2400" dirty="0"/>
              <a:t> object</a:t>
            </a:r>
          </a:p>
          <a:p>
            <a:pPr marL="609600" indent="-609600"/>
            <a:r>
              <a:rPr lang="en-US" sz="2400" dirty="0"/>
              <a:t>Use the Load method to load the file</a:t>
            </a:r>
          </a:p>
          <a:p>
            <a:pPr marL="609600" indent="-609600"/>
            <a:r>
              <a:rPr lang="en-US" sz="2400" dirty="0" err="1"/>
              <a:t>OuterXml</a:t>
            </a:r>
            <a:r>
              <a:rPr lang="en-US" sz="2400" dirty="0"/>
              <a:t> is the node and all the children</a:t>
            </a:r>
          </a:p>
          <a:p>
            <a:pPr marL="609600" indent="-609600"/>
            <a:endParaRPr lang="en-US" sz="2400" dirty="0"/>
          </a:p>
          <a:p>
            <a:pPr marL="400050" lvl="1" indent="0">
              <a:buNone/>
            </a:pPr>
            <a:r>
              <a:rPr lang="en-C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XmlDocument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xd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C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XmlDocument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en-C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xd.Load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Server.MapPath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("books.xml"));</a:t>
            </a:r>
          </a:p>
          <a:p>
            <a:pPr marL="400050" lvl="1" indent="0">
              <a:buNone/>
            </a:pP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TextBox1.Text = </a:t>
            </a:r>
            <a:r>
              <a:rPr lang="en-C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xd.OuterXml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004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Choosing Specific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err="1"/>
              <a:t>XMLNodeList</a:t>
            </a:r>
            <a:r>
              <a:rPr lang="en-CA" sz="2400" dirty="0"/>
              <a:t> – class representing all the nodes matching a condition</a:t>
            </a:r>
          </a:p>
          <a:p>
            <a:r>
              <a:rPr lang="en-CA" sz="2400" dirty="0" err="1"/>
              <a:t>XMLNode</a:t>
            </a:r>
            <a:r>
              <a:rPr lang="en-CA" sz="2400" dirty="0"/>
              <a:t> – class representing a single node</a:t>
            </a:r>
          </a:p>
          <a:p>
            <a:pPr lvl="1"/>
            <a:r>
              <a:rPr lang="en-CA" sz="2400" dirty="0"/>
              <a:t>Can iterate through a node list for each individual node</a:t>
            </a:r>
          </a:p>
          <a:p>
            <a:r>
              <a:rPr lang="en-CA" sz="2400" dirty="0" err="1"/>
              <a:t>SelectNodes</a:t>
            </a:r>
            <a:r>
              <a:rPr lang="en-CA" sz="2400" dirty="0"/>
              <a:t> – a method of the </a:t>
            </a:r>
            <a:r>
              <a:rPr lang="en-CA" sz="2400" dirty="0" err="1"/>
              <a:t>XmlDocument</a:t>
            </a:r>
            <a:r>
              <a:rPr lang="en-CA" sz="2400" dirty="0"/>
              <a:t> class that matches based on an </a:t>
            </a:r>
            <a:r>
              <a:rPr lang="en-CA" sz="2400" dirty="0" err="1"/>
              <a:t>XPath</a:t>
            </a:r>
            <a:r>
              <a:rPr lang="en-CA" sz="2400" dirty="0"/>
              <a:t> expression</a:t>
            </a:r>
          </a:p>
          <a:p>
            <a:pPr lvl="1"/>
            <a:r>
              <a:rPr lang="en-CA" sz="2400" dirty="0"/>
              <a:t>// for a node</a:t>
            </a:r>
          </a:p>
          <a:p>
            <a:pPr lvl="1"/>
            <a:r>
              <a:rPr lang="en-CA" sz="2400" dirty="0"/>
              <a:t>@ for an attribute</a:t>
            </a:r>
          </a:p>
          <a:p>
            <a:pPr lvl="1"/>
            <a:r>
              <a:rPr lang="en-CA" sz="2400" dirty="0"/>
              <a:t>/el1/el2/el3 for path from root</a:t>
            </a:r>
          </a:p>
        </p:txBody>
      </p:sp>
    </p:spTree>
    <p:extLst>
      <p:ext uri="{BB962C8B-B14F-4D97-AF65-F5344CB8AC3E}">
        <p14:creationId xmlns:p14="http://schemas.microsoft.com/office/powerpoint/2010/main" val="41511043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rows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owser" id="{B96C3539-199E-4B74-8DFA-9D2FBD0BEA51}" vid="{EEAD8AD3-5B5B-4C62-BD7D-9099AFCFEE9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BAEB92F-B35A-4BD8-A5A6-3467DA456C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</TotalTime>
  <Words>2584</Words>
  <Application>Microsoft Office PowerPoint</Application>
  <PresentationFormat>Widescreen</PresentationFormat>
  <Paragraphs>471</Paragraphs>
  <Slides>27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Calibri</vt:lpstr>
      <vt:lpstr>Calibri Light</vt:lpstr>
      <vt:lpstr>Cambria</vt:lpstr>
      <vt:lpstr>Courier New</vt:lpstr>
      <vt:lpstr>Times New Roman</vt:lpstr>
      <vt:lpstr>Verdana</vt:lpstr>
      <vt:lpstr>Wingdings</vt:lpstr>
      <vt:lpstr>Adjacency</vt:lpstr>
      <vt:lpstr>browser</vt:lpstr>
      <vt:lpstr>XML in C# .NET</vt:lpstr>
      <vt:lpstr>Objective</vt:lpstr>
      <vt:lpstr>Reference</vt:lpstr>
      <vt:lpstr>Different approaches</vt:lpstr>
      <vt:lpstr>In memory: Different approaches</vt:lpstr>
      <vt:lpstr>Stream based</vt:lpstr>
      <vt:lpstr>XMLDocument</vt:lpstr>
      <vt:lpstr>Reading an XML Document</vt:lpstr>
      <vt:lpstr>Choosing Specific Elements</vt:lpstr>
      <vt:lpstr>Iterators</vt:lpstr>
      <vt:lpstr>Using an Iterator</vt:lpstr>
      <vt:lpstr>Navigating using XmlNode methods</vt:lpstr>
      <vt:lpstr>Navigating using XmlNode methods</vt:lpstr>
      <vt:lpstr>Streaming Option: Faster Way to Read XML?</vt:lpstr>
      <vt:lpstr>Streaming option: XmlNodeReader for Navigating</vt:lpstr>
      <vt:lpstr>Validating XML Documents</vt:lpstr>
      <vt:lpstr>Create XML Document (single node)</vt:lpstr>
      <vt:lpstr>Adding to XML Document</vt:lpstr>
      <vt:lpstr>Adding to XML Document</vt:lpstr>
      <vt:lpstr>Creating a Dataset from XML</vt:lpstr>
      <vt:lpstr>Creating a Dataset from XML</vt:lpstr>
      <vt:lpstr>LINQ to XML</vt:lpstr>
      <vt:lpstr>LINQ to XML vs DOM</vt:lpstr>
      <vt:lpstr>LINQ to XML vs DOM</vt:lpstr>
      <vt:lpstr>LINQ to XML vs DOM</vt:lpstr>
      <vt:lpstr>Exercise 1</vt:lpstr>
      <vt:lpstr>Exercise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Validating an XML Document</dc:title>
  <dc:creator>Admin lab</dc:creator>
  <dc:description>2010 abstract powerpoint template from presentationpro.com</dc:description>
  <cp:lastModifiedBy>rchan</cp:lastModifiedBy>
  <cp:revision>31</cp:revision>
  <dcterms:created xsi:type="dcterms:W3CDTF">2014-09-11T17:48:29Z</dcterms:created>
  <dcterms:modified xsi:type="dcterms:W3CDTF">2017-10-31T01:19:37Z</dcterms:modified>
  <cp:category>2010 abstract curves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TC018813609991</vt:lpwstr>
  </property>
</Properties>
</file>