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7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08" autoAdjust="0"/>
  </p:normalViewPr>
  <p:slideViewPr>
    <p:cSldViewPr>
      <p:cViewPr varScale="1">
        <p:scale>
          <a:sx n="80" d="100"/>
          <a:sy n="80" d="100"/>
        </p:scale>
        <p:origin x="23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8650-4495-4FE4-94C6-99AC4EFE4F3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7A6A-72AB-4B37-89CD-C028E4A6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Simpler, less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by pulling in the XML from S08 (sales) and convert to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Compare books.xml and </a:t>
            </a:r>
            <a:r>
              <a:rPr lang="en-CA" dirty="0" err="1"/>
              <a:t>books.json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example01</a:t>
            </a:r>
          </a:p>
          <a:p>
            <a:r>
              <a:rPr lang="en-CA" dirty="0"/>
              <a:t>Anorexia?! Is that Politically Correct?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Show example02</a:t>
            </a:r>
          </a:p>
          <a:p>
            <a:endParaRPr lang="en-CA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What is the problem wit</a:t>
            </a:r>
            <a:r>
              <a:rPr lang="en-CA" baseline="0" dirty="0"/>
              <a:t>h this? Security! SQL Injections in </a:t>
            </a:r>
            <a:r>
              <a:rPr lang="en-CA" baseline="0" dirty="0" err="1"/>
              <a:t>eval</a:t>
            </a:r>
            <a:r>
              <a:rPr lang="en-CA" baseline="0" dirty="0"/>
              <a:t> object of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7A6A-72AB-4B37-89CD-C028E4A6A7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9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3038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9" y="3907124"/>
            <a:ext cx="7473043" cy="905986"/>
          </a:xfrm>
        </p:spPr>
        <p:txBody>
          <a:bodyPr/>
          <a:lstStyle>
            <a:lvl1pPr marL="0" indent="0" algn="l"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7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3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9" y="5211262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8" y="5124241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8" y="26576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52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7747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8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8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3661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748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937710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243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339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8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075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65694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8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9382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60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2513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44428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67143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6201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2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9"/>
            <a:ext cx="7886700" cy="48693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9482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502953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4"/>
            <a:ext cx="4629150" cy="523963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230077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89591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0901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4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3410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6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6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229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316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00646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98701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55855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26" y="1920240"/>
            <a:ext cx="7886700" cy="47914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949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67287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40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46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formatter.com/xml-to-json-convert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7543800" cy="1379984"/>
          </a:xfrm>
        </p:spPr>
        <p:txBody>
          <a:bodyPr/>
          <a:lstStyle/>
          <a:p>
            <a:r>
              <a:rPr lang="en-CA" dirty="0" smtClean="0"/>
              <a:t>JSON (vs XML)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</a:t>
            </a:r>
            <a:r>
              <a:rPr lang="en-US" sz="2800" dirty="0" smtClean="0"/>
              <a:t>S13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JSON syntax is a subset of the JavaScript object notation syntax.</a:t>
            </a:r>
          </a:p>
          <a:p>
            <a:pPr lvl="1"/>
            <a:r>
              <a:rPr lang="en-US" sz="2400" dirty="0"/>
              <a:t>Data is in name/value pairs</a:t>
            </a:r>
          </a:p>
          <a:p>
            <a:pPr lvl="1"/>
            <a:r>
              <a:rPr lang="en-US" sz="2400" dirty="0"/>
              <a:t>Data is separated by comma</a:t>
            </a:r>
          </a:p>
          <a:p>
            <a:pPr lvl="1"/>
            <a:r>
              <a:rPr lang="en-US" sz="2400" dirty="0"/>
              <a:t>Curly brackets holds objects</a:t>
            </a:r>
          </a:p>
          <a:p>
            <a:pPr lvl="1"/>
            <a:r>
              <a:rPr lang="en-US" sz="2400" dirty="0"/>
              <a:t>Square brackets holds arrays</a:t>
            </a:r>
          </a:p>
          <a:p>
            <a:r>
              <a:rPr lang="en-US" sz="2400" dirty="0"/>
              <a:t>{ "</a:t>
            </a:r>
            <a:r>
              <a:rPr lang="en-US" sz="2400" dirty="0" err="1"/>
              <a:t>firstName</a:t>
            </a:r>
            <a:r>
              <a:rPr lang="en-US" sz="2400" dirty="0"/>
              <a:t>":"John" , "</a:t>
            </a:r>
            <a:r>
              <a:rPr lang="en-US" sz="2400" dirty="0" err="1"/>
              <a:t>lastName</a:t>
            </a:r>
            <a:r>
              <a:rPr lang="en-US" sz="2400" dirty="0"/>
              <a:t>":"Doe" } </a:t>
            </a:r>
          </a:p>
          <a:p>
            <a:pPr marL="109728" indent="0" algn="ctr">
              <a:buNone/>
            </a:pPr>
            <a:r>
              <a:rPr lang="en-CA" sz="2400" dirty="0"/>
              <a:t>-- equivalent to --</a:t>
            </a:r>
          </a:p>
          <a:p>
            <a:r>
              <a:rPr lang="en-CA" sz="2400" dirty="0" err="1"/>
              <a:t>firstName</a:t>
            </a:r>
            <a:r>
              <a:rPr lang="en-CA" sz="2400" dirty="0"/>
              <a:t> = “John”</a:t>
            </a:r>
          </a:p>
          <a:p>
            <a:r>
              <a:rPr lang="en-CA" sz="2400" dirty="0" err="1"/>
              <a:t>lastName</a:t>
            </a:r>
            <a:r>
              <a:rPr lang="en-CA" sz="2400" dirty="0"/>
              <a:t> = “Doe;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Squiggles, Squares, Colons &amp; Commas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Squiggly brackets act as 'containers'</a:t>
            </a:r>
          </a:p>
          <a:p>
            <a:r>
              <a:rPr lang="en-CA" sz="2400" dirty="0"/>
              <a:t>Square brackets holds arrays</a:t>
            </a:r>
          </a:p>
          <a:p>
            <a:r>
              <a:rPr lang="en-CA" sz="2400" dirty="0"/>
              <a:t>Names and values are separated by a colon.</a:t>
            </a:r>
          </a:p>
          <a:p>
            <a:r>
              <a:rPr lang="en-CA" sz="2400" dirty="0"/>
              <a:t>Array elements are separated by commas</a:t>
            </a:r>
          </a:p>
          <a:p>
            <a:endParaRPr lang="en-CA" sz="2400" dirty="0"/>
          </a:p>
          <a:p>
            <a:r>
              <a:rPr lang="en-CA" sz="2400" dirty="0"/>
              <a:t>Think ‘XML with Anorexia’</a:t>
            </a:r>
          </a:p>
        </p:txBody>
      </p:sp>
    </p:spTree>
    <p:extLst>
      <p:ext uri="{BB962C8B-B14F-4D97-AF65-F5344CB8AC3E}">
        <p14:creationId xmlns:p14="http://schemas.microsoft.com/office/powerpoint/2010/main" val="66399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"employees": [</a:t>
            </a:r>
            <a:br>
              <a:rPr lang="en-US" sz="2400" dirty="0"/>
            </a:br>
            <a:r>
              <a:rPr lang="en-US" sz="2400" dirty="0"/>
              <a:t>{ "</a:t>
            </a:r>
            <a:r>
              <a:rPr lang="en-US" sz="2400" dirty="0" err="1"/>
              <a:t>firstName</a:t>
            </a:r>
            <a:r>
              <a:rPr lang="en-US" sz="2400" dirty="0"/>
              <a:t>":"John" , "</a:t>
            </a:r>
            <a:r>
              <a:rPr lang="en-US" sz="2400" dirty="0" err="1"/>
              <a:t>lastName</a:t>
            </a:r>
            <a:r>
              <a:rPr lang="en-US" sz="2400" dirty="0"/>
              <a:t>":"Doe" }, </a:t>
            </a:r>
            <a:br>
              <a:rPr lang="en-US" sz="2400" dirty="0"/>
            </a:br>
            <a:r>
              <a:rPr lang="en-US" sz="2400" dirty="0"/>
              <a:t>{ "</a:t>
            </a:r>
            <a:r>
              <a:rPr lang="en-US" sz="2400" dirty="0" err="1"/>
              <a:t>firstName</a:t>
            </a:r>
            <a:r>
              <a:rPr lang="en-US" sz="2400" dirty="0"/>
              <a:t>":"Anna" , "</a:t>
            </a:r>
            <a:r>
              <a:rPr lang="en-US" sz="2400" dirty="0" err="1"/>
              <a:t>lastName</a:t>
            </a:r>
            <a:r>
              <a:rPr lang="en-US" sz="2400" dirty="0"/>
              <a:t>":"Smith" }, </a:t>
            </a:r>
            <a:br>
              <a:rPr lang="en-US" sz="2400" dirty="0"/>
            </a:br>
            <a:r>
              <a:rPr lang="en-US" sz="2400" dirty="0"/>
              <a:t>{ "</a:t>
            </a:r>
            <a:r>
              <a:rPr lang="en-US" sz="2400" dirty="0" err="1"/>
              <a:t>firstName</a:t>
            </a:r>
            <a:r>
              <a:rPr lang="en-US" sz="2400" dirty="0"/>
              <a:t>":"Peter" , "</a:t>
            </a:r>
            <a:r>
              <a:rPr lang="en-US" sz="2400" dirty="0" err="1"/>
              <a:t>lastName</a:t>
            </a:r>
            <a:r>
              <a:rPr lang="en-US" sz="2400" dirty="0"/>
              <a:t>":"Jones" }</a:t>
            </a:r>
            <a:br>
              <a:rPr lang="en-US" sz="2400" dirty="0"/>
            </a:br>
            <a:r>
              <a:rPr lang="en-US" sz="2400" dirty="0"/>
              <a:t>]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employees[0].</a:t>
            </a:r>
            <a:r>
              <a:rPr lang="en-US" sz="2400" dirty="0" err="1"/>
              <a:t>lastName</a:t>
            </a:r>
            <a:r>
              <a:rPr lang="en-US" sz="2400" dirty="0"/>
              <a:t>; is the value “Doe”</a:t>
            </a:r>
          </a:p>
        </p:txBody>
      </p:sp>
    </p:spTree>
    <p:extLst>
      <p:ext uri="{BB962C8B-B14F-4D97-AF65-F5344CB8AC3E}">
        <p14:creationId xmlns:p14="http://schemas.microsoft.com/office/powerpoint/2010/main" val="334675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US" sz="2400" dirty="0"/>
              <a:t>The file type for JSON files is ".</a:t>
            </a:r>
            <a:r>
              <a:rPr lang="en-US" sz="2400" dirty="0" err="1"/>
              <a:t>json</a:t>
            </a:r>
            <a:r>
              <a:rPr lang="en-US" sz="2400" dirty="0"/>
              <a:t>"</a:t>
            </a:r>
          </a:p>
          <a:p>
            <a:r>
              <a:rPr lang="en-US" sz="2400" dirty="0"/>
              <a:t>The MIME type for JSON text is “application/</a:t>
            </a:r>
            <a:r>
              <a:rPr lang="en-US" sz="2400" dirty="0" err="1"/>
              <a:t>json</a:t>
            </a:r>
            <a:r>
              <a:rPr lang="en-US" sz="2400" dirty="0"/>
              <a:t>”</a:t>
            </a:r>
          </a:p>
          <a:p>
            <a:pPr lvl="1"/>
            <a:r>
              <a:rPr lang="en-CA" sz="2400" dirty="0"/>
              <a:t>Can “GET” it in the same was as other gets, but must set the type as application/</a:t>
            </a:r>
            <a:r>
              <a:rPr lang="en-CA" sz="2400" dirty="0" err="1"/>
              <a:t>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14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Converting JSON Object to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txt = '{ "employees" : [' +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":"John" 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":"Doe" },' +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":"Anna" 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":"Smith" },' +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":"Peter" 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":"Jones" } ]}';</a:t>
            </a:r>
          </a:p>
          <a:p>
            <a:r>
              <a:rPr lang="en-US" sz="2400" dirty="0"/>
              <a:t>JSON syntax is a subset of JavaScript syntax</a:t>
            </a:r>
          </a:p>
          <a:p>
            <a:pPr lvl="1"/>
            <a:r>
              <a:rPr lang="en-US" sz="2400" dirty="0"/>
              <a:t>Use JavaScript function </a:t>
            </a:r>
            <a:r>
              <a:rPr lang="en-US" sz="2400" dirty="0" err="1"/>
              <a:t>eval</a:t>
            </a:r>
            <a:r>
              <a:rPr lang="en-US" sz="2400" dirty="0"/>
              <a:t>() to convert a JSON text into a JavaScript object</a:t>
            </a:r>
          </a:p>
          <a:p>
            <a:pPr lvl="1"/>
            <a:r>
              <a:rPr lang="en-US" sz="2400" dirty="0" err="1"/>
              <a:t>eval</a:t>
            </a:r>
            <a:r>
              <a:rPr lang="en-US" sz="2400" dirty="0"/>
              <a:t>() function uses the JavaScript compiler which will parse the JSON text and produce a JavaScript object</a:t>
            </a:r>
          </a:p>
          <a:p>
            <a:pPr lvl="1"/>
            <a:r>
              <a:rPr lang="en-US" sz="2400" dirty="0"/>
              <a:t>Text must be wrapped in parenthesis to avoid a syntax error</a:t>
            </a:r>
          </a:p>
          <a:p>
            <a:pPr marL="676656" lvl="2" indent="0">
              <a:buNone/>
            </a:pPr>
            <a:r>
              <a:rPr lang="en-US" sz="2000" dirty="0" err="1">
                <a:latin typeface="Courier" pitchFamily="49" charset="0"/>
              </a:rPr>
              <a:t>var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 err="1">
                <a:latin typeface="Courier" pitchFamily="49" charset="0"/>
              </a:rPr>
              <a:t>obj</a:t>
            </a:r>
            <a:r>
              <a:rPr lang="en-US" sz="2000" dirty="0">
                <a:latin typeface="Courier" pitchFamily="49" charset="0"/>
              </a:rPr>
              <a:t> = </a:t>
            </a:r>
            <a:r>
              <a:rPr lang="en-US" sz="2000" dirty="0" err="1">
                <a:latin typeface="Courier" pitchFamily="49" charset="0"/>
              </a:rPr>
              <a:t>eval</a:t>
            </a:r>
            <a:r>
              <a:rPr lang="en-US" sz="2000" dirty="0">
                <a:latin typeface="Courier" pitchFamily="49" charset="0"/>
              </a:rPr>
              <a:t> ("(" + txt + ")"); </a:t>
            </a:r>
          </a:p>
        </p:txBody>
      </p:sp>
    </p:spTree>
    <p:extLst>
      <p:ext uri="{BB962C8B-B14F-4D97-AF65-F5344CB8AC3E}">
        <p14:creationId xmlns:p14="http://schemas.microsoft.com/office/powerpoint/2010/main" val="101081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</a:t>
            </a:r>
            <a:r>
              <a:rPr lang="en-CA" sz="2400" dirty="0" err="1"/>
              <a:t>eval</a:t>
            </a:r>
            <a:r>
              <a:rPr lang="en-CA" sz="2400" dirty="0"/>
              <a:t>() function can compile and execute any JavaScript so this is a potential security problem</a:t>
            </a:r>
          </a:p>
          <a:p>
            <a:r>
              <a:rPr lang="en-CA" sz="2400" dirty="0"/>
              <a:t>It is safer to use a JSON parser to convert a JSON text to a JavaScript object</a:t>
            </a:r>
          </a:p>
          <a:p>
            <a:pPr lvl="1"/>
            <a:r>
              <a:rPr lang="en-CA" sz="2400" dirty="0"/>
              <a:t>A JSON parser will recognize only JSON text and will not compile scripts. </a:t>
            </a:r>
          </a:p>
          <a:p>
            <a:r>
              <a:rPr lang="en-CA" sz="2400" dirty="0"/>
              <a:t>Native JSON support is included in newer browsers and in the newest </a:t>
            </a:r>
            <a:r>
              <a:rPr lang="en-CA" sz="2400" dirty="0" err="1"/>
              <a:t>ECMAScript</a:t>
            </a:r>
            <a:r>
              <a:rPr lang="en-CA" sz="2400" dirty="0"/>
              <a:t> (JavaScript) standard</a:t>
            </a:r>
          </a:p>
        </p:txBody>
      </p:sp>
    </p:spTree>
    <p:extLst>
      <p:ext uri="{BB962C8B-B14F-4D97-AF65-F5344CB8AC3E}">
        <p14:creationId xmlns:p14="http://schemas.microsoft.com/office/powerpoint/2010/main" val="66475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parseJSON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Can use </a:t>
            </a:r>
            <a:r>
              <a:rPr lang="en-CA" sz="2400" dirty="0" err="1"/>
              <a:t>parseJSON</a:t>
            </a:r>
            <a:r>
              <a:rPr lang="en-CA" sz="2400" dirty="0"/>
              <a:t>() to convert</a:t>
            </a:r>
          </a:p>
          <a:p>
            <a:pPr lvl="1"/>
            <a:r>
              <a:rPr lang="en-CA" sz="2400" dirty="0"/>
              <a:t>Better than </a:t>
            </a:r>
            <a:r>
              <a:rPr lang="en-CA" sz="2400" dirty="0" err="1"/>
              <a:t>eval</a:t>
            </a:r>
            <a:r>
              <a:rPr lang="en-CA" sz="2400" dirty="0"/>
              <a:t> because it will not process JavaScript code</a:t>
            </a:r>
          </a:p>
          <a:p>
            <a:r>
              <a:rPr lang="en-CA" sz="2400" dirty="0"/>
              <a:t>Syntax:</a:t>
            </a:r>
          </a:p>
          <a:p>
            <a:pPr lvl="1"/>
            <a:r>
              <a:rPr lang="en-CA" sz="2400" dirty="0" err="1"/>
              <a:t>obj</a:t>
            </a:r>
            <a:r>
              <a:rPr lang="en-CA" sz="2400" dirty="0"/>
              <a:t> = $.</a:t>
            </a:r>
            <a:r>
              <a:rPr lang="en-CA" sz="2400" dirty="0" err="1"/>
              <a:t>parseJSON</a:t>
            </a:r>
            <a:r>
              <a:rPr lang="en-CA" sz="2400" dirty="0"/>
              <a:t>(txt);</a:t>
            </a:r>
          </a:p>
          <a:p>
            <a:pPr lvl="1"/>
            <a:r>
              <a:rPr lang="en-CA" sz="2400" dirty="0"/>
              <a:t>Where </a:t>
            </a:r>
            <a:r>
              <a:rPr lang="en-CA" sz="2400" dirty="0" err="1"/>
              <a:t>obj</a:t>
            </a:r>
            <a:r>
              <a:rPr lang="en-CA" sz="2400" dirty="0"/>
              <a:t> is the name of the variable you are assigning the JSON to in JavaScript</a:t>
            </a:r>
          </a:p>
          <a:p>
            <a:pPr lvl="1"/>
            <a:r>
              <a:rPr lang="en-CA" sz="2400" dirty="0"/>
              <a:t>Txt is the variable which is storing the JSON data</a:t>
            </a:r>
          </a:p>
        </p:txBody>
      </p:sp>
    </p:spTree>
    <p:extLst>
      <p:ext uri="{BB962C8B-B14F-4D97-AF65-F5344CB8AC3E}">
        <p14:creationId xmlns:p14="http://schemas.microsoft.com/office/powerpoint/2010/main" val="198996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Exercise</a:t>
            </a:r>
            <a:endParaRPr lang="en-CA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4"/>
            <a:ext cx="3151262" cy="4969955"/>
          </a:xfrm>
        </p:spPr>
        <p:txBody>
          <a:bodyPr>
            <a:normAutofit/>
          </a:bodyPr>
          <a:lstStyle/>
          <a:p>
            <a:r>
              <a:rPr lang="en-CA" sz="2400" dirty="0" smtClean="0"/>
              <a:t>Using the </a:t>
            </a:r>
            <a:r>
              <a:rPr lang="en-CA" sz="2400" dirty="0" err="1" smtClean="0"/>
              <a:t>booksfixed.json</a:t>
            </a:r>
            <a:r>
              <a:rPr lang="en-CA" sz="2400" dirty="0" smtClean="0"/>
              <a:t> file</a:t>
            </a:r>
            <a:endParaRPr lang="en-CA" sz="2400" dirty="0"/>
          </a:p>
          <a:p>
            <a:pPr lvl="1"/>
            <a:r>
              <a:rPr lang="en-CA" sz="2400" dirty="0" smtClean="0"/>
              <a:t>Read in and display the books</a:t>
            </a:r>
          </a:p>
          <a:p>
            <a:pPr lvl="1"/>
            <a:r>
              <a:rPr lang="en-CA" sz="2400" dirty="0" smtClean="0"/>
              <a:t>Have a div for each book with a  border </a:t>
            </a:r>
          </a:p>
          <a:p>
            <a:pPr lvl="1"/>
            <a:r>
              <a:rPr lang="en-CA" sz="2400" dirty="0" smtClean="0"/>
              <a:t>Each “key” type is a separate class so that you can style them separately (i.e. title, category, </a:t>
            </a:r>
            <a:r>
              <a:rPr lang="en-CA" sz="2400" dirty="0" err="1" smtClean="0"/>
              <a:t>lang</a:t>
            </a:r>
            <a:r>
              <a:rPr lang="en-CA" sz="2400" dirty="0" smtClean="0"/>
              <a:t>, author, year, price).</a:t>
            </a:r>
          </a:p>
          <a:p>
            <a:pPr lvl="1"/>
            <a:r>
              <a:rPr lang="en-CA" sz="2400" dirty="0" smtClean="0"/>
              <a:t>Each book fades in over 3 seconds</a:t>
            </a:r>
          </a:p>
          <a:p>
            <a:pPr lvl="1"/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68646"/>
            <a:ext cx="2290947" cy="52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JSON (refresher)</a:t>
            </a:r>
          </a:p>
          <a:p>
            <a:pPr lvl="1"/>
            <a:r>
              <a:rPr lang="en-CA" sz="3600" dirty="0"/>
              <a:t>Why JSON is used</a:t>
            </a:r>
          </a:p>
          <a:p>
            <a:pPr lvl="1"/>
            <a:r>
              <a:rPr lang="en-CA" sz="3600" dirty="0"/>
              <a:t>JSON vs. XML</a:t>
            </a:r>
          </a:p>
          <a:p>
            <a:pPr lvl="1"/>
            <a:r>
              <a:rPr lang="en-CA" sz="3600" dirty="0"/>
              <a:t>JSON in JavaScript</a:t>
            </a:r>
          </a:p>
          <a:p>
            <a:pPr lvl="1"/>
            <a:r>
              <a:rPr lang="en-CA" sz="3600" dirty="0"/>
              <a:t>JSON in </a:t>
            </a:r>
            <a:r>
              <a:rPr lang="en-CA" sz="3600" dirty="0" err="1"/>
              <a:t>jQuery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579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JSON: </a:t>
            </a:r>
            <a:r>
              <a:rPr lang="en-US" sz="2400" b="1" dirty="0"/>
              <a:t>J</a:t>
            </a:r>
            <a:r>
              <a:rPr lang="en-US" sz="2400" dirty="0"/>
              <a:t>ava</a:t>
            </a:r>
            <a:r>
              <a:rPr lang="en-US" sz="2400" b="1" dirty="0"/>
              <a:t>S</a:t>
            </a:r>
            <a:r>
              <a:rPr lang="en-US" sz="2400" dirty="0"/>
              <a:t>cript </a:t>
            </a:r>
            <a:r>
              <a:rPr lang="en-US" sz="2400" b="1" dirty="0"/>
              <a:t>O</a:t>
            </a:r>
            <a:r>
              <a:rPr lang="en-US" sz="2400" dirty="0"/>
              <a:t>bject </a:t>
            </a:r>
            <a:r>
              <a:rPr lang="en-US" sz="2400" b="1" dirty="0"/>
              <a:t>N</a:t>
            </a:r>
            <a:r>
              <a:rPr lang="en-US" sz="2400" dirty="0"/>
              <a:t>otation.</a:t>
            </a:r>
          </a:p>
          <a:p>
            <a:endParaRPr lang="en-US" sz="2400" dirty="0"/>
          </a:p>
          <a:p>
            <a:r>
              <a:rPr lang="en-US" sz="2400" dirty="0"/>
              <a:t>JSON is syntax for storing and exchanging text information</a:t>
            </a:r>
          </a:p>
          <a:p>
            <a:r>
              <a:rPr lang="en-US" sz="2400" dirty="0"/>
              <a:t>JSON is lightweight text-data interchange format </a:t>
            </a:r>
          </a:p>
          <a:p>
            <a:r>
              <a:rPr lang="en-US" sz="2400" dirty="0"/>
              <a:t>JSON is language independent </a:t>
            </a:r>
            <a:r>
              <a:rPr lang="en-US" sz="2400" b="1" dirty="0"/>
              <a:t>*</a:t>
            </a:r>
            <a:r>
              <a:rPr lang="en-US" sz="2400" dirty="0"/>
              <a:t> </a:t>
            </a:r>
          </a:p>
          <a:p>
            <a:r>
              <a:rPr lang="en-US" sz="2400" dirty="0"/>
              <a:t>JSON is "self-describing" and easy to understand</a:t>
            </a:r>
          </a:p>
          <a:p>
            <a:pPr marL="109728" indent="0">
              <a:buNone/>
            </a:pPr>
            <a:endParaRPr lang="en-CA" sz="1600" dirty="0"/>
          </a:p>
          <a:p>
            <a:pPr marL="109728" indent="0">
              <a:buNone/>
            </a:pPr>
            <a:r>
              <a:rPr lang="en-CA" sz="2400" dirty="0"/>
              <a:t>* JSON uses JavaScript syntax for describing data objects, but parsers are available for many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4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format is syntactically identical to the code for creating JavaScript objects</a:t>
            </a:r>
          </a:p>
          <a:p>
            <a:endParaRPr lang="en-US" sz="2400" dirty="0"/>
          </a:p>
          <a:p>
            <a:r>
              <a:rPr lang="en-US" sz="2400" dirty="0"/>
              <a:t>Instead of using a parser, a JavaScript program can use the built-in </a:t>
            </a:r>
            <a:r>
              <a:rPr lang="en-US" sz="2400" dirty="0" err="1"/>
              <a:t>eval</a:t>
            </a:r>
            <a:r>
              <a:rPr lang="en-US" sz="2400" dirty="0"/>
              <a:t>() function and execute JSON data to produce native JavaScript objects</a:t>
            </a:r>
          </a:p>
        </p:txBody>
      </p:sp>
    </p:spTree>
    <p:extLst>
      <p:ext uri="{BB962C8B-B14F-4D97-AF65-F5344CB8AC3E}">
        <p14:creationId xmlns:p14="http://schemas.microsoft.com/office/powerpoint/2010/main" val="40445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"employees": [</a:t>
            </a:r>
            <a:br>
              <a:rPr lang="en-US" sz="2400" dirty="0"/>
            </a:br>
            <a:r>
              <a:rPr lang="en-US" sz="2400" dirty="0"/>
              <a:t>	{ "</a:t>
            </a:r>
            <a:r>
              <a:rPr lang="en-US" sz="2400" dirty="0" err="1"/>
              <a:t>firstName</a:t>
            </a:r>
            <a:r>
              <a:rPr lang="en-US" sz="2400" dirty="0"/>
              <a:t>":"John" , "</a:t>
            </a:r>
            <a:r>
              <a:rPr lang="en-US" sz="2400" dirty="0" err="1"/>
              <a:t>lastName</a:t>
            </a:r>
            <a:r>
              <a:rPr lang="en-US" sz="2400" dirty="0"/>
              <a:t>":"Doe" }, </a:t>
            </a:r>
            <a:br>
              <a:rPr lang="en-US" sz="2400" dirty="0"/>
            </a:br>
            <a:r>
              <a:rPr lang="en-US" sz="2400" dirty="0"/>
              <a:t>	{ "</a:t>
            </a:r>
            <a:r>
              <a:rPr lang="en-US" sz="2400" dirty="0" err="1"/>
              <a:t>firstName</a:t>
            </a:r>
            <a:r>
              <a:rPr lang="en-US" sz="2400" dirty="0"/>
              <a:t>":"Anna" , "</a:t>
            </a:r>
            <a:r>
              <a:rPr lang="en-US" sz="2400" dirty="0" err="1"/>
              <a:t>lastName</a:t>
            </a:r>
            <a:r>
              <a:rPr lang="en-US" sz="2400" dirty="0"/>
              <a:t>":"Smith" }, </a:t>
            </a:r>
            <a:br>
              <a:rPr lang="en-US" sz="2400" dirty="0"/>
            </a:br>
            <a:r>
              <a:rPr lang="en-US" sz="2400" dirty="0"/>
              <a:t>	{ "</a:t>
            </a:r>
            <a:r>
              <a:rPr lang="en-US" sz="2400" dirty="0" err="1"/>
              <a:t>firstName</a:t>
            </a:r>
            <a:r>
              <a:rPr lang="en-US" sz="2400" dirty="0"/>
              <a:t>":"Peter" , "</a:t>
            </a:r>
            <a:r>
              <a:rPr lang="en-US" sz="2400" dirty="0" err="1"/>
              <a:t>lastName</a:t>
            </a:r>
            <a:r>
              <a:rPr lang="en-US" sz="2400" dirty="0"/>
              <a:t>":"Jones" }</a:t>
            </a:r>
            <a:br>
              <a:rPr lang="en-US" sz="2400" dirty="0"/>
            </a:br>
            <a:r>
              <a:rPr lang="en-US" sz="2400" dirty="0"/>
              <a:t>	]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06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Much Like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J</a:t>
            </a:r>
            <a:r>
              <a:rPr lang="en-US" sz="2400" dirty="0"/>
              <a:t>SON is plain text</a:t>
            </a:r>
          </a:p>
          <a:p>
            <a:r>
              <a:rPr lang="en-US" sz="2400" dirty="0"/>
              <a:t>JSON is "self-describing" (human readable)</a:t>
            </a:r>
          </a:p>
          <a:p>
            <a:r>
              <a:rPr lang="en-US" sz="2400" dirty="0"/>
              <a:t>JSON is hierarchical (values within values)</a:t>
            </a:r>
          </a:p>
          <a:p>
            <a:r>
              <a:rPr lang="en-US" sz="2400" dirty="0"/>
              <a:t>JSON can be parsed by JavaScript</a:t>
            </a:r>
          </a:p>
          <a:p>
            <a:r>
              <a:rPr lang="en-US" sz="2400" dirty="0"/>
              <a:t>JSON data can be transported using AJAX </a:t>
            </a:r>
          </a:p>
        </p:txBody>
      </p:sp>
    </p:spTree>
    <p:extLst>
      <p:ext uri="{BB962C8B-B14F-4D97-AF65-F5344CB8AC3E}">
        <p14:creationId xmlns:p14="http://schemas.microsoft.com/office/powerpoint/2010/main" val="309420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Unlike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end tag</a:t>
            </a:r>
          </a:p>
          <a:p>
            <a:r>
              <a:rPr lang="en-US" sz="2400" dirty="0"/>
              <a:t>Shorter</a:t>
            </a:r>
          </a:p>
          <a:p>
            <a:r>
              <a:rPr lang="en-US" sz="2400" dirty="0"/>
              <a:t>Quicker to read and write</a:t>
            </a:r>
          </a:p>
          <a:p>
            <a:r>
              <a:rPr lang="en-US" sz="2400" dirty="0"/>
              <a:t>Can be parsed using built-in JavaScript </a:t>
            </a:r>
            <a:r>
              <a:rPr lang="en-US" sz="2400" dirty="0" err="1"/>
              <a:t>eval</a:t>
            </a:r>
            <a:r>
              <a:rPr lang="en-US" sz="2400" dirty="0"/>
              <a:t>()</a:t>
            </a:r>
          </a:p>
          <a:p>
            <a:r>
              <a:rPr lang="en-US" sz="2400" dirty="0"/>
              <a:t>Uses arrays</a:t>
            </a:r>
          </a:p>
          <a:p>
            <a:r>
              <a:rPr lang="en-US" sz="2400" dirty="0"/>
              <a:t>No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30568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JSON and 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JSON can hold the same data, it’s just a different format</a:t>
            </a:r>
          </a:p>
          <a:p>
            <a:r>
              <a:rPr lang="en-CA" sz="2400" dirty="0" smtClean="0"/>
              <a:t>XML to JSON conversion</a:t>
            </a:r>
          </a:p>
          <a:p>
            <a:pPr lvl="1"/>
            <a:r>
              <a:rPr lang="en-CA" sz="2400" dirty="0" smtClean="0"/>
              <a:t>See samples: books.xml and </a:t>
            </a:r>
            <a:r>
              <a:rPr lang="en-CA" sz="2400" dirty="0" err="1" smtClean="0"/>
              <a:t>books.JSON</a:t>
            </a:r>
            <a:endParaRPr lang="en-CA" sz="2400" dirty="0" smtClean="0"/>
          </a:p>
          <a:p>
            <a:r>
              <a:rPr lang="en-CA" sz="2400" dirty="0" smtClean="0"/>
              <a:t>You could write a converter yourself</a:t>
            </a:r>
          </a:p>
          <a:p>
            <a:pPr lvl="1"/>
            <a:r>
              <a:rPr lang="en-CA" sz="2400" dirty="0" smtClean="0"/>
              <a:t>XML to JSON converter</a:t>
            </a:r>
            <a:endParaRPr lang="en-CA" sz="2400" dirty="0"/>
          </a:p>
          <a:p>
            <a:pPr lvl="1"/>
            <a:r>
              <a:rPr lang="en-CA" sz="2400" dirty="0" smtClean="0"/>
              <a:t>See</a:t>
            </a:r>
            <a:r>
              <a:rPr lang="en-CA" sz="2400" dirty="0"/>
              <a:t>: </a:t>
            </a:r>
            <a:r>
              <a:rPr lang="en-CA" sz="2400" dirty="0">
                <a:hlinkClick r:id="rId3"/>
              </a:rPr>
              <a:t>http://</a:t>
            </a:r>
            <a:r>
              <a:rPr lang="en-CA" sz="2400" dirty="0" smtClean="0">
                <a:hlinkClick r:id="rId3"/>
              </a:rPr>
              <a:t>www.freeformatter.com/xml-to-json-converter.html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24452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Easier and faster than XML</a:t>
            </a:r>
          </a:p>
          <a:p>
            <a:r>
              <a:rPr lang="en-US" sz="2400" dirty="0"/>
              <a:t>Using XML</a:t>
            </a:r>
          </a:p>
          <a:p>
            <a:pPr lvl="1"/>
            <a:r>
              <a:rPr lang="en-US" sz="2400" dirty="0"/>
              <a:t>Fetch an XML document</a:t>
            </a:r>
          </a:p>
          <a:p>
            <a:pPr lvl="1"/>
            <a:r>
              <a:rPr lang="en-US" sz="2400" dirty="0"/>
              <a:t>Use the XML DOM to loop through the document</a:t>
            </a:r>
          </a:p>
          <a:p>
            <a:pPr lvl="1"/>
            <a:r>
              <a:rPr lang="en-US" sz="2400" dirty="0"/>
              <a:t>Extract values and store in variables</a:t>
            </a:r>
          </a:p>
          <a:p>
            <a:r>
              <a:rPr lang="en-US" sz="2400" dirty="0"/>
              <a:t>Using JSON</a:t>
            </a:r>
          </a:p>
          <a:p>
            <a:pPr lvl="1"/>
            <a:r>
              <a:rPr lang="en-US" sz="2400" dirty="0"/>
              <a:t>Fetch a JSON string</a:t>
            </a:r>
          </a:p>
          <a:p>
            <a:pPr lvl="1"/>
            <a:r>
              <a:rPr lang="en-US" sz="2400" dirty="0" err="1"/>
              <a:t>eval</a:t>
            </a:r>
            <a:r>
              <a:rPr lang="en-US" sz="2400" dirty="0"/>
              <a:t>() the JSON string</a:t>
            </a:r>
          </a:p>
        </p:txBody>
      </p:sp>
    </p:spTree>
    <p:extLst>
      <p:ext uri="{BB962C8B-B14F-4D97-AF65-F5344CB8AC3E}">
        <p14:creationId xmlns:p14="http://schemas.microsoft.com/office/powerpoint/2010/main" val="4180691388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659</Words>
  <Application>Microsoft Office PowerPoint</Application>
  <PresentationFormat>On-screen Show (4:3)</PresentationFormat>
  <Paragraphs>121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Verdana</vt:lpstr>
      <vt:lpstr>browser</vt:lpstr>
      <vt:lpstr>JSON (vs XML)</vt:lpstr>
      <vt:lpstr>Objectives</vt:lpstr>
      <vt:lpstr>What is JSON?</vt:lpstr>
      <vt:lpstr>Using JSON</vt:lpstr>
      <vt:lpstr>JSON Example</vt:lpstr>
      <vt:lpstr>Much Like XML</vt:lpstr>
      <vt:lpstr>Unlike XML</vt:lpstr>
      <vt:lpstr>JSON and XML</vt:lpstr>
      <vt:lpstr>Why JSON?</vt:lpstr>
      <vt:lpstr>JSON Syntax</vt:lpstr>
      <vt:lpstr>Squiggles, Squares, Colons &amp; Commas</vt:lpstr>
      <vt:lpstr>JSON Arrays</vt:lpstr>
      <vt:lpstr>JSON Files</vt:lpstr>
      <vt:lpstr>Converting JSON Object to Text</vt:lpstr>
      <vt:lpstr>Security</vt:lpstr>
      <vt:lpstr>parseJSON()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and JSON</dc:title>
  <dc:creator>Allan R. McDonald</dc:creator>
  <cp:lastModifiedBy>Admin lab</cp:lastModifiedBy>
  <cp:revision>24</cp:revision>
  <dcterms:created xsi:type="dcterms:W3CDTF">2011-10-05T14:28:13Z</dcterms:created>
  <dcterms:modified xsi:type="dcterms:W3CDTF">2017-11-06T21:34:32Z</dcterms:modified>
</cp:coreProperties>
</file>