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2"/>
  </p:sldMasterIdLst>
  <p:notesMasterIdLst>
    <p:notesMasterId r:id="rId42"/>
  </p:notesMasterIdLst>
  <p:sldIdLst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6" r:id="rId28"/>
    <p:sldId id="288" r:id="rId29"/>
    <p:sldId id="289" r:id="rId30"/>
    <p:sldId id="290" r:id="rId31"/>
    <p:sldId id="291" r:id="rId32"/>
    <p:sldId id="300" r:id="rId33"/>
    <p:sldId id="304" r:id="rId34"/>
    <p:sldId id="305" r:id="rId35"/>
    <p:sldId id="306" r:id="rId36"/>
    <p:sldId id="307" r:id="rId37"/>
    <p:sldId id="308" r:id="rId38"/>
    <p:sldId id="309" r:id="rId39"/>
    <p:sldId id="303" r:id="rId40"/>
    <p:sldId id="302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604" autoAdjust="0"/>
  </p:normalViewPr>
  <p:slideViewPr>
    <p:cSldViewPr>
      <p:cViewPr varScale="1">
        <p:scale>
          <a:sx n="75" d="100"/>
          <a:sy n="75" d="100"/>
        </p:scale>
        <p:origin x="119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9E558F-60B2-41D8-9712-B137CE127854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F490F4-5A4C-473C-B878-A8E9D907FD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78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Roger </a:t>
            </a:r>
            <a:r>
              <a:rPr lang="en-US" dirty="0" err="1"/>
              <a:t>Wolter</a:t>
            </a:r>
            <a:br>
              <a:rPr lang="en-US" dirty="0"/>
            </a:br>
            <a:r>
              <a:rPr lang="en-US" dirty="0"/>
              <a:t>Microsoft Corporation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0D8C9-B65C-44D6-9EF8-CB80D0B3E87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08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0D8C9-B65C-44D6-9EF8-CB80D0B3E87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678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0D8C9-B65C-44D6-9EF8-CB80D0B3E87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678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Note: leave Data context class blank (wrong in screenshot)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90F4-5A4C-473C-B878-A8E9D907FDA6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44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Note: leave Data context class blank (wrong in screenshot)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90F4-5A4C-473C-B878-A8E9D907FDA6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404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Note: leave Data context class blank (wrong in screenshot)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90F4-5A4C-473C-B878-A8E9D907FDA6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342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90F4-5A4C-473C-B878-A8E9D907FDA6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884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the string</a:t>
            </a:r>
            <a:r>
              <a:rPr lang="en-US" baseline="0" dirty="0"/>
              <a:t> in the </a:t>
            </a:r>
            <a:r>
              <a:rPr lang="en-US" baseline="0" dirty="0" err="1"/>
              <a:t>SoapClient</a:t>
            </a:r>
            <a:r>
              <a:rPr lang="en-US" baseline="0" dirty="0"/>
              <a:t> constructor is the channel label that must match what’s in the </a:t>
            </a:r>
            <a:r>
              <a:rPr lang="en-US" baseline="0" dirty="0" err="1"/>
              <a:t>Web.config</a:t>
            </a:r>
            <a:r>
              <a:rPr lang="en-US" baseline="0" dirty="0"/>
              <a:t> file.  It tells the object which protocol/channel it is to use.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90F4-5A4C-473C-B878-A8E9D907FDA6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928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7959" y="1363460"/>
            <a:ext cx="7987393" cy="2387600"/>
          </a:xfrm>
        </p:spPr>
        <p:txBody>
          <a:bodyPr anchor="b">
            <a:normAutofit/>
          </a:bodyPr>
          <a:lstStyle>
            <a:lvl1pPr algn="ctr">
              <a:defRPr sz="3038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7959" y="3907124"/>
            <a:ext cx="7473043" cy="905986"/>
          </a:xfrm>
        </p:spPr>
        <p:txBody>
          <a:bodyPr/>
          <a:lstStyle>
            <a:lvl1pPr marL="0" indent="0" algn="l">
              <a:buNone/>
              <a:defRPr sz="13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26" name="Picture 2" descr="https://upload.wikimedia.org/wikipedia/commons/thumb/e/e2/Google_Chrome_icon_(2011).svg/1024px-Google_Chrome_icon_(2011).svg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9957" y="5241876"/>
            <a:ext cx="814047" cy="108539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people.mozilla.com/~faaborg/files/shiretoko/firefoxIcon/firefox-512-noshadow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75949" y="5198903"/>
            <a:ext cx="878512" cy="117134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cssreflex.com/wp-content/uploads/2013/11/ie9-10_512x512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16407" y="5129673"/>
            <a:ext cx="982352" cy="130980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vignette2.wikia.nocookie.net/spore/images/f/f8/Opera_Logo.png/revision/latest?cb=20100816011500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60704" y="5160516"/>
            <a:ext cx="936087" cy="124811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upload.wikimedia.org/wikipedia/commons/8/8b/Microsoft_Edge_logo.pn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58739" y="5211262"/>
            <a:ext cx="859973" cy="114663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canvas.sfu.ca/courses/14504/files/1097955/preview?verifier=Jb3NgYmcYwYpwqiL50I6kNxjnaDYJD37HMLn6tdP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80658" y="5124241"/>
            <a:ext cx="990505" cy="132067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upload.wikimedia.org/wikipedia/en/1/18/Dolphin-browser-icon.png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3106" y="5097133"/>
            <a:ext cx="1031162" cy="1374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10" cstate="print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498" y="26576"/>
            <a:ext cx="17430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84378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rome Two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05792"/>
            <a:ext cx="7886700" cy="7412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929384"/>
            <a:ext cx="3886200" cy="48188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929384"/>
            <a:ext cx="3886200" cy="48188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424013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rome Comparis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124080"/>
            <a:ext cx="7886700" cy="69557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836611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677481"/>
            <a:ext cx="3868340" cy="40333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836611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677481"/>
            <a:ext cx="3887391" cy="40333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271609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rome Title Only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15568"/>
            <a:ext cx="7886700" cy="7854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08510265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hrome Blank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4469704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E 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218" y="666880"/>
            <a:ext cx="7886700" cy="8784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218" y="1609344"/>
            <a:ext cx="7886700" cy="502005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229403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E 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100310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E 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93728"/>
            <a:ext cx="7886700" cy="7412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17320"/>
            <a:ext cx="3886200" cy="520293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17320"/>
            <a:ext cx="3886200" cy="520293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340521"/>
      </p:ext>
    </p:extLst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E 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712600"/>
            <a:ext cx="7886700" cy="69557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25131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265998"/>
            <a:ext cx="3868340" cy="43268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425131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265998"/>
            <a:ext cx="3887391" cy="43268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46133352"/>
      </p:ext>
    </p:extLst>
  </p:cSld>
  <p:clrMapOvr>
    <a:masterClrMapping/>
  </p:clrMapOvr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E 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76072"/>
            <a:ext cx="7886700" cy="7854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09250391"/>
      </p:ext>
    </p:extLst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IE 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2779070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F TItle and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831472"/>
            <a:ext cx="7886700" cy="8784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773939"/>
            <a:ext cx="7886700" cy="486937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204829"/>
      </p:ext>
    </p:extLst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Edge">
    <p:bg>
      <p:bgPr>
        <a:blipFill dpi="0" rotWithShape="1">
          <a:blip r:embed="rId2" cstate="screen">
            <a:alphaModFix amt="4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790716"/>
      </p:ext>
    </p:extLst>
  </p:cSld>
  <p:clrMapOvr>
    <a:masterClrMapping/>
  </p:clrMapOvr>
  <p:hf sldNum="0"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dge Side By Side">
    <p:bg>
      <p:bgPr>
        <a:blipFill dpi="0" rotWithShape="1">
          <a:blip r:embed="rId2" cstate="screen">
            <a:alphaModFix amt="4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829" y="859536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1379" y="1389764"/>
            <a:ext cx="4629150" cy="5239639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829" y="2459736"/>
            <a:ext cx="2949178" cy="4097842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2744933"/>
      </p:ext>
    </p:extLst>
  </p:cSld>
  <p:clrMapOvr>
    <a:masterClrMapping/>
  </p:clrMapOvr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dge Side By Side Image">
    <p:bg>
      <p:bgPr>
        <a:blipFill dpi="0" rotWithShape="1">
          <a:blip r:embed="rId2" cstate="screen">
            <a:alphaModFix amt="4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896112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426338"/>
            <a:ext cx="4629150" cy="5175631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496312"/>
            <a:ext cx="2949178" cy="4047782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0725907"/>
      </p:ext>
    </p:extLst>
  </p:cSld>
  <p:clrMapOvr>
    <a:masterClrMapping/>
  </p:clrMapOvr>
  <p:hf sldNum="0"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2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C9DFEDFA-E8B3-4E56-842C-D01EFB3A34F3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586911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939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F Section Header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218257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F Two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13184"/>
            <a:ext cx="7886700" cy="7412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636776"/>
            <a:ext cx="3886200" cy="48188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36776"/>
            <a:ext cx="3886200" cy="48188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371245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F Comparis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849760"/>
            <a:ext cx="7886700" cy="69557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562291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403161"/>
            <a:ext cx="3868340" cy="40333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562291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403161"/>
            <a:ext cx="3887391" cy="40333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7422570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F Title Only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77240"/>
            <a:ext cx="7886700" cy="7854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0761156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FF Blank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3883957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rome TItle and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792" y="1088136"/>
            <a:ext cx="7886700" cy="8321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126" y="1920240"/>
            <a:ext cx="7886700" cy="479145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13848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rome Section Header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232839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804040"/>
            <a:ext cx="7886700" cy="759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63624"/>
            <a:ext cx="7886700" cy="4969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7930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0" r:id="rId22"/>
    <p:sldLayoutId id="2147483701" r:id="rId23"/>
  </p:sldLayoutIdLst>
  <p:hf sldNum="0" hd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csdev.cegep-heritage.qc.ca/students/rchan/C50/SampleServices/Cities.asmx" TargetMode="External"/><Relationship Id="rId2" Type="http://schemas.openxmlformats.org/officeDocument/2006/relationships/hyperlink" Target="http://www.webservicex.net/" TargetMode="External"/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csdev.cegep-heritage.qc.ca/students/rchan/C50/SampleServices/Cities.asmx?WSDL" TargetMode="External"/><Relationship Id="rId1" Type="http://schemas.openxmlformats.org/officeDocument/2006/relationships/slideLayout" Target="../slideLayouts/slideLayout2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143000"/>
            <a:ext cx="7543800" cy="2593975"/>
          </a:xfrm>
        </p:spPr>
        <p:txBody>
          <a:bodyPr/>
          <a:lstStyle/>
          <a:p>
            <a:r>
              <a:rPr lang="en-CA" dirty="0"/>
              <a:t>Introduction to Web Services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3890912"/>
            <a:ext cx="8712968" cy="1914351"/>
          </a:xfrm>
        </p:spPr>
        <p:txBody>
          <a:bodyPr>
            <a:noAutofit/>
          </a:bodyPr>
          <a:lstStyle/>
          <a:p>
            <a:pPr marR="0" eaLnBrk="1" hangingPunct="1"/>
            <a:r>
              <a:rPr lang="en-US" sz="2800" dirty="0"/>
              <a:t>420-C50 S16</a:t>
            </a:r>
          </a:p>
          <a:p>
            <a:endParaRPr lang="en-US" sz="2800" dirty="0"/>
          </a:p>
          <a:p>
            <a:endParaRPr lang="en-US" dirty="0"/>
          </a:p>
          <a:p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25814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SOAP – Major Parts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Envelope</a:t>
            </a:r>
          </a:p>
          <a:p>
            <a:pPr lvl="1"/>
            <a:r>
              <a:rPr lang="en-CA" sz="2000" dirty="0"/>
              <a:t>Wrapper that holds everything together</a:t>
            </a:r>
          </a:p>
          <a:p>
            <a:pPr lvl="1"/>
            <a:r>
              <a:rPr lang="en-CA" sz="2000" dirty="0"/>
              <a:t>Specifies XML namespace(s) to be used</a:t>
            </a:r>
          </a:p>
          <a:p>
            <a:r>
              <a:rPr lang="en-CA" sz="2400" dirty="0"/>
              <a:t>Body</a:t>
            </a:r>
          </a:p>
          <a:p>
            <a:pPr lvl="1"/>
            <a:r>
              <a:rPr lang="en-CA" sz="2000" dirty="0"/>
              <a:t>Makes the call to the service and sends the values</a:t>
            </a:r>
          </a:p>
        </p:txBody>
      </p:sp>
    </p:spTree>
    <p:extLst>
      <p:ext uri="{BB962C8B-B14F-4D97-AF65-F5344CB8AC3E}">
        <p14:creationId xmlns:p14="http://schemas.microsoft.com/office/powerpoint/2010/main" val="958562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 Request with SOAP Envelope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POST /calc.asmx HTTP/1.1 Host: www.somewhere.com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Content-Type: text/xml; charset=utf-8 Content-Length: 338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SOAPAction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 "http://tempuri.org/Add"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&lt;?xml version="1.0" encoding="utf-8"?&gt;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soap:Envelope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xmlns:xsi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="http://www.w3.org/2001/XMLSchema-instance"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xmlns:xsd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="http://www.w3.org/2001/XMLSchema"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xmlns:soap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" http://schemas.xmlsoap.org/soap/envelope/ "&gt;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soap:Body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    &lt;Add 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xmlns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="http://www.somewhere.com/calc"&gt;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      &lt;a&gt;2&lt;/a&gt;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      &lt;b&gt;2&lt;/b&gt;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    &lt;/Add&gt;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  &lt;/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soap:Body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&lt;/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soap:Envelope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930932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HTTP/1.1 200 OK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Content-Type: text/xml; charset=utf-8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Content-Length: 353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&lt;?xml version="1.0" encoding="utf-8"?&gt;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soap:Envelope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xmlns:xsi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="http://www.w3.org/2001/XMLSchema-instance"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xmlns:xsd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="http://www.w3.org/2001/XMLSchema"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xmlns:soap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="http://schemas.xmlsoap.org/soap/envelope/"&gt;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soap:Body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  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AddResponse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xmlns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="http://www.somewhere.com/calc"&gt;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  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AddResult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&gt;4&lt;/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AddResult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  &lt;/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AddResponse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 &lt;/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soap:Body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soap:Envelope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2956691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Optional Parts of SOAP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How to represent program data as XML </a:t>
            </a:r>
          </a:p>
          <a:p>
            <a:r>
              <a:rPr lang="en-US" sz="2400" dirty="0"/>
              <a:t>SOAP supports document style applications where the SOAP message is just a wrapper around an XML document. </a:t>
            </a:r>
          </a:p>
          <a:p>
            <a:r>
              <a:rPr lang="en-US" sz="2400" dirty="0"/>
              <a:t>Document-style SOAP applications are very flexible and many new XML Web services take advantage of this flexibility to build services </a:t>
            </a:r>
          </a:p>
        </p:txBody>
      </p:sp>
    </p:spTree>
    <p:extLst>
      <p:ext uri="{BB962C8B-B14F-4D97-AF65-F5344CB8AC3E}">
        <p14:creationId xmlns:p14="http://schemas.microsoft.com/office/powerpoint/2010/main" val="3789906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Optional Parts of SOAP – HTTP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Defines what an HTTP message that contains a SOAP message looks like. </a:t>
            </a:r>
          </a:p>
          <a:p>
            <a:r>
              <a:rPr lang="en-US" sz="2400" dirty="0"/>
              <a:t>HTTP binding is important because HTTP is supported by almost all current OS's</a:t>
            </a:r>
          </a:p>
          <a:p>
            <a:pPr lvl="1"/>
            <a:r>
              <a:rPr lang="en-US" sz="2000" dirty="0"/>
              <a:t>Transforms data from HTTP format to format understood by OS</a:t>
            </a:r>
          </a:p>
          <a:p>
            <a:r>
              <a:rPr lang="en-US" sz="2400" dirty="0"/>
              <a:t>The HTTP binding is optional, but almost all SOAP implementations support it because it's the only standardized protocol for SOAP </a:t>
            </a:r>
          </a:p>
        </p:txBody>
      </p:sp>
    </p:spTree>
    <p:extLst>
      <p:ext uri="{BB962C8B-B14F-4D97-AF65-F5344CB8AC3E}">
        <p14:creationId xmlns:p14="http://schemas.microsoft.com/office/powerpoint/2010/main" val="2771951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Optional Parts of SOAP – HTTP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0" hangingPunct="0">
              <a:spcBef>
                <a:spcPct val="0"/>
              </a:spcBef>
              <a:buSzTx/>
              <a:buFont typeface="Wingdings" pitchFamily="2" charset="2"/>
              <a:buChar char="§"/>
            </a:pPr>
            <a:r>
              <a:rPr lang="en-US" sz="2400" dirty="0"/>
              <a:t>Since HTTP is a core protocol of the Web, most organizations have a network infrastructure that supports HTTP and people who understand how to manage it already</a:t>
            </a:r>
          </a:p>
          <a:p>
            <a:pPr eaLnBrk="0" hangingPunct="0">
              <a:spcBef>
                <a:spcPct val="0"/>
              </a:spcBef>
              <a:buSzTx/>
              <a:buFont typeface="Wingdings" pitchFamily="2" charset="2"/>
              <a:buChar char="§"/>
            </a:pPr>
            <a:r>
              <a:rPr lang="en-US" sz="2400" dirty="0"/>
              <a:t>The security, monitoring, and load-balancing infrastructure for HTTP are readily available today</a:t>
            </a:r>
          </a:p>
        </p:txBody>
      </p:sp>
    </p:spTree>
    <p:extLst>
      <p:ext uri="{BB962C8B-B14F-4D97-AF65-F5344CB8AC3E}">
        <p14:creationId xmlns:p14="http://schemas.microsoft.com/office/powerpoint/2010/main" val="2516454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Advantages of SOAP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Best feature of SOAP is that it has been implemented on many different hardware and software platforms </a:t>
            </a:r>
          </a:p>
          <a:p>
            <a:r>
              <a:rPr lang="en-US" sz="2400" dirty="0"/>
              <a:t>This means that SOAP can be used to link different systems inside and outside an organization</a:t>
            </a:r>
          </a:p>
        </p:txBody>
      </p:sp>
    </p:spTree>
    <p:extLst>
      <p:ext uri="{BB962C8B-B14F-4D97-AF65-F5344CB8AC3E}">
        <p14:creationId xmlns:p14="http://schemas.microsoft.com/office/powerpoint/2010/main" val="1761130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Advantages of SOAP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SOAP, however, can use existing XML Parsers and HTTP libraries to do most of the hard work</a:t>
            </a:r>
          </a:p>
          <a:p>
            <a:pPr lvl="1"/>
            <a:r>
              <a:rPr lang="en-US" sz="2000" dirty="0"/>
              <a:t>Makes SOAP implementation easier</a:t>
            </a:r>
          </a:p>
          <a:p>
            <a:r>
              <a:rPr lang="en-US" sz="2400" dirty="0"/>
              <a:t>HTTP is everywhere and SOAP is simple</a:t>
            </a:r>
          </a:p>
          <a:p>
            <a:pPr lvl="1"/>
            <a:r>
              <a:rPr lang="en-US" sz="2400" dirty="0"/>
              <a:t>Makes them ideal basis for implementing XML Web services that can be called from almost any environment </a:t>
            </a:r>
          </a:p>
        </p:txBody>
      </p:sp>
    </p:spTree>
    <p:extLst>
      <p:ext uri="{BB962C8B-B14F-4D97-AF65-F5344CB8AC3E}">
        <p14:creationId xmlns:p14="http://schemas.microsoft.com/office/powerpoint/2010/main" val="3937055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WSDL 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WSDL (often pronounced whiz-dull) stands for Web Services Definition Language. </a:t>
            </a:r>
          </a:p>
          <a:p>
            <a:r>
              <a:rPr lang="en-US" sz="2400" dirty="0"/>
              <a:t>A WSDL file is an XML document that describes a set of SOAP messages and how the messages are exchanged</a:t>
            </a:r>
          </a:p>
          <a:p>
            <a:r>
              <a:rPr lang="en-US" sz="2400" dirty="0"/>
              <a:t>Since WSDL is XML, it is readable and editable but in most cases, it is generated and consumed by software. </a:t>
            </a:r>
          </a:p>
        </p:txBody>
      </p:sp>
    </p:spTree>
    <p:extLst>
      <p:ext uri="{BB962C8B-B14F-4D97-AF65-F5344CB8AC3E}">
        <p14:creationId xmlns:p14="http://schemas.microsoft.com/office/powerpoint/2010/main" val="1527942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Use WSDL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To see the value of WSDL, imagine you want to start calling a SOAP method provided by one of your business partners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You could ask him for some sample SOAP messages and write your application to produce and consume messages that look like the samples, but this can be error-prone</a:t>
            </a:r>
          </a:p>
        </p:txBody>
      </p:sp>
    </p:spTree>
    <p:extLst>
      <p:ext uri="{BB962C8B-B14F-4D97-AF65-F5344CB8AC3E}">
        <p14:creationId xmlns:p14="http://schemas.microsoft.com/office/powerpoint/2010/main" val="977943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Services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Web service is an application that:</a:t>
            </a:r>
          </a:p>
          <a:p>
            <a:pPr lvl="1"/>
            <a:r>
              <a:rPr lang="en-US" sz="2000" dirty="0"/>
              <a:t>Runs on a Web server</a:t>
            </a:r>
          </a:p>
          <a:p>
            <a:pPr lvl="1"/>
            <a:r>
              <a:rPr lang="en-US" sz="2000" dirty="0"/>
              <a:t>Exposes Web methods to interested callers</a:t>
            </a:r>
          </a:p>
          <a:p>
            <a:pPr lvl="1"/>
            <a:r>
              <a:rPr lang="en-US" sz="2000" dirty="0"/>
              <a:t>Listens for HTTP requests representing commands to invoke Web methods</a:t>
            </a:r>
          </a:p>
          <a:p>
            <a:pPr lvl="1"/>
            <a:r>
              <a:rPr lang="en-US" sz="2000" dirty="0"/>
              <a:t>Executes Web methods and returns the results</a:t>
            </a:r>
          </a:p>
        </p:txBody>
      </p:sp>
    </p:spTree>
    <p:extLst>
      <p:ext uri="{BB962C8B-B14F-4D97-AF65-F5344CB8AC3E}">
        <p14:creationId xmlns:p14="http://schemas.microsoft.com/office/powerpoint/2010/main" val="3709991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Use WSDL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For example, you might see a customer ID of 2837 and assume it's an integer when in fact it's a string</a:t>
            </a:r>
          </a:p>
          <a:p>
            <a:pPr marL="109728" indent="0">
              <a:lnSpc>
                <a:spcPct val="80000"/>
              </a:lnSpc>
              <a:buNone/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WSDL specifies what a request message must contain and what the response message will look like in unambiguous notation</a:t>
            </a:r>
          </a:p>
        </p:txBody>
      </p:sp>
    </p:spTree>
    <p:extLst>
      <p:ext uri="{BB962C8B-B14F-4D97-AF65-F5344CB8AC3E}">
        <p14:creationId xmlns:p14="http://schemas.microsoft.com/office/powerpoint/2010/main" val="23031869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WSDL Format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The notation that a WSDL file uses to describe message formats is based on the XML Schema standard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Means it is both programming-language neutral and standards-based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Makes it suitable for describing XML Web services interfaces that are accessible from a wide variety of platforms and programming languages </a:t>
            </a:r>
          </a:p>
        </p:txBody>
      </p:sp>
    </p:spTree>
    <p:extLst>
      <p:ext uri="{BB962C8B-B14F-4D97-AF65-F5344CB8AC3E}">
        <p14:creationId xmlns:p14="http://schemas.microsoft.com/office/powerpoint/2010/main" val="1493423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Features of WSDL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WSDL defines where the service is available and what communications protocol is used to talk to the service</a:t>
            </a:r>
          </a:p>
          <a:p>
            <a:endParaRPr lang="en-US" sz="2400" dirty="0"/>
          </a:p>
          <a:p>
            <a:r>
              <a:rPr lang="en-US" sz="2400" dirty="0"/>
              <a:t>WSDL file defines everything required to write a program to work with an XML Web service</a:t>
            </a:r>
          </a:p>
        </p:txBody>
      </p:sp>
    </p:spTree>
    <p:extLst>
      <p:ext uri="{BB962C8B-B14F-4D97-AF65-F5344CB8AC3E}">
        <p14:creationId xmlns:p14="http://schemas.microsoft.com/office/powerpoint/2010/main" val="6406241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WSDL Tools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There are several tools available to read a WSDL file and generate the code required to communicate with an XML Web service.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Some of the most capable of these tools are in Microsoft Visual Studio® .NET.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Many current SOAP toolkits include tools to generate WSDL files from existing program interfaces </a:t>
            </a:r>
          </a:p>
        </p:txBody>
      </p:sp>
    </p:spTree>
    <p:extLst>
      <p:ext uri="{BB962C8B-B14F-4D97-AF65-F5344CB8AC3E}">
        <p14:creationId xmlns:p14="http://schemas.microsoft.com/office/powerpoint/2010/main" val="10887026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UDDI 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Universal Discovery Description and Integration is the yellow pages of Web services.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As with traditional yellow pages, you can: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Search for a company that offers the services you need;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Read about the service offered; and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Contact someone for more information.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You can offer a Web service without registering it in UDDI, but…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if you want to reach a significant market, you need UDDI so your customers can find you</a:t>
            </a:r>
          </a:p>
        </p:txBody>
      </p:sp>
    </p:spTree>
    <p:extLst>
      <p:ext uri="{BB962C8B-B14F-4D97-AF65-F5344CB8AC3E}">
        <p14:creationId xmlns:p14="http://schemas.microsoft.com/office/powerpoint/2010/main" val="10519005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UDDI directory 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A UDDI directory entry is an XML file that describes a business and the services it offers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There are three parts to an entry in the UDDI directory.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The "white pages" describe the company offering the service: name, address, contacts, </a:t>
            </a:r>
            <a:r>
              <a:rPr lang="en-US" sz="2000" dirty="0" err="1"/>
              <a:t>etc</a:t>
            </a:r>
            <a:r>
              <a:rPr lang="en-US" sz="2000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The "yellow pages" include industrial categories based on standard taxonomies such as the North American Industry Classification System and the Standard Industrial Classification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The "green pages" describe the interface to the service in enough detail for someone to write an application to use the Web service</a:t>
            </a:r>
          </a:p>
        </p:txBody>
      </p:sp>
    </p:spTree>
    <p:extLst>
      <p:ext uri="{BB962C8B-B14F-4D97-AF65-F5344CB8AC3E}">
        <p14:creationId xmlns:p14="http://schemas.microsoft.com/office/powerpoint/2010/main" val="9334535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UDDI directory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The UDDI directory also includes several ways to search for the services you need 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For example, you can search for providers of a service 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in a specified geographic location 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or for business of a specified type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The UDDI directory will then supply information, contacts, links, and technical data to allow you to evaluate which services meet your requirements </a:t>
            </a:r>
          </a:p>
        </p:txBody>
      </p:sp>
    </p:spTree>
    <p:extLst>
      <p:ext uri="{BB962C8B-B14F-4D97-AF65-F5344CB8AC3E}">
        <p14:creationId xmlns:p14="http://schemas.microsoft.com/office/powerpoint/2010/main" val="28411128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Using GET and POST Commands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Web services written with the .NET Framework also allow their Web methods to be invoked using ordinary HTTP GET and POST commands. </a:t>
            </a:r>
          </a:p>
          <a:p>
            <a:r>
              <a:rPr lang="en-US" sz="2400" dirty="0"/>
              <a:t>Get command</a:t>
            </a:r>
          </a:p>
          <a:p>
            <a:pPr>
              <a:buFont typeface="Wingdings" pitchFamily="2" charset="2"/>
              <a:buNone/>
            </a:pPr>
            <a:r>
              <a:rPr lang="en-CA" sz="2000" dirty="0">
                <a:latin typeface="Courier New" pitchFamily="49" charset="0"/>
                <a:cs typeface="Courier New" pitchFamily="49" charset="0"/>
              </a:rPr>
              <a:t>GET /Services/Calculator/Version1/Calculator.asmx/</a:t>
            </a:r>
            <a:r>
              <a:rPr lang="en-CA" sz="2000" dirty="0" err="1">
                <a:latin typeface="Courier New" pitchFamily="49" charset="0"/>
                <a:cs typeface="Courier New" pitchFamily="49" charset="0"/>
              </a:rPr>
              <a:t>Add?a</a:t>
            </a:r>
            <a:r>
              <a:rPr lang="en-CA" sz="2000" dirty="0">
                <a:latin typeface="Courier New" pitchFamily="49" charset="0"/>
                <a:cs typeface="Courier New" pitchFamily="49" charset="0"/>
              </a:rPr>
              <a:t>=3&amp;b=2 HTTP/1.1 </a:t>
            </a:r>
          </a:p>
          <a:p>
            <a:pPr>
              <a:buFont typeface="Wingdings" pitchFamily="2" charset="2"/>
              <a:buNone/>
            </a:pPr>
            <a:r>
              <a:rPr lang="en-CA" sz="2000" dirty="0">
                <a:latin typeface="Courier New" pitchFamily="49" charset="0"/>
                <a:cs typeface="Courier New" pitchFamily="49" charset="0"/>
              </a:rPr>
              <a:t>  Host: www.html2xml.nl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273608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Response to GET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Font typeface="Wingdings" pitchFamily="2" charset="2"/>
              <a:buNone/>
            </a:pPr>
            <a:r>
              <a:rPr lang="en-CA" sz="2000" dirty="0">
                <a:latin typeface="Courier New" pitchFamily="49" charset="0"/>
                <a:cs typeface="Courier New" pitchFamily="49" charset="0"/>
              </a:rPr>
              <a:t>HTTP/1.1 200 OK </a:t>
            </a:r>
          </a:p>
          <a:p>
            <a:pPr marL="0" indent="0">
              <a:buFont typeface="Wingdings" pitchFamily="2" charset="2"/>
              <a:buNone/>
            </a:pPr>
            <a:r>
              <a:rPr lang="en-CA" sz="2000" dirty="0">
                <a:latin typeface="Courier New" pitchFamily="49" charset="0"/>
                <a:cs typeface="Courier New" pitchFamily="49" charset="0"/>
              </a:rPr>
              <a:t>Content-Type: text/xml; charset=utf-8 </a:t>
            </a:r>
          </a:p>
          <a:p>
            <a:pPr marL="0" indent="0">
              <a:buFont typeface="Wingdings" pitchFamily="2" charset="2"/>
              <a:buNone/>
            </a:pPr>
            <a:r>
              <a:rPr lang="en-CA" sz="2000" dirty="0">
                <a:latin typeface="Courier New" pitchFamily="49" charset="0"/>
                <a:cs typeface="Courier New" pitchFamily="49" charset="0"/>
              </a:rPr>
              <a:t>Content-Length: length </a:t>
            </a:r>
          </a:p>
          <a:p>
            <a:pPr marL="0" indent="0">
              <a:buFont typeface="Wingdings" pitchFamily="2" charset="2"/>
              <a:buNone/>
            </a:pPr>
            <a:r>
              <a:rPr lang="en-CA" sz="2000" dirty="0">
                <a:latin typeface="Courier New" pitchFamily="49" charset="0"/>
                <a:cs typeface="Courier New" pitchFamily="49" charset="0"/>
              </a:rPr>
              <a:t>&lt;?xml version="1.0" encoding="utf-8"?&gt; </a:t>
            </a:r>
          </a:p>
          <a:p>
            <a:pPr marL="0" indent="0">
              <a:buFont typeface="Wingdings" pitchFamily="2" charset="2"/>
              <a:buNone/>
            </a:pPr>
            <a:r>
              <a:rPr lang="en-CA" sz="20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CA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2000" dirty="0" err="1">
                <a:latin typeface="Courier New" pitchFamily="49" charset="0"/>
                <a:cs typeface="Courier New" pitchFamily="49" charset="0"/>
              </a:rPr>
              <a:t>xmlns</a:t>
            </a:r>
            <a:r>
              <a:rPr lang="en-CA" sz="2000" dirty="0">
                <a:latin typeface="Courier New" pitchFamily="49" charset="0"/>
                <a:cs typeface="Courier New" pitchFamily="49" charset="0"/>
              </a:rPr>
              <a:t>="http://tempuri.org/"&gt;5&lt;/</a:t>
            </a:r>
            <a:r>
              <a:rPr lang="en-CA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sz="2000" dirty="0">
                <a:latin typeface="Courier New" pitchFamily="49" charset="0"/>
                <a:cs typeface="Courier New" pitchFamily="49" charset="0"/>
              </a:rPr>
              <a:t>&gt;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8888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POST Command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CA" sz="2000" dirty="0">
                <a:latin typeface="Courier New" pitchFamily="49" charset="0"/>
                <a:cs typeface="Courier New" pitchFamily="49" charset="0"/>
              </a:rPr>
              <a:t>POST /Services/Calculator/Version1/Calculator.asmx/Add HTTP/1.1 Host: www.html2xml.nl Content-Type: application/x-www-form-</a:t>
            </a:r>
            <a:r>
              <a:rPr lang="en-CA" sz="2000" dirty="0" err="1">
                <a:latin typeface="Courier New" pitchFamily="49" charset="0"/>
                <a:cs typeface="Courier New" pitchFamily="49" charset="0"/>
              </a:rPr>
              <a:t>urlencoded</a:t>
            </a:r>
            <a:r>
              <a:rPr lang="en-CA" sz="20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CA" sz="2000" dirty="0">
                <a:latin typeface="Courier New" pitchFamily="49" charset="0"/>
                <a:cs typeface="Courier New" pitchFamily="49" charset="0"/>
              </a:rPr>
              <a:t>Content-Length: 7</a:t>
            </a:r>
          </a:p>
          <a:p>
            <a:pPr>
              <a:buFont typeface="Wingdings" pitchFamily="2" charset="2"/>
              <a:buNone/>
            </a:pPr>
            <a:endParaRPr lang="en-CA" sz="200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CA" sz="2000" dirty="0">
                <a:latin typeface="Courier New" pitchFamily="49" charset="0"/>
                <a:cs typeface="Courier New" pitchFamily="49" charset="0"/>
              </a:rPr>
              <a:t>a=2&amp;b=3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885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an XML Web Service?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Expose useful functionality to Web users through a standard Web protocol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In most cases, the protocol used is SOAP or REST</a:t>
            </a:r>
          </a:p>
          <a:p>
            <a:pPr marL="411480" lvl="1" indent="0">
              <a:lnSpc>
                <a:spcPct val="80000"/>
              </a:lnSpc>
              <a:buNone/>
            </a:pPr>
            <a:r>
              <a:rPr lang="en-US" sz="2000" dirty="0"/>
              <a:t> 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Provide a way to describe their interfaces in enough detail to allow a user to build a client application to talk to them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This description is usually provided in an XML document called a Web Services Description Language (WSDL) document</a:t>
            </a:r>
          </a:p>
        </p:txBody>
      </p:sp>
    </p:spTree>
    <p:extLst>
      <p:ext uri="{BB962C8B-B14F-4D97-AF65-F5344CB8AC3E}">
        <p14:creationId xmlns:p14="http://schemas.microsoft.com/office/powerpoint/2010/main" val="41856104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Response to POST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HTTP/1.1 200 OK Content-Type: text/xml; charset=utf-8</a:t>
            </a:r>
          </a:p>
          <a:p>
            <a:pPr>
              <a:buFont typeface="Wingdings" pitchFamily="2" charset="2"/>
              <a:buNone/>
            </a:pP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Content-Length: length </a:t>
            </a:r>
          </a:p>
          <a:p>
            <a:pPr>
              <a:buFont typeface="Wingdings" pitchFamily="2" charset="2"/>
              <a:buNone/>
            </a:pP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&lt;?xml version="1.0" encoding="utf-8"?&gt; </a:t>
            </a:r>
          </a:p>
          <a:p>
            <a:pPr>
              <a:buFont typeface="Wingdings" pitchFamily="2" charset="2"/>
              <a:buNone/>
            </a:pP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="http://tempuri.org/"&gt;5&lt;/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5547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Activity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Go to </a:t>
            </a:r>
            <a:r>
              <a:rPr lang="en-US" sz="2400" dirty="0">
                <a:hlinkClick r:id="rId2"/>
              </a:rPr>
              <a:t>http://www.webservicex.net</a:t>
            </a:r>
            <a:r>
              <a:rPr lang="en-US" sz="2400" dirty="0"/>
              <a:t> or </a:t>
            </a:r>
            <a:r>
              <a:rPr lang="en-CA" sz="2400" dirty="0">
                <a:hlinkClick r:id="rId3"/>
              </a:rPr>
              <a:t>http://csdev.cegep-heritage.qc.ca/students/rchan/C50/SampleServices/Cities.asmx</a:t>
            </a:r>
            <a:endParaRPr lang="en-CA" sz="2400" dirty="0"/>
          </a:p>
          <a:p>
            <a:pPr lvl="1"/>
            <a:r>
              <a:rPr lang="en-US" sz="2175" dirty="0"/>
              <a:t>it’s a bunch of sample web services you can play with.</a:t>
            </a:r>
          </a:p>
          <a:p>
            <a:r>
              <a:rPr lang="en-US" sz="2400" dirty="0"/>
              <a:t>Pick a service.  Explore:</a:t>
            </a:r>
          </a:p>
          <a:p>
            <a:pPr lvl="1"/>
            <a:r>
              <a:rPr lang="en-US" sz="2000" dirty="0"/>
              <a:t>Demo page</a:t>
            </a:r>
          </a:p>
          <a:p>
            <a:pPr lvl="1"/>
            <a:r>
              <a:rPr lang="en-US" sz="2000" dirty="0"/>
              <a:t>Inputs</a:t>
            </a:r>
          </a:p>
          <a:p>
            <a:pPr lvl="1"/>
            <a:r>
              <a:rPr lang="en-US" sz="2000" dirty="0"/>
              <a:t>Outputs</a:t>
            </a:r>
          </a:p>
          <a:p>
            <a:pPr lvl="1"/>
            <a:r>
              <a:rPr lang="en-US" sz="2000" dirty="0"/>
              <a:t>WSDL</a:t>
            </a:r>
          </a:p>
          <a:p>
            <a:r>
              <a:rPr lang="en-US" sz="2000" dirty="0"/>
              <a:t>Create a new .NET MVC project</a:t>
            </a:r>
          </a:p>
          <a:p>
            <a:r>
              <a:rPr lang="en-US" sz="2000" dirty="0"/>
              <a:t>Add your new service</a:t>
            </a:r>
          </a:p>
          <a:p>
            <a:pPr lvl="1"/>
            <a:r>
              <a:rPr lang="en-US" sz="2000" dirty="0"/>
              <a:t>right click in Solution Explorer; add-&gt;Service Reference</a:t>
            </a:r>
          </a:p>
          <a:p>
            <a:pPr lvl="1"/>
            <a:r>
              <a:rPr lang="en-US" sz="2000" dirty="0"/>
              <a:t>Paste in the WSDL URL; be sure to fill in the namespace you’d like to use</a:t>
            </a:r>
          </a:p>
          <a:p>
            <a:pPr lvl="1"/>
            <a:r>
              <a:rPr lang="en-US" sz="2000" dirty="0"/>
              <a:t>Note the new Service Reference folder in your Solution Explorer</a:t>
            </a:r>
          </a:p>
          <a:p>
            <a:pPr lvl="1"/>
            <a:r>
              <a:rPr lang="en-US" sz="2000" dirty="0"/>
              <a:t>Note the new bindings in your </a:t>
            </a:r>
            <a:r>
              <a:rPr lang="en-US" sz="2000" dirty="0" err="1"/>
              <a:t>Web.config</a:t>
            </a:r>
            <a:r>
              <a:rPr lang="en-US" sz="2000" dirty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7910252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Activity –Step by Step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563624"/>
            <a:ext cx="5314950" cy="4969955"/>
          </a:xfrm>
        </p:spPr>
        <p:txBody>
          <a:bodyPr>
            <a:normAutofit/>
          </a:bodyPr>
          <a:lstStyle/>
          <a:p>
            <a:r>
              <a:rPr lang="en-US" sz="2000" dirty="0"/>
              <a:t>Create a new .NET MVC project</a:t>
            </a:r>
          </a:p>
          <a:p>
            <a:r>
              <a:rPr lang="en-US" sz="2000" dirty="0"/>
              <a:t>Right click on References -&gt; Add Service Reference</a:t>
            </a:r>
          </a:p>
          <a:p>
            <a:r>
              <a:rPr lang="en-US" sz="2000" dirty="0"/>
              <a:t>Address: </a:t>
            </a:r>
            <a:r>
              <a:rPr lang="en-US" sz="2000" dirty="0">
                <a:hlinkClick r:id="rId2"/>
              </a:rPr>
              <a:t>http://csdev.cegep-heritage.qc.ca/students/rchan/C50/SampleServices/Cities.asmx?WSDL</a:t>
            </a:r>
            <a:endParaRPr lang="en-US" sz="2000" dirty="0"/>
          </a:p>
          <a:p>
            <a:pPr lvl="1"/>
            <a:r>
              <a:rPr lang="en-US" sz="1775" dirty="0"/>
              <a:t>Select “Go”</a:t>
            </a:r>
          </a:p>
          <a:p>
            <a:pPr lvl="1"/>
            <a:r>
              <a:rPr lang="en-US" sz="1775" dirty="0"/>
              <a:t>Cities service is discovered</a:t>
            </a:r>
          </a:p>
          <a:p>
            <a:r>
              <a:rPr lang="en-US" sz="2000" dirty="0"/>
              <a:t>Set namespace to “</a:t>
            </a:r>
            <a:r>
              <a:rPr lang="en-US" sz="2000" dirty="0" err="1"/>
              <a:t>ServiceReferenceCities</a:t>
            </a:r>
            <a:r>
              <a:rPr lang="en-US" sz="2000" dirty="0"/>
              <a:t>”</a:t>
            </a:r>
          </a:p>
          <a:p>
            <a:pPr lvl="1"/>
            <a:r>
              <a:rPr lang="en-US" sz="1775" dirty="0"/>
              <a:t>Magically, VS goes out, using the WSDL, but build a local proxy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AC2D017-B279-46B8-83BA-93ED77C10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971800"/>
            <a:ext cx="2667000" cy="340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998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Activity –Step by Step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563624"/>
            <a:ext cx="5314950" cy="4969955"/>
          </a:xfrm>
        </p:spPr>
        <p:txBody>
          <a:bodyPr>
            <a:normAutofit/>
          </a:bodyPr>
          <a:lstStyle/>
          <a:p>
            <a:r>
              <a:rPr lang="en-US" sz="2000" dirty="0"/>
              <a:t>What did we get?  Double click on </a:t>
            </a:r>
            <a:r>
              <a:rPr lang="en-US" sz="2000" dirty="0" err="1"/>
              <a:t>ServiceReferenceCities</a:t>
            </a:r>
            <a:r>
              <a:rPr lang="en-US" sz="2000" dirty="0"/>
              <a:t> in the Solution Explorer</a:t>
            </a:r>
          </a:p>
          <a:p>
            <a:r>
              <a:rPr lang="en-US" sz="2000" dirty="0"/>
              <a:t>Free methods to call that abstract web services!</a:t>
            </a:r>
          </a:p>
          <a:p>
            <a:pPr lvl="1"/>
            <a:r>
              <a:rPr lang="en-US" sz="1550" dirty="0"/>
              <a:t>How can you say no to Free methods?!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D07CE1-ED97-4969-8B2B-EF5F45482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914400"/>
            <a:ext cx="2413547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7148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Activity –Step by Step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563624"/>
            <a:ext cx="5314950" cy="4969955"/>
          </a:xfrm>
        </p:spPr>
        <p:txBody>
          <a:bodyPr>
            <a:normAutofit/>
          </a:bodyPr>
          <a:lstStyle/>
          <a:p>
            <a:r>
              <a:rPr lang="en-US" sz="2000" dirty="0"/>
              <a:t>Note the reference automatically added in </a:t>
            </a:r>
            <a:r>
              <a:rPr lang="en-US" sz="2000" dirty="0" err="1"/>
              <a:t>web.config</a:t>
            </a:r>
            <a:r>
              <a:rPr lang="en-US" sz="2000" dirty="0"/>
              <a:t> by the Visual Studio tools</a:t>
            </a:r>
          </a:p>
          <a:p>
            <a:r>
              <a:rPr lang="en-US" sz="2000" dirty="0"/>
              <a:t>Take a look at </a:t>
            </a:r>
            <a:r>
              <a:rPr lang="en-US" sz="2000" dirty="0" err="1"/>
              <a:t>WebServices.ServiceReferenceCities.CitiesSoap</a:t>
            </a:r>
            <a:r>
              <a:rPr lang="en-US" sz="2000" dirty="0"/>
              <a:t> for methods.</a:t>
            </a:r>
            <a:endParaRPr lang="en-US" sz="155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1BB084F-5D69-4ABD-8BCD-C99DA3EE5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50" y="4048601"/>
            <a:ext cx="8153400" cy="199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9238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Activity –Step by Step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563624"/>
            <a:ext cx="6686550" cy="969565"/>
          </a:xfrm>
        </p:spPr>
        <p:txBody>
          <a:bodyPr>
            <a:normAutofit/>
          </a:bodyPr>
          <a:lstStyle/>
          <a:p>
            <a:r>
              <a:rPr lang="en-US" sz="2000" dirty="0"/>
              <a:t>Build a controller method and a view to list</a:t>
            </a:r>
          </a:p>
          <a:p>
            <a:pPr lvl="1"/>
            <a:r>
              <a:rPr lang="en-US" sz="1325" dirty="0"/>
              <a:t>Hardcoded for now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F40D19-1439-4389-A332-13A98B115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533189"/>
            <a:ext cx="6767512" cy="376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8632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Activity –Step by Step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563624"/>
            <a:ext cx="6686550" cy="969565"/>
          </a:xfrm>
        </p:spPr>
        <p:txBody>
          <a:bodyPr>
            <a:normAutofit/>
          </a:bodyPr>
          <a:lstStyle/>
          <a:p>
            <a:r>
              <a:rPr lang="en-US" sz="2000" dirty="0"/>
              <a:t>A little custom work in the view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B1E0FF-1E4D-4C7B-B5E1-C330A7288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791340"/>
            <a:ext cx="3609975" cy="587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5226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Activity –Step by Step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563624"/>
            <a:ext cx="3257550" cy="1865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Le voilà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8F897E-0433-46FD-9288-B1DAF27BF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066800"/>
            <a:ext cx="3940911" cy="492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920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Activity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Make it look nice</a:t>
            </a:r>
            <a:endParaRPr lang="en-US" sz="2175" dirty="0"/>
          </a:p>
          <a:p>
            <a:pPr lvl="1"/>
            <a:r>
              <a:rPr lang="en-US" sz="2175" dirty="0"/>
              <a:t>Allow user input, collect from view</a:t>
            </a:r>
          </a:p>
          <a:p>
            <a:pPr lvl="1"/>
            <a:r>
              <a:rPr lang="en-US" sz="2175" dirty="0"/>
              <a:t>Call service from controller and handle the results</a:t>
            </a:r>
          </a:p>
          <a:p>
            <a:pPr lvl="1"/>
            <a:r>
              <a:rPr lang="en-US" sz="2175" dirty="0"/>
              <a:t>You may optionally wrap the service in a thin model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/>
              <a:t>JsonResult</a:t>
            </a:r>
            <a:r>
              <a:rPr lang="en-US" sz="2400" dirty="0"/>
              <a:t> return type</a:t>
            </a:r>
            <a:endParaRPr lang="en-US" sz="2175" dirty="0"/>
          </a:p>
          <a:p>
            <a:pPr lvl="1"/>
            <a:r>
              <a:rPr lang="en-US" sz="2175" dirty="0"/>
              <a:t>New controller action to return a </a:t>
            </a:r>
            <a:r>
              <a:rPr lang="en-US" sz="2175"/>
              <a:t>JsonResult</a:t>
            </a:r>
            <a:endParaRPr lang="en-US" sz="2175" dirty="0"/>
          </a:p>
          <a:p>
            <a:pPr marL="114300" inden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8397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Activity – post activity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Consider what you’ve done:</a:t>
            </a:r>
          </a:p>
          <a:p>
            <a:pPr lvl="1"/>
            <a:r>
              <a:rPr lang="en-US" sz="2400" dirty="0"/>
              <a:t>.NET automatically learns of all the offerings of a service given the WSDL.</a:t>
            </a:r>
          </a:p>
          <a:p>
            <a:pPr lvl="1"/>
            <a:r>
              <a:rPr lang="en-US" sz="2400" dirty="0"/>
              <a:t>It learnt the methods, parameters and types!</a:t>
            </a:r>
          </a:p>
          <a:p>
            <a:pPr lvl="1"/>
            <a:r>
              <a:rPr lang="en-US" sz="2400" dirty="0"/>
              <a:t>You can call this service as simply as a regular function.</a:t>
            </a:r>
          </a:p>
          <a:p>
            <a:pPr lvl="2"/>
            <a:r>
              <a:rPr lang="en-US" sz="2000" dirty="0"/>
              <a:t>It is abstracting serializing, sending, receiving, </a:t>
            </a:r>
            <a:r>
              <a:rPr lang="en-US" sz="2000" dirty="0" err="1"/>
              <a:t>deserialing</a:t>
            </a:r>
            <a:r>
              <a:rPr lang="en-US" sz="2000" dirty="0"/>
              <a:t> for you!</a:t>
            </a:r>
          </a:p>
          <a:p>
            <a:r>
              <a:rPr lang="en-US" sz="2400" dirty="0"/>
              <a:t>How cool is that?!</a:t>
            </a:r>
          </a:p>
          <a:p>
            <a:pPr marL="11430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4000500"/>
            <a:ext cx="20574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937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an XML Web Service?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XML Web services are registered so that potential users can find them easily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This is done with Universal Discovery Description and Integration (UDDI)</a:t>
            </a:r>
          </a:p>
        </p:txBody>
      </p:sp>
    </p:spTree>
    <p:extLst>
      <p:ext uri="{BB962C8B-B14F-4D97-AF65-F5344CB8AC3E}">
        <p14:creationId xmlns:p14="http://schemas.microsoft.com/office/powerpoint/2010/main" val="3591395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use Web Services?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They allow programs written in different languages on different platforms to communicate with each other in a standards-based way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XML Web services work with standard Web protocols—XML, HTTP and TCP/IP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 significant number of companies already have a Web infrastructure, and people with knowledge and experience in maintaining it</a:t>
            </a:r>
          </a:p>
        </p:txBody>
      </p:sp>
    </p:spTree>
    <p:extLst>
      <p:ext uri="{BB962C8B-B14F-4D97-AF65-F5344CB8AC3E}">
        <p14:creationId xmlns:p14="http://schemas.microsoft.com/office/powerpoint/2010/main" val="4122024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can I do with XML Web services?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The first XML Web services tended to be information sources that you could easily incorporate into applications</a:t>
            </a:r>
          </a:p>
          <a:p>
            <a:pPr lvl="1"/>
            <a:r>
              <a:rPr lang="en-US" sz="2000" dirty="0"/>
              <a:t>Stock quotes, weather forecasts, sports scores etc. </a:t>
            </a:r>
          </a:p>
          <a:p>
            <a:r>
              <a:rPr lang="en-US" sz="2400" dirty="0"/>
              <a:t>Most of this information is available on the Web</a:t>
            </a:r>
          </a:p>
          <a:p>
            <a:r>
              <a:rPr lang="en-US" sz="2400" dirty="0"/>
              <a:t>XML Web services make programmatic access to it easier and more reliable </a:t>
            </a:r>
          </a:p>
        </p:txBody>
      </p:sp>
    </p:spTree>
    <p:extLst>
      <p:ext uri="{BB962C8B-B14F-4D97-AF65-F5344CB8AC3E}">
        <p14:creationId xmlns:p14="http://schemas.microsoft.com/office/powerpoint/2010/main" val="153828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What can I do with XML Web services?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Might develop a purchasing application to </a:t>
            </a:r>
          </a:p>
          <a:p>
            <a:pPr lvl="1"/>
            <a:r>
              <a:rPr lang="en-US" sz="2000" dirty="0"/>
              <a:t>automatically obtain price information from a variety of vendors, </a:t>
            </a:r>
          </a:p>
          <a:p>
            <a:pPr lvl="1"/>
            <a:r>
              <a:rPr lang="en-US" sz="2000" dirty="0"/>
              <a:t>allow the user to select a vendor, </a:t>
            </a:r>
          </a:p>
          <a:p>
            <a:pPr lvl="1"/>
            <a:r>
              <a:rPr lang="en-US" sz="2000" dirty="0"/>
              <a:t>submit the order </a:t>
            </a:r>
          </a:p>
          <a:p>
            <a:pPr lvl="1"/>
            <a:r>
              <a:rPr lang="en-US" sz="2000" dirty="0"/>
              <a:t>and then track the shipment until it is received</a:t>
            </a:r>
          </a:p>
        </p:txBody>
      </p:sp>
    </p:spTree>
    <p:extLst>
      <p:ext uri="{BB962C8B-B14F-4D97-AF65-F5344CB8AC3E}">
        <p14:creationId xmlns:p14="http://schemas.microsoft.com/office/powerpoint/2010/main" val="2076518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What can I do with XML Web services?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vendor application, in addition to exposing its services on the Web, </a:t>
            </a:r>
          </a:p>
          <a:p>
            <a:pPr lvl="1"/>
            <a:r>
              <a:rPr lang="en-US" sz="2000" dirty="0"/>
              <a:t>might in turn use XML Web services to check the customer's credit, </a:t>
            </a:r>
          </a:p>
          <a:p>
            <a:pPr lvl="1"/>
            <a:r>
              <a:rPr lang="en-US" sz="2000" dirty="0"/>
              <a:t>charge the customer's account </a:t>
            </a:r>
          </a:p>
          <a:p>
            <a:pPr lvl="1"/>
            <a:r>
              <a:rPr lang="en-US" sz="2000" dirty="0"/>
              <a:t>and set up the shipment with a shipping company</a:t>
            </a:r>
          </a:p>
          <a:p>
            <a:r>
              <a:rPr lang="en-US" sz="2400" dirty="0"/>
              <a:t>Business-to-business (B2B) transactions are common uses for web services</a:t>
            </a:r>
          </a:p>
        </p:txBody>
      </p:sp>
    </p:spTree>
    <p:extLst>
      <p:ext uri="{BB962C8B-B14F-4D97-AF65-F5344CB8AC3E}">
        <p14:creationId xmlns:p14="http://schemas.microsoft.com/office/powerpoint/2010/main" val="2456509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SOAP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communications protocol for XML Web services </a:t>
            </a:r>
          </a:p>
          <a:p>
            <a:r>
              <a:rPr lang="en-US" sz="2400" dirty="0"/>
              <a:t>A specification that defines the XML format of messages </a:t>
            </a:r>
          </a:p>
          <a:p>
            <a:pPr lvl="1"/>
            <a:r>
              <a:rPr lang="en-US" sz="2000" dirty="0"/>
              <a:t>If you have a well-formed XML fragment enclosed in a couple of SOAP elements, you have a SOAP message </a:t>
            </a:r>
          </a:p>
        </p:txBody>
      </p:sp>
    </p:spTree>
    <p:extLst>
      <p:ext uri="{BB962C8B-B14F-4D97-AF65-F5344CB8AC3E}">
        <p14:creationId xmlns:p14="http://schemas.microsoft.com/office/powerpoint/2010/main" val="2314910667"/>
      </p:ext>
    </p:extLst>
  </p:cSld>
  <p:clrMapOvr>
    <a:masterClrMapping/>
  </p:clrMapOvr>
</p:sld>
</file>

<file path=ppt/theme/theme1.xml><?xml version="1.0" encoding="utf-8"?>
<a:theme xmlns:a="http://schemas.openxmlformats.org/drawingml/2006/main" name="brows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owser" id="{B96C3539-199E-4B74-8DFA-9D2FBD0BEA51}" vid="{EEAD8AD3-5B5B-4C62-BD7D-9099AFCFEE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BAEB92F-B35A-4BD8-A5A6-3467DA456CB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</TotalTime>
  <Words>1915</Words>
  <Application>Microsoft Office PowerPoint</Application>
  <PresentationFormat>On-screen Show (4:3)</PresentationFormat>
  <Paragraphs>230</Paragraphs>
  <Slides>39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Calibri Light</vt:lpstr>
      <vt:lpstr>Courier New</vt:lpstr>
      <vt:lpstr>Verdana</vt:lpstr>
      <vt:lpstr>Wingdings</vt:lpstr>
      <vt:lpstr>browser</vt:lpstr>
      <vt:lpstr>Introduction to Web Services</vt:lpstr>
      <vt:lpstr>Web Services </vt:lpstr>
      <vt:lpstr>What Is an XML Web Service? </vt:lpstr>
      <vt:lpstr>What Is an XML Web Service? </vt:lpstr>
      <vt:lpstr>Why use Web Services?</vt:lpstr>
      <vt:lpstr>What can I do with XML Web services?</vt:lpstr>
      <vt:lpstr>What can I do with XML Web services?</vt:lpstr>
      <vt:lpstr>What can I do with XML Web services?</vt:lpstr>
      <vt:lpstr>SOAP</vt:lpstr>
      <vt:lpstr>SOAP – Major Parts</vt:lpstr>
      <vt:lpstr>HTTP Request with SOAP Envelope</vt:lpstr>
      <vt:lpstr>HTTP Response</vt:lpstr>
      <vt:lpstr>Optional Parts of SOAP</vt:lpstr>
      <vt:lpstr>Optional Parts of SOAP – HTTP</vt:lpstr>
      <vt:lpstr>Optional Parts of SOAP – HTTP</vt:lpstr>
      <vt:lpstr>Advantages of SOAP</vt:lpstr>
      <vt:lpstr>Advantages of SOAP</vt:lpstr>
      <vt:lpstr>WSDL </vt:lpstr>
      <vt:lpstr>Why Use WSDL</vt:lpstr>
      <vt:lpstr>Why Use WSDL</vt:lpstr>
      <vt:lpstr>WSDL Format</vt:lpstr>
      <vt:lpstr>Other Features of WSDL</vt:lpstr>
      <vt:lpstr>WSDL Tools</vt:lpstr>
      <vt:lpstr>UDDI </vt:lpstr>
      <vt:lpstr>UDDI directory </vt:lpstr>
      <vt:lpstr>UDDI directory</vt:lpstr>
      <vt:lpstr>Using GET and POST Commands</vt:lpstr>
      <vt:lpstr>Response to GET</vt:lpstr>
      <vt:lpstr>POST Command</vt:lpstr>
      <vt:lpstr>Response to POST</vt:lpstr>
      <vt:lpstr>Class Activity</vt:lpstr>
      <vt:lpstr>Class Activity –Step by Step</vt:lpstr>
      <vt:lpstr>Class Activity –Step by Step</vt:lpstr>
      <vt:lpstr>Class Activity –Step by Step</vt:lpstr>
      <vt:lpstr>Class Activity –Step by Step</vt:lpstr>
      <vt:lpstr>Class Activity –Step by Step</vt:lpstr>
      <vt:lpstr>Class Activity –Step by Step</vt:lpstr>
      <vt:lpstr>Class Activity </vt:lpstr>
      <vt:lpstr>Class Activity – post activity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Web Services</dc:title>
  <dc:creator>Computer Services</dc:creator>
  <dc:description>2010 abstract powerpoint template from presentationpro.com</dc:description>
  <cp:lastModifiedBy>rchan</cp:lastModifiedBy>
  <cp:revision>14</cp:revision>
  <dcterms:created xsi:type="dcterms:W3CDTF">2014-11-10T16:43:48Z</dcterms:created>
  <dcterms:modified xsi:type="dcterms:W3CDTF">2017-11-14T03:10:09Z</dcterms:modified>
  <cp:category>2010 abstract curves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TC018813609991</vt:lpwstr>
  </property>
</Properties>
</file>