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2"/>
  </p:sldMasterIdLst>
  <p:notesMasterIdLst>
    <p:notesMasterId r:id="rId14"/>
  </p:notesMasterIdLst>
  <p:sldIdLst>
    <p:sldId id="260" r:id="rId3"/>
    <p:sldId id="301" r:id="rId4"/>
    <p:sldId id="302" r:id="rId5"/>
    <p:sldId id="305" r:id="rId6"/>
    <p:sldId id="303" r:id="rId7"/>
    <p:sldId id="306" r:id="rId8"/>
    <p:sldId id="307" r:id="rId9"/>
    <p:sldId id="308" r:id="rId10"/>
    <p:sldId id="309" r:id="rId11"/>
    <p:sldId id="311" r:id="rId12"/>
    <p:sldId id="31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82" autoAdjust="0"/>
  </p:normalViewPr>
  <p:slideViewPr>
    <p:cSldViewPr>
      <p:cViewPr varScale="1">
        <p:scale>
          <a:sx n="99" d="100"/>
          <a:sy n="99" d="100"/>
        </p:scale>
        <p:origin x="19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E558F-60B2-41D8-9712-B137CE127854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490F4-5A4C-473C-B878-A8E9D907FD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7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Reference: http://www.codeproject.com/Articles/21045/Different-methods-to-call-Web-Services-from-AJAX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0D8C9-B65C-44D6-9EF8-CB80D0B3E8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08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Code behind is running on the server side.</a:t>
            </a:r>
          </a:p>
          <a:p>
            <a:r>
              <a:rPr lang="en-CA" dirty="0"/>
              <a:t>The Web</a:t>
            </a:r>
            <a:r>
              <a:rPr lang="en-CA" baseline="0" dirty="0"/>
              <a:t> Forms is just posting back to the server, but the server is invoking the service (be it local or remote).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97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Code behind is running on the server side.</a:t>
            </a:r>
          </a:p>
          <a:p>
            <a:r>
              <a:rPr lang="en-CA" dirty="0"/>
              <a:t>The Web</a:t>
            </a:r>
            <a:r>
              <a:rPr lang="en-CA" baseline="0" dirty="0"/>
              <a:t> Forms is just posting back to the server, but the server is invoking the service (be it local or remote).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89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18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9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Code behind is running on the server side.</a:t>
            </a:r>
          </a:p>
          <a:p>
            <a:r>
              <a:rPr lang="en-CA" dirty="0"/>
              <a:t>The Web</a:t>
            </a:r>
            <a:r>
              <a:rPr lang="en-CA" baseline="0" dirty="0"/>
              <a:t> Forms is just posting back to the server, but the server is invoking the service (be it local or remote).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7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Somewhat</a:t>
            </a:r>
            <a:r>
              <a:rPr lang="en-CA" baseline="0" dirty="0"/>
              <a:t> adapted from : http://www.codeproject.com/Articles/627082/How-to-Consume-WCF-Service-using-JavaScript-Proxy#_comments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77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Somewhat</a:t>
            </a:r>
            <a:r>
              <a:rPr lang="en-CA" baseline="0" dirty="0"/>
              <a:t> adapted from : http://www.codeproject.com/Articles/627082/How-to-Consume-WCF-Service-using-JavaScript-Proxy#_comments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81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Somewhat</a:t>
            </a:r>
            <a:r>
              <a:rPr lang="en-CA" baseline="0" dirty="0"/>
              <a:t> adapted from : http://www.codeproject.com/Articles/627082/How-to-Consume-WCF-Service-using-JavaScript-Proxy#_comments</a:t>
            </a:r>
          </a:p>
          <a:p>
            <a:endParaRPr lang="en-CA" baseline="0" dirty="0"/>
          </a:p>
          <a:p>
            <a:r>
              <a:rPr lang="en-CA" baseline="0" dirty="0"/>
              <a:t>Look! It automatically creates a JavaScript Proxy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18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From</a:t>
            </a:r>
            <a:r>
              <a:rPr lang="en-CA" baseline="0" dirty="0"/>
              <a:t> a different service, but you get the idea:</a:t>
            </a:r>
          </a:p>
          <a:p>
            <a:r>
              <a:rPr lang="en-CA" baseline="0" dirty="0"/>
              <a:t>The service generates a JS proxy dynamically that can be used for JavaScript.</a:t>
            </a:r>
          </a:p>
          <a:p>
            <a:endParaRPr lang="en-CA" baseline="0" dirty="0"/>
          </a:p>
          <a:p>
            <a:r>
              <a:rPr lang="en-CA" baseline="0" dirty="0"/>
              <a:t>This is completely run from the client side in JavaScript using an automatically generated </a:t>
            </a:r>
            <a:r>
              <a:rPr lang="en-CA" baseline="0" dirty="0" err="1"/>
              <a:t>javascript</a:t>
            </a:r>
            <a:r>
              <a:rPr lang="en-CA" baseline="0" dirty="0"/>
              <a:t> proxy.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58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Method 3: because</a:t>
            </a:r>
            <a:r>
              <a:rPr lang="en-CA" baseline="0" dirty="0"/>
              <a:t> it’s not always about .NET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7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97" y="26575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735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35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49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3528" y="267494"/>
            <a:ext cx="8496944" cy="7852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3266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1416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365748"/>
            <a:ext cx="2133600" cy="301752"/>
          </a:xfrm>
          <a:prstGeom prst="rect">
            <a:avLst/>
          </a:prstGeom>
        </p:spPr>
        <p:txBody>
          <a:bodyPr/>
          <a:lstStyle/>
          <a:p>
            <a:fld id="{6D6514FD-1763-45C1-AED0-FF855CD2E095}" type="datetime1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66669"/>
            <a:ext cx="4260056" cy="3008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89520" y="6365748"/>
            <a:ext cx="502920" cy="301752"/>
          </a:xfrm>
          <a:prstGeom prst="rect">
            <a:avLst/>
          </a:prstGeom>
        </p:spPr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9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2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6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7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6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262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11/21/2016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4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DFEDFA-E8B3-4E56-842C-D01EFB3A34F3}" type="datetimeFigureOut">
              <a:rPr lang="en-US" smtClean="0"/>
              <a:pPr/>
              <a:t>11/21/2016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4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7543800" cy="2593975"/>
          </a:xfrm>
        </p:spPr>
        <p:txBody>
          <a:bodyPr/>
          <a:lstStyle/>
          <a:p>
            <a:r>
              <a:rPr lang="en-CA" dirty="0"/>
              <a:t>Consuming Web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890912"/>
            <a:ext cx="8712968" cy="1914351"/>
          </a:xfrm>
        </p:spPr>
        <p:txBody>
          <a:bodyPr>
            <a:noAutofit/>
          </a:bodyPr>
          <a:lstStyle/>
          <a:p>
            <a:pPr marR="0" eaLnBrk="1" hangingPunct="1"/>
            <a:r>
              <a:rPr lang="en-US" sz="2800" dirty="0"/>
              <a:t>420-C50 S18</a:t>
            </a:r>
          </a:p>
          <a:p>
            <a:endParaRPr lang="en-US" sz="2800" dirty="0"/>
          </a:p>
          <a:p>
            <a:endParaRPr lang="en-US" dirty="0"/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581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3: BYO SOAP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001000" cy="502920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1400" dirty="0"/>
              <a:t>function </a:t>
            </a:r>
            <a:r>
              <a:rPr lang="en-US" sz="1400" dirty="0" err="1"/>
              <a:t>buildSoapMessage</a:t>
            </a:r>
            <a:r>
              <a:rPr lang="en-US" sz="1400" dirty="0"/>
              <a:t>( </a:t>
            </a:r>
            <a:r>
              <a:rPr lang="en-US" sz="1400" dirty="0" err="1"/>
              <a:t>total_in</a:t>
            </a:r>
            <a:r>
              <a:rPr lang="en-US" sz="1400" dirty="0"/>
              <a:t>,  </a:t>
            </a:r>
            <a:r>
              <a:rPr lang="en-US" sz="1400" dirty="0" err="1"/>
              <a:t>percentage_in</a:t>
            </a:r>
            <a:r>
              <a:rPr lang="en-US" sz="1400" dirty="0"/>
              <a:t>)</a:t>
            </a:r>
          </a:p>
          <a:p>
            <a:pPr marL="114300" indent="0">
              <a:buNone/>
            </a:pPr>
            <a:r>
              <a:rPr lang="en-US" sz="1400" dirty="0"/>
              <a:t>{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SoapMessage</a:t>
            </a:r>
            <a:r>
              <a:rPr lang="en-US" sz="1400" dirty="0"/>
              <a:t> = '&lt;</a:t>
            </a:r>
            <a:r>
              <a:rPr lang="en-US" sz="1400" dirty="0" err="1"/>
              <a:t>soap:Envelope</a:t>
            </a:r>
            <a:r>
              <a:rPr lang="en-US" sz="1400" dirty="0"/>
              <a:t> </a:t>
            </a:r>
            <a:r>
              <a:rPr lang="en-US" sz="1400" dirty="0" err="1"/>
              <a:t>xmlns:xsi</a:t>
            </a:r>
            <a:r>
              <a:rPr lang="en-US" sz="1400" dirty="0"/>
              <a:t>="http://www.w3.org/2001/XMLSchema-instance" </a:t>
            </a:r>
            <a:r>
              <a:rPr lang="en-US" sz="1400" dirty="0" err="1"/>
              <a:t>xmlns:xsd</a:t>
            </a:r>
            <a:r>
              <a:rPr lang="en-US" sz="1400" dirty="0"/>
              <a:t>="http://www.w3.org/2001/XMLSchema" </a:t>
            </a:r>
            <a:r>
              <a:rPr lang="en-US" sz="1400" dirty="0" err="1"/>
              <a:t>xmlns:soap</a:t>
            </a:r>
            <a:r>
              <a:rPr lang="en-US" sz="1400" dirty="0"/>
              <a:t>="http://schemas.xmlsoap.org/soap/envelope/"&gt; \</a:t>
            </a:r>
          </a:p>
          <a:p>
            <a:pPr marL="114300" indent="0">
              <a:buNone/>
            </a:pPr>
            <a:r>
              <a:rPr lang="en-US" sz="1400" dirty="0"/>
              <a:t>	  &lt;</a:t>
            </a:r>
            <a:r>
              <a:rPr lang="en-US" sz="1400" dirty="0" err="1"/>
              <a:t>soap:Body</a:t>
            </a:r>
            <a:r>
              <a:rPr lang="en-US" sz="1400" dirty="0"/>
              <a:t>&gt; \</a:t>
            </a:r>
          </a:p>
          <a:p>
            <a:pPr marL="114300" indent="0">
              <a:buNone/>
            </a:pPr>
            <a:r>
              <a:rPr lang="en-US" sz="1400" dirty="0"/>
              <a:t>		&lt;</a:t>
            </a:r>
            <a:r>
              <a:rPr lang="en-US" sz="1400" dirty="0" err="1"/>
              <a:t>TipCalculator</a:t>
            </a:r>
            <a:r>
              <a:rPr lang="en-US" sz="1400" dirty="0"/>
              <a:t> </a:t>
            </a:r>
            <a:r>
              <a:rPr lang="en-US" sz="1400" dirty="0" err="1"/>
              <a:t>xmlns</a:t>
            </a:r>
            <a:r>
              <a:rPr lang="en-US" sz="1400" dirty="0"/>
              <a:t>="http://cegep-heritage.qc.ca/"&gt; \</a:t>
            </a:r>
          </a:p>
          <a:p>
            <a:pPr marL="114300" indent="0">
              <a:buNone/>
            </a:pPr>
            <a:r>
              <a:rPr lang="en-US" sz="1400" dirty="0"/>
              <a:t>		  &lt;total&gt;' + </a:t>
            </a:r>
            <a:r>
              <a:rPr lang="en-US" sz="1400" dirty="0" err="1"/>
              <a:t>total_in</a:t>
            </a:r>
            <a:r>
              <a:rPr lang="en-US" sz="1400" dirty="0"/>
              <a:t> +'&lt;/total&gt; \</a:t>
            </a:r>
          </a:p>
          <a:p>
            <a:pPr marL="114300" indent="0">
              <a:buNone/>
            </a:pPr>
            <a:r>
              <a:rPr lang="en-US" sz="1400" dirty="0"/>
              <a:t>		  &lt;percentage&gt;' + </a:t>
            </a:r>
            <a:r>
              <a:rPr lang="en-US" sz="1400" dirty="0" err="1"/>
              <a:t>percentage_in</a:t>
            </a:r>
            <a:r>
              <a:rPr lang="en-US" sz="1400" dirty="0"/>
              <a:t> + '&lt;/percentage&gt; \</a:t>
            </a:r>
          </a:p>
          <a:p>
            <a:pPr marL="114300" indent="0">
              <a:buNone/>
            </a:pPr>
            <a:r>
              <a:rPr lang="en-US" sz="1400" dirty="0"/>
              <a:t>		&lt;/</a:t>
            </a:r>
            <a:r>
              <a:rPr lang="en-US" sz="1400" dirty="0" err="1"/>
              <a:t>TipCalculator</a:t>
            </a:r>
            <a:r>
              <a:rPr lang="en-US" sz="1400" dirty="0"/>
              <a:t>&gt; \</a:t>
            </a:r>
          </a:p>
          <a:p>
            <a:pPr marL="114300" indent="0">
              <a:buNone/>
            </a:pPr>
            <a:r>
              <a:rPr lang="en-US" sz="1400" dirty="0"/>
              <a:t>	  &lt;/</a:t>
            </a:r>
            <a:r>
              <a:rPr lang="en-US" sz="1400" dirty="0" err="1"/>
              <a:t>soap:Body</a:t>
            </a:r>
            <a:r>
              <a:rPr lang="en-US" sz="1400" dirty="0"/>
              <a:t>&gt; \</a:t>
            </a:r>
          </a:p>
          <a:p>
            <a:pPr marL="114300" indent="0">
              <a:buNone/>
            </a:pPr>
            <a:r>
              <a:rPr lang="en-US" sz="1400" dirty="0"/>
              <a:t>	 &lt;/</a:t>
            </a:r>
            <a:r>
              <a:rPr lang="en-US" sz="1400" dirty="0" err="1"/>
              <a:t>soap:Envelope</a:t>
            </a:r>
            <a:r>
              <a:rPr lang="en-US" sz="1400" dirty="0"/>
              <a:t>&gt;';</a:t>
            </a:r>
          </a:p>
          <a:p>
            <a:pPr marL="114300" indent="0">
              <a:buNone/>
            </a:pPr>
            <a:r>
              <a:rPr lang="en-US" sz="1400" dirty="0"/>
              <a:t>	 </a:t>
            </a:r>
          </a:p>
          <a:p>
            <a:pPr marL="114300" indent="0">
              <a:buNone/>
            </a:pPr>
            <a:r>
              <a:rPr lang="en-US" sz="1400" dirty="0"/>
              <a:t>	return </a:t>
            </a:r>
            <a:r>
              <a:rPr lang="en-US" sz="1400" dirty="0" err="1"/>
              <a:t>SoapMessage</a:t>
            </a:r>
            <a:r>
              <a:rPr lang="en-US" sz="1400" dirty="0"/>
              <a:t>;</a:t>
            </a:r>
          </a:p>
          <a:p>
            <a:pPr marL="114300" indent="0">
              <a:buNone/>
            </a:pPr>
            <a:r>
              <a:rPr lang="en-US" sz="1400" dirty="0"/>
              <a:t>}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function </a:t>
            </a:r>
            <a:r>
              <a:rPr lang="en-US" sz="1400" dirty="0" err="1"/>
              <a:t>sendSoapMessage</a:t>
            </a:r>
            <a:r>
              <a:rPr lang="en-US" sz="1400" dirty="0"/>
              <a:t>(</a:t>
            </a:r>
            <a:r>
              <a:rPr lang="en-US" sz="1400" dirty="0" err="1"/>
              <a:t>url_in</a:t>
            </a:r>
            <a:r>
              <a:rPr lang="en-US" sz="1400" dirty="0"/>
              <a:t>, </a:t>
            </a:r>
            <a:r>
              <a:rPr lang="en-US" sz="1400" dirty="0" err="1"/>
              <a:t>soapRequest_in</a:t>
            </a:r>
            <a:r>
              <a:rPr lang="en-US" sz="1400" dirty="0"/>
              <a:t>)</a:t>
            </a:r>
          </a:p>
          <a:p>
            <a:pPr marL="114300" indent="0">
              <a:buNone/>
            </a:pPr>
            <a:r>
              <a:rPr lang="en-US" sz="1400" dirty="0"/>
              <a:t>{</a:t>
            </a:r>
          </a:p>
          <a:p>
            <a:pPr marL="114300" indent="0">
              <a:buNone/>
            </a:pPr>
            <a:r>
              <a:rPr lang="en-US" sz="1400" dirty="0"/>
              <a:t>$.ajax({</a:t>
            </a:r>
          </a:p>
          <a:p>
            <a:pPr marL="114300" indent="0">
              <a:buNone/>
            </a:pPr>
            <a:r>
              <a:rPr lang="en-US" sz="1400" dirty="0"/>
              <a:t>        type: "POST",</a:t>
            </a:r>
          </a:p>
          <a:p>
            <a:pPr marL="114300" indent="0">
              <a:buNone/>
            </a:pPr>
            <a:r>
              <a:rPr lang="en-US" sz="1400" dirty="0"/>
              <a:t>        url: </a:t>
            </a:r>
            <a:r>
              <a:rPr lang="en-US" sz="1400" dirty="0" err="1"/>
              <a:t>url_in</a:t>
            </a:r>
            <a:r>
              <a:rPr lang="en-US" sz="1400" dirty="0"/>
              <a:t>,</a:t>
            </a:r>
          </a:p>
          <a:p>
            <a:pPr marL="11430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dataType</a:t>
            </a:r>
            <a:r>
              <a:rPr lang="en-US" sz="1400" dirty="0"/>
              <a:t>: "xml",</a:t>
            </a:r>
          </a:p>
          <a:p>
            <a:pPr marL="114300" indent="0">
              <a:buNone/>
            </a:pPr>
            <a:r>
              <a:rPr lang="en-US" sz="1400" dirty="0"/>
              <a:t>		data: </a:t>
            </a:r>
            <a:r>
              <a:rPr lang="en-US" sz="1400" dirty="0" err="1"/>
              <a:t>soapRequest_in</a:t>
            </a:r>
            <a:r>
              <a:rPr lang="en-US" sz="1400" dirty="0"/>
              <a:t>,</a:t>
            </a:r>
          </a:p>
          <a:p>
            <a:pPr marL="11430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contentType</a:t>
            </a:r>
            <a:r>
              <a:rPr lang="en-US" sz="1400" dirty="0"/>
              <a:t>: "text/xml; charset=\"utf-8\"",</a:t>
            </a:r>
          </a:p>
          <a:p>
            <a:pPr marL="114300" indent="0">
              <a:buNone/>
            </a:pPr>
            <a:r>
              <a:rPr lang="en-US" sz="1400" dirty="0"/>
              <a:t>		    headers: {</a:t>
            </a:r>
          </a:p>
          <a:p>
            <a:pPr marL="11430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SOAPAction</a:t>
            </a:r>
            <a:r>
              <a:rPr lang="en-US" sz="1400" dirty="0"/>
              <a:t>: "http://cegep-heritage.qc.ca/</a:t>
            </a:r>
            <a:r>
              <a:rPr lang="en-US" sz="1400" dirty="0" err="1"/>
              <a:t>TipCalculator</a:t>
            </a:r>
            <a:r>
              <a:rPr lang="en-US" sz="1400" dirty="0"/>
              <a:t>"</a:t>
            </a:r>
          </a:p>
          <a:p>
            <a:pPr marL="114300" indent="0">
              <a:buNone/>
            </a:pPr>
            <a:r>
              <a:rPr lang="en-US" sz="1400" dirty="0"/>
              <a:t>		},</a:t>
            </a:r>
          </a:p>
          <a:p>
            <a:pPr marL="114300" indent="0">
              <a:buNone/>
            </a:pPr>
            <a:r>
              <a:rPr lang="en-US" sz="1400" dirty="0"/>
              <a:t>        success: </a:t>
            </a:r>
            <a:r>
              <a:rPr lang="en-US" sz="1400" dirty="0" err="1"/>
              <a:t>handleResponse</a:t>
            </a:r>
            <a:r>
              <a:rPr lang="en-US" sz="1400" dirty="0"/>
              <a:t>,</a:t>
            </a:r>
          </a:p>
          <a:p>
            <a:pPr marL="114300" indent="0">
              <a:buNone/>
            </a:pPr>
            <a:r>
              <a:rPr lang="en-US" sz="1400" dirty="0"/>
              <a:t>        error: </a:t>
            </a:r>
            <a:r>
              <a:rPr lang="en-US" sz="1400" dirty="0" err="1"/>
              <a:t>handleError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    })</a:t>
            </a:r>
          </a:p>
          <a:p>
            <a:pPr marL="11430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0" y="2819400"/>
            <a:ext cx="4878185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644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3: BYO </a:t>
            </a:r>
            <a:r>
              <a:rPr lang="en-US" dirty="0" err="1"/>
              <a:t>ReST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001000" cy="5029200"/>
          </a:xfrm>
        </p:spPr>
        <p:txBody>
          <a:bodyPr>
            <a:normAutofit fontScale="62500" lnSpcReduction="20000"/>
          </a:bodyPr>
          <a:lstStyle/>
          <a:p>
            <a:endParaRPr lang="en-CA" dirty="0"/>
          </a:p>
          <a:p>
            <a:pPr marL="114300" indent="0">
              <a:buNone/>
            </a:pPr>
            <a:r>
              <a:rPr lang="en-CA" dirty="0"/>
              <a:t>function </a:t>
            </a:r>
            <a:r>
              <a:rPr lang="en-CA" dirty="0" err="1"/>
              <a:t>sendHTTPMessage</a:t>
            </a:r>
            <a:r>
              <a:rPr lang="en-CA" dirty="0"/>
              <a:t>(</a:t>
            </a:r>
            <a:r>
              <a:rPr lang="en-CA" dirty="0" err="1"/>
              <a:t>url_in</a:t>
            </a:r>
            <a:r>
              <a:rPr lang="en-CA" dirty="0"/>
              <a:t>, </a:t>
            </a:r>
            <a:r>
              <a:rPr lang="en-CA" dirty="0" err="1"/>
              <a:t>message_in</a:t>
            </a:r>
            <a:r>
              <a:rPr lang="en-CA" dirty="0"/>
              <a:t>)</a:t>
            </a:r>
          </a:p>
          <a:p>
            <a:pPr marL="114300" indent="0">
              <a:buNone/>
            </a:pPr>
            <a:r>
              <a:rPr lang="en-CA" dirty="0"/>
              <a:t>{</a:t>
            </a:r>
          </a:p>
          <a:p>
            <a:pPr marL="114300" indent="0">
              <a:buNone/>
            </a:pPr>
            <a:r>
              <a:rPr lang="en-CA" dirty="0"/>
              <a:t>    $.ajax({</a:t>
            </a:r>
          </a:p>
          <a:p>
            <a:pPr marL="114300" indent="0">
              <a:buNone/>
            </a:pPr>
            <a:r>
              <a:rPr lang="en-CA" dirty="0"/>
              <a:t>        type: "POST",</a:t>
            </a:r>
          </a:p>
          <a:p>
            <a:pPr marL="114300" indent="0">
              <a:buNone/>
            </a:pPr>
            <a:r>
              <a:rPr lang="en-CA" dirty="0"/>
              <a:t>        url: </a:t>
            </a:r>
            <a:r>
              <a:rPr lang="en-CA" dirty="0" err="1"/>
              <a:t>url_in</a:t>
            </a:r>
            <a:r>
              <a:rPr lang="en-CA" dirty="0"/>
              <a:t>, // URL to post to</a:t>
            </a:r>
          </a:p>
          <a:p>
            <a:pPr marL="114300" indent="0">
              <a:buNone/>
            </a:pPr>
            <a:r>
              <a:rPr lang="en-CA" dirty="0"/>
              <a:t>        data: </a:t>
            </a:r>
            <a:r>
              <a:rPr lang="en-CA" dirty="0" err="1"/>
              <a:t>message_in</a:t>
            </a:r>
            <a:r>
              <a:rPr lang="en-CA" dirty="0"/>
              <a:t>, // message content  i.e. parm1=val1&amp;parm2=val2</a:t>
            </a:r>
          </a:p>
          <a:p>
            <a:pPr marL="114300" indent="0">
              <a:buNone/>
            </a:pPr>
            <a:r>
              <a:rPr lang="en-CA" dirty="0"/>
              <a:t>         </a:t>
            </a:r>
            <a:r>
              <a:rPr lang="en-CA" dirty="0" err="1"/>
              <a:t>contentType</a:t>
            </a:r>
            <a:r>
              <a:rPr lang="en-CA" dirty="0"/>
              <a:t>: "application/x-www-form-</a:t>
            </a:r>
            <a:r>
              <a:rPr lang="en-CA" dirty="0" err="1"/>
              <a:t>urlencoded</a:t>
            </a:r>
            <a:r>
              <a:rPr lang="en-CA" dirty="0"/>
              <a:t>; charset=UTF-8",</a:t>
            </a:r>
          </a:p>
          <a:p>
            <a:pPr marL="114300" indent="0">
              <a:buNone/>
            </a:pPr>
            <a:r>
              <a:rPr lang="en-CA" dirty="0"/>
              <a:t>        </a:t>
            </a:r>
            <a:r>
              <a:rPr lang="en-CA" dirty="0" err="1"/>
              <a:t>dataType</a:t>
            </a:r>
            <a:r>
              <a:rPr lang="en-CA" dirty="0"/>
              <a:t>: "text", // the data type we want back, so text.  The data will come wrapped in xml</a:t>
            </a:r>
          </a:p>
          <a:p>
            <a:pPr marL="114300" indent="0">
              <a:buNone/>
            </a:pPr>
            <a:r>
              <a:rPr lang="en-CA" dirty="0"/>
              <a:t>        success: </a:t>
            </a:r>
            <a:r>
              <a:rPr lang="en-CA" dirty="0" err="1"/>
              <a:t>handleData</a:t>
            </a:r>
            <a:r>
              <a:rPr lang="en-CA" dirty="0"/>
              <a:t>,</a:t>
            </a:r>
          </a:p>
          <a:p>
            <a:pPr marL="114300" indent="0">
              <a:buNone/>
            </a:pPr>
            <a:r>
              <a:rPr lang="en-CA" dirty="0"/>
              <a:t>        error: </a:t>
            </a:r>
            <a:r>
              <a:rPr lang="en-CA" dirty="0" err="1"/>
              <a:t>handleError</a:t>
            </a:r>
            <a:endParaRPr lang="en-CA" dirty="0"/>
          </a:p>
          <a:p>
            <a:pPr marL="114300" indent="0">
              <a:buNone/>
            </a:pPr>
            <a:r>
              <a:rPr lang="en-CA" dirty="0"/>
              <a:t>    });</a:t>
            </a:r>
          </a:p>
          <a:p>
            <a:pPr marL="114300" indent="0">
              <a:buNone/>
            </a:pPr>
            <a:r>
              <a:rPr lang="en-CA" dirty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37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 – Server Side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-1385" y="1143000"/>
            <a:ext cx="7620000" cy="5106036"/>
          </a:xfrm>
        </p:spPr>
        <p:txBody>
          <a:bodyPr>
            <a:normAutofit/>
          </a:bodyPr>
          <a:lstStyle/>
          <a:p>
            <a:r>
              <a:rPr lang="en-US" sz="3000" dirty="0"/>
              <a:t>Recap:</a:t>
            </a:r>
          </a:p>
          <a:p>
            <a:pPr lvl="1"/>
            <a:r>
              <a:rPr lang="en-US" sz="3000" dirty="0"/>
              <a:t>SOAP</a:t>
            </a:r>
          </a:p>
          <a:p>
            <a:pPr lvl="2"/>
            <a:r>
              <a:rPr lang="en-US" sz="2600" dirty="0"/>
              <a:t>Service defined by WSDL</a:t>
            </a:r>
          </a:p>
          <a:p>
            <a:pPr lvl="2"/>
            <a:r>
              <a:rPr lang="en-US" sz="2600" dirty="0"/>
              <a:t>SOAP formatted message to access service</a:t>
            </a:r>
          </a:p>
          <a:p>
            <a:pPr lvl="2"/>
            <a:r>
              <a:rPr lang="en-US" sz="2600" dirty="0"/>
              <a:t>.NET has a nice way of building Service Reference (proxies) to access remote services</a:t>
            </a:r>
          </a:p>
          <a:p>
            <a:pPr lvl="1"/>
            <a:endParaRPr lang="en-US" sz="3000" dirty="0"/>
          </a:p>
          <a:p>
            <a:pPr marL="11430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7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Server-side proxy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219200"/>
            <a:ext cx="6096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 lvl="1" indent="0">
              <a:buFont typeface="Arial" pitchFamily="34" charset="0"/>
              <a:buNone/>
            </a:pPr>
            <a:r>
              <a:rPr lang="en-US" sz="1600" dirty="0"/>
              <a:t>//</a:t>
            </a:r>
            <a:r>
              <a:rPr lang="en-US" sz="1600" dirty="0" err="1"/>
              <a:t>WebService</a:t>
            </a:r>
            <a:endParaRPr lang="en-US" sz="1600" dirty="0"/>
          </a:p>
          <a:p>
            <a:pPr marL="411480" lvl="1" indent="0">
              <a:buFont typeface="Arial" pitchFamily="34" charset="0"/>
              <a:buNone/>
            </a:pPr>
            <a:endParaRPr lang="en-US" sz="1600" dirty="0"/>
          </a:p>
          <a:p>
            <a:pPr marL="411480" lvl="1" indent="0">
              <a:buFont typeface="Arial" pitchFamily="34" charset="0"/>
              <a:buNone/>
            </a:pPr>
            <a:r>
              <a:rPr lang="en-US" sz="1600" dirty="0"/>
              <a:t>[</a:t>
            </a:r>
            <a:r>
              <a:rPr lang="en-US" sz="1600" dirty="0" err="1"/>
              <a:t>WebService</a:t>
            </a:r>
            <a:r>
              <a:rPr lang="en-US" sz="1600" dirty="0"/>
              <a:t>(Namespace = "http://tempuri.org/")]</a:t>
            </a:r>
          </a:p>
          <a:p>
            <a:pPr marL="411480" lvl="1" indent="0">
              <a:buFont typeface="Arial" pitchFamily="34" charset="0"/>
              <a:buNone/>
            </a:pPr>
            <a:r>
              <a:rPr lang="en-US" sz="1600" dirty="0"/>
              <a:t>[</a:t>
            </a:r>
            <a:r>
              <a:rPr lang="en-US" sz="1600" dirty="0" err="1"/>
              <a:t>WebServiceBinding</a:t>
            </a:r>
            <a:r>
              <a:rPr lang="en-US" sz="1600" dirty="0"/>
              <a:t>(</a:t>
            </a:r>
            <a:r>
              <a:rPr lang="en-US" sz="1600" dirty="0" err="1"/>
              <a:t>ConformsTo</a:t>
            </a:r>
            <a:r>
              <a:rPr lang="en-US" sz="1600" dirty="0"/>
              <a:t> = WsiProfiles.BasicProfile1_1)]</a:t>
            </a:r>
          </a:p>
          <a:p>
            <a:pPr marL="411480" lvl="1" indent="0">
              <a:buFont typeface="Arial" pitchFamily="34" charset="0"/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MyService</a:t>
            </a:r>
            <a:r>
              <a:rPr lang="en-US" sz="1600" dirty="0"/>
              <a:t> : </a:t>
            </a:r>
            <a:r>
              <a:rPr lang="en-US" sz="1600" dirty="0" err="1"/>
              <a:t>System.Web.Services.WebService</a:t>
            </a:r>
            <a:endParaRPr lang="en-US" sz="1600" dirty="0"/>
          </a:p>
          <a:p>
            <a:pPr marL="411480" lvl="1" indent="0">
              <a:buFont typeface="Arial" pitchFamily="34" charset="0"/>
              <a:buNone/>
            </a:pPr>
            <a:r>
              <a:rPr lang="en-US" sz="1600" dirty="0"/>
              <a:t>{</a:t>
            </a:r>
          </a:p>
          <a:p>
            <a:pPr marL="411480" lvl="1" indent="0">
              <a:buFont typeface="Arial" pitchFamily="34" charset="0"/>
              <a:buNone/>
            </a:pPr>
            <a:r>
              <a:rPr lang="en-US" sz="1600" dirty="0"/>
              <a:t>    [</a:t>
            </a:r>
            <a:r>
              <a:rPr lang="en-US" sz="1600" dirty="0" err="1"/>
              <a:t>WebMethod</a:t>
            </a:r>
            <a:r>
              <a:rPr lang="en-US" sz="1600" dirty="0"/>
              <a:t>]</a:t>
            </a:r>
          </a:p>
          <a:p>
            <a:pPr marL="411480" lvl="1" indent="0">
              <a:buFont typeface="Arial" pitchFamily="34" charset="0"/>
              <a:buNone/>
            </a:pPr>
            <a:r>
              <a:rPr lang="en-US" sz="1600" dirty="0"/>
              <a:t>    public string HelloWorld()</a:t>
            </a:r>
          </a:p>
          <a:p>
            <a:pPr marL="411480" lvl="1" indent="0">
              <a:buFont typeface="Arial" pitchFamily="34" charset="0"/>
              <a:buNone/>
            </a:pPr>
            <a:r>
              <a:rPr lang="en-US" sz="1600" dirty="0"/>
              <a:t>    {</a:t>
            </a:r>
          </a:p>
          <a:p>
            <a:pPr marL="411480" lvl="1" indent="0">
              <a:buFont typeface="Arial" pitchFamily="34" charset="0"/>
              <a:buNone/>
            </a:pPr>
            <a:r>
              <a:rPr lang="en-US" sz="1600" dirty="0"/>
              <a:t>        return "Hello World " + </a:t>
            </a:r>
            <a:r>
              <a:rPr lang="en-US" sz="1600" dirty="0" err="1"/>
              <a:t>DateTime.Now.ToString</a:t>
            </a:r>
            <a:r>
              <a:rPr lang="en-US" sz="1600" dirty="0"/>
              <a:t>();</a:t>
            </a:r>
          </a:p>
          <a:p>
            <a:pPr marL="411480" lvl="1" indent="0">
              <a:buFont typeface="Arial" pitchFamily="34" charset="0"/>
              <a:buNone/>
            </a:pPr>
            <a:r>
              <a:rPr lang="en-US" sz="1600" dirty="0"/>
              <a:t>        //Or call the method on the real </a:t>
            </a:r>
            <a:r>
              <a:rPr lang="en-US" sz="1600" dirty="0" err="1"/>
              <a:t>webservice</a:t>
            </a:r>
            <a:r>
              <a:rPr lang="en-US" sz="1600" dirty="0"/>
              <a:t> traditional way</a:t>
            </a:r>
          </a:p>
          <a:p>
            <a:pPr marL="411480" lvl="1" indent="0">
              <a:buFont typeface="Arial" pitchFamily="34" charset="0"/>
              <a:buNone/>
            </a:pPr>
            <a:r>
              <a:rPr lang="en-US" sz="1600" dirty="0"/>
              <a:t>    }</a:t>
            </a:r>
          </a:p>
          <a:p>
            <a:pPr marL="411480" lvl="1" indent="0">
              <a:buFont typeface="Arial" pitchFamily="34" charset="0"/>
              <a:buNone/>
            </a:pPr>
            <a:r>
              <a:rPr lang="en-US" sz="1600" dirty="0"/>
              <a:t>}</a:t>
            </a:r>
          </a:p>
          <a:p>
            <a:pPr marL="114300" indent="0">
              <a:buFont typeface="Arial" pitchFamily="34" charset="0"/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184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Server-side proxy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3962400" cy="236220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1400" dirty="0"/>
              <a:t>// Client ASPX</a:t>
            </a:r>
          </a:p>
          <a:p>
            <a:pPr marL="114300" indent="0">
              <a:buNone/>
            </a:pPr>
            <a:r>
              <a:rPr lang="en-US" sz="1500" dirty="0"/>
              <a:t>&lt;body&gt;</a:t>
            </a:r>
          </a:p>
          <a:p>
            <a:pPr marL="114300" indent="0">
              <a:buNone/>
            </a:pPr>
            <a:r>
              <a:rPr lang="en-US" sz="1500" dirty="0"/>
              <a:t>&lt;form id="form1" </a:t>
            </a:r>
            <a:r>
              <a:rPr lang="en-US" sz="1500" dirty="0" err="1"/>
              <a:t>runat</a:t>
            </a:r>
            <a:r>
              <a:rPr lang="en-US" sz="1500" dirty="0"/>
              <a:t>="server"&gt;</a:t>
            </a:r>
          </a:p>
          <a:p>
            <a:pPr marL="114300" indent="0">
              <a:buNone/>
            </a:pPr>
            <a:r>
              <a:rPr lang="en-US" sz="1500" dirty="0"/>
              <a:t>&lt;</a:t>
            </a:r>
            <a:r>
              <a:rPr lang="en-US" sz="1500" dirty="0" err="1"/>
              <a:t>asp:ScriptManager</a:t>
            </a:r>
            <a:r>
              <a:rPr lang="en-US" sz="1500" dirty="0"/>
              <a:t> ID="ScriptManager1" </a:t>
            </a:r>
            <a:r>
              <a:rPr lang="en-US" sz="1500" dirty="0" err="1"/>
              <a:t>runat</a:t>
            </a:r>
            <a:r>
              <a:rPr lang="en-US" sz="1500" dirty="0"/>
              <a:t>="server" /&gt;</a:t>
            </a:r>
          </a:p>
          <a:p>
            <a:pPr marL="114300" indent="0">
              <a:buNone/>
            </a:pPr>
            <a:r>
              <a:rPr lang="en-US" sz="1500" dirty="0"/>
              <a:t>&lt;</a:t>
            </a:r>
            <a:r>
              <a:rPr lang="en-US" sz="1500" dirty="0" err="1"/>
              <a:t>asp:Label</a:t>
            </a:r>
            <a:r>
              <a:rPr lang="en-US" sz="1500" dirty="0"/>
              <a:t> ID="Label1" </a:t>
            </a:r>
            <a:r>
              <a:rPr lang="en-US" sz="1500" dirty="0" err="1"/>
              <a:t>runat</a:t>
            </a:r>
            <a:r>
              <a:rPr lang="en-US" sz="1500" dirty="0"/>
              <a:t>="server"&gt;&lt;/</a:t>
            </a:r>
            <a:r>
              <a:rPr lang="en-US" sz="1500" dirty="0" err="1"/>
              <a:t>asp:Label</a:t>
            </a:r>
            <a:r>
              <a:rPr lang="en-US" sz="1500" dirty="0"/>
              <a:t>&gt;</a:t>
            </a:r>
          </a:p>
          <a:p>
            <a:pPr marL="114300" indent="0">
              <a:buNone/>
            </a:pPr>
            <a:r>
              <a:rPr lang="en-US" sz="1500" dirty="0"/>
              <a:t>&lt;</a:t>
            </a:r>
            <a:r>
              <a:rPr lang="en-US" sz="1500" dirty="0" err="1"/>
              <a:t>asp:Button</a:t>
            </a:r>
            <a:r>
              <a:rPr lang="en-US" sz="1500" dirty="0"/>
              <a:t> ID="Button1" </a:t>
            </a:r>
            <a:r>
              <a:rPr lang="en-US" sz="1500" dirty="0" err="1"/>
              <a:t>runat</a:t>
            </a:r>
            <a:r>
              <a:rPr lang="en-US" sz="1500" dirty="0"/>
              <a:t>="server" </a:t>
            </a:r>
          </a:p>
          <a:p>
            <a:pPr marL="114300" indent="0">
              <a:buNone/>
            </a:pPr>
            <a:r>
              <a:rPr lang="en-US" sz="1500" dirty="0"/>
              <a:t>  </a:t>
            </a:r>
            <a:r>
              <a:rPr lang="en-US" sz="1500" dirty="0" err="1"/>
              <a:t>OnClick</a:t>
            </a:r>
            <a:r>
              <a:rPr lang="en-US" sz="1500" dirty="0"/>
              <a:t>="Button1_Click" Text="Button" /&gt;</a:t>
            </a:r>
          </a:p>
          <a:p>
            <a:pPr marL="114300" indent="0">
              <a:buNone/>
            </a:pPr>
            <a:r>
              <a:rPr lang="en-US" sz="1500" dirty="0"/>
              <a:t>&lt;/form&gt;</a:t>
            </a:r>
          </a:p>
          <a:p>
            <a:pPr marL="114300" indent="0">
              <a:buNone/>
            </a:pPr>
            <a:r>
              <a:rPr lang="en-US" sz="1500" dirty="0"/>
              <a:t>&lt;/body&gt;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0" y="2819400"/>
            <a:ext cx="4878185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3581400" y="373380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400" dirty="0"/>
              <a:t>// Client code-behind</a:t>
            </a:r>
          </a:p>
          <a:p>
            <a:endParaRPr lang="en-CA" sz="1400" dirty="0"/>
          </a:p>
          <a:p>
            <a:r>
              <a:rPr lang="en-CA" sz="1400" dirty="0"/>
              <a:t>public partial class _Default : </a:t>
            </a:r>
            <a:r>
              <a:rPr lang="en-CA" sz="1400" dirty="0" err="1"/>
              <a:t>System.Web.UI.Page</a:t>
            </a:r>
            <a:endParaRPr lang="en-CA" sz="1400" dirty="0"/>
          </a:p>
          <a:p>
            <a:r>
              <a:rPr lang="en-CA" sz="1400" dirty="0"/>
              <a:t>{</a:t>
            </a:r>
          </a:p>
          <a:p>
            <a:r>
              <a:rPr lang="en-CA" sz="1400" dirty="0"/>
              <a:t>    protected void Button1_Click(object sender, </a:t>
            </a:r>
            <a:r>
              <a:rPr lang="en-CA" sz="1400" dirty="0" err="1"/>
              <a:t>EventArgs</a:t>
            </a:r>
            <a:r>
              <a:rPr lang="en-CA" sz="1400" dirty="0"/>
              <a:t> e)</a:t>
            </a:r>
          </a:p>
          <a:p>
            <a:r>
              <a:rPr lang="en-CA" sz="1400" dirty="0"/>
              <a:t>    {</a:t>
            </a:r>
          </a:p>
          <a:p>
            <a:r>
              <a:rPr lang="en-CA" sz="1400" dirty="0"/>
              <a:t>        </a:t>
            </a:r>
            <a:r>
              <a:rPr lang="en-CA" sz="1400" dirty="0" err="1"/>
              <a:t>MyService</a:t>
            </a:r>
            <a:r>
              <a:rPr lang="en-CA" sz="1400" dirty="0"/>
              <a:t> </a:t>
            </a:r>
            <a:r>
              <a:rPr lang="en-CA" sz="1400" dirty="0" err="1"/>
              <a:t>myService</a:t>
            </a:r>
            <a:r>
              <a:rPr lang="en-CA" sz="1400" dirty="0"/>
              <a:t> = new </a:t>
            </a:r>
            <a:r>
              <a:rPr lang="en-CA" sz="1400" dirty="0" err="1"/>
              <a:t>MyService</a:t>
            </a:r>
            <a:r>
              <a:rPr lang="en-CA" sz="1400" dirty="0"/>
              <a:t>();</a:t>
            </a:r>
          </a:p>
          <a:p>
            <a:r>
              <a:rPr lang="en-CA" sz="1400" dirty="0"/>
              <a:t>        Label1.Text = </a:t>
            </a:r>
            <a:r>
              <a:rPr lang="en-CA" sz="1400" dirty="0" err="1"/>
              <a:t>myService.HelloWorld</a:t>
            </a:r>
            <a:r>
              <a:rPr lang="en-CA" sz="1400" dirty="0"/>
              <a:t>();</a:t>
            </a:r>
          </a:p>
          <a:p>
            <a:r>
              <a:rPr lang="en-CA" sz="1400" dirty="0"/>
              <a:t>    }</a:t>
            </a:r>
          </a:p>
          <a:p>
            <a:r>
              <a:rPr lang="en-CA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24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 – Client Side JS proxy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7620000" cy="5106036"/>
          </a:xfrm>
        </p:spPr>
        <p:txBody>
          <a:bodyPr>
            <a:normAutofit/>
          </a:bodyPr>
          <a:lstStyle/>
          <a:p>
            <a:r>
              <a:rPr lang="en-US" sz="3000" dirty="0"/>
              <a:t>.NET framework</a:t>
            </a:r>
          </a:p>
          <a:p>
            <a:pPr lvl="1"/>
            <a:r>
              <a:rPr lang="en-US" sz="3000" dirty="0"/>
              <a:t>Method 2: </a:t>
            </a:r>
            <a:r>
              <a:rPr lang="en-US" sz="3000" dirty="0" err="1"/>
              <a:t>Javascript</a:t>
            </a:r>
            <a:r>
              <a:rPr lang="en-US" sz="3000" dirty="0"/>
              <a:t>/AJAX</a:t>
            </a:r>
          </a:p>
          <a:p>
            <a:pPr lvl="2"/>
            <a:r>
              <a:rPr lang="en-US" sz="2600" dirty="0"/>
              <a:t>.NET will dynamically generate a </a:t>
            </a:r>
            <a:r>
              <a:rPr lang="en-US" sz="2600" dirty="0" err="1"/>
              <a:t>javascript</a:t>
            </a:r>
            <a:r>
              <a:rPr lang="en-US" sz="2600" dirty="0"/>
              <a:t> proxy for you to call it’s service!</a:t>
            </a:r>
          </a:p>
          <a:p>
            <a:pPr lvl="2"/>
            <a:r>
              <a:rPr lang="en-US" sz="2600" dirty="0"/>
              <a:t>Append ‘/</a:t>
            </a:r>
            <a:r>
              <a:rPr lang="en-US" sz="2600" dirty="0" err="1"/>
              <a:t>js’</a:t>
            </a:r>
            <a:r>
              <a:rPr lang="en-US" sz="2600" dirty="0"/>
              <a:t> to any service.asmx to get a copy of the </a:t>
            </a:r>
            <a:r>
              <a:rPr lang="en-US" sz="2600" dirty="0" err="1"/>
              <a:t>javascript</a:t>
            </a:r>
            <a:r>
              <a:rPr lang="en-US" sz="2600" dirty="0"/>
              <a:t> proxy</a:t>
            </a:r>
          </a:p>
          <a:p>
            <a:pPr lvl="1"/>
            <a:endParaRPr lang="en-US" sz="3000" dirty="0"/>
          </a:p>
          <a:p>
            <a:pPr marL="11430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749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Client Side JS proxy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-1385" y="1828800"/>
            <a:ext cx="7620000" cy="4420236"/>
          </a:xfrm>
        </p:spPr>
        <p:txBody>
          <a:bodyPr>
            <a:normAutofit/>
          </a:bodyPr>
          <a:lstStyle/>
          <a:p>
            <a:r>
              <a:rPr lang="en-US" sz="3000" dirty="0"/>
              <a:t>.NET framework</a:t>
            </a:r>
          </a:p>
          <a:p>
            <a:pPr lvl="1"/>
            <a:r>
              <a:rPr lang="en-US" sz="3000" dirty="0"/>
              <a:t>Method 2: </a:t>
            </a:r>
            <a:r>
              <a:rPr lang="en-US" sz="3000" dirty="0" err="1"/>
              <a:t>Javascript</a:t>
            </a:r>
            <a:r>
              <a:rPr lang="en-US" sz="3000" dirty="0"/>
              <a:t>/AJAX</a:t>
            </a:r>
          </a:p>
          <a:p>
            <a:pPr lvl="2"/>
            <a:r>
              <a:rPr lang="en-US" sz="2600" dirty="0"/>
              <a:t>.NET will dynamically generate a </a:t>
            </a:r>
            <a:r>
              <a:rPr lang="en-US" sz="2600" dirty="0" err="1"/>
              <a:t>javascript</a:t>
            </a:r>
            <a:r>
              <a:rPr lang="en-US" sz="2600" dirty="0"/>
              <a:t> proxy for you to call it’s service!</a:t>
            </a:r>
          </a:p>
          <a:p>
            <a:pPr lvl="2"/>
            <a:r>
              <a:rPr lang="en-US" sz="2600" dirty="0"/>
              <a:t>Append ‘/</a:t>
            </a:r>
            <a:r>
              <a:rPr lang="en-US" sz="2600" dirty="0" err="1"/>
              <a:t>js’</a:t>
            </a:r>
            <a:r>
              <a:rPr lang="en-US" sz="2600" dirty="0"/>
              <a:t> to any service.asmx to get a copy of the </a:t>
            </a:r>
            <a:r>
              <a:rPr lang="en-US" sz="2600" dirty="0" err="1"/>
              <a:t>javascript</a:t>
            </a:r>
            <a:r>
              <a:rPr lang="en-US" sz="2600" dirty="0"/>
              <a:t> proxy</a:t>
            </a:r>
          </a:p>
          <a:p>
            <a:pPr lvl="1"/>
            <a:endParaRPr lang="en-US" sz="3000" dirty="0"/>
          </a:p>
          <a:p>
            <a:pPr marL="11430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37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Client Side JS proxy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76401"/>
            <a:ext cx="6096000" cy="2757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267200"/>
            <a:ext cx="9520237" cy="45968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895600" y="4434115"/>
            <a:ext cx="1828800" cy="442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1524000" y="1905000"/>
            <a:ext cx="1828800" cy="442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35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Client Side JS proxy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391400" cy="48006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CA" sz="1100" dirty="0"/>
              <a:t>&lt;head </a:t>
            </a:r>
            <a:r>
              <a:rPr lang="en-CA" sz="1100" dirty="0" err="1"/>
              <a:t>runat</a:t>
            </a:r>
            <a:r>
              <a:rPr lang="en-CA" sz="1100" dirty="0"/>
              <a:t>="server"&gt;</a:t>
            </a:r>
          </a:p>
          <a:p>
            <a:pPr marL="114300" indent="0">
              <a:buNone/>
            </a:pPr>
            <a:r>
              <a:rPr lang="en-CA" sz="1100" dirty="0"/>
              <a:t>    &lt;title&gt;Call WCF from JS&lt;/title&gt;</a:t>
            </a:r>
          </a:p>
          <a:p>
            <a:pPr marL="114300" indent="0">
              <a:buNone/>
            </a:pPr>
            <a:r>
              <a:rPr lang="en-CA" sz="1100" dirty="0"/>
              <a:t>    &lt;script </a:t>
            </a:r>
            <a:r>
              <a:rPr lang="en-CA" sz="1100" dirty="0" err="1"/>
              <a:t>src</a:t>
            </a:r>
            <a:r>
              <a:rPr lang="en-CA" sz="1100" dirty="0"/>
              <a:t>="Scripts/jquery-1.10.2.js"&gt;&lt;/script&gt;</a:t>
            </a:r>
          </a:p>
          <a:p>
            <a:pPr marL="114300" indent="0">
              <a:buNone/>
            </a:pPr>
            <a:r>
              <a:rPr lang="en-CA" sz="1100" dirty="0"/>
              <a:t>    &lt;script </a:t>
            </a:r>
            <a:r>
              <a:rPr lang="en-CA" sz="1100" dirty="0" err="1"/>
              <a:t>src</a:t>
            </a:r>
            <a:r>
              <a:rPr lang="en-CA" sz="1100" dirty="0"/>
              <a:t>="Scripts/</a:t>
            </a:r>
            <a:r>
              <a:rPr lang="en-CA" sz="1100" dirty="0" err="1"/>
              <a:t>WebForms</a:t>
            </a:r>
            <a:r>
              <a:rPr lang="en-CA" sz="1100" dirty="0"/>
              <a:t>/</a:t>
            </a:r>
            <a:r>
              <a:rPr lang="en-CA" sz="1100" dirty="0" err="1"/>
              <a:t>MSAjax</a:t>
            </a:r>
            <a:r>
              <a:rPr lang="en-CA" sz="1100" dirty="0"/>
              <a:t>/MicrosoftAjax.js"&gt;&lt;/script&gt;</a:t>
            </a:r>
          </a:p>
          <a:p>
            <a:pPr marL="114300" indent="0">
              <a:buNone/>
            </a:pPr>
            <a:r>
              <a:rPr lang="en-CA" sz="1100" dirty="0"/>
              <a:t>    &lt;script </a:t>
            </a:r>
            <a:r>
              <a:rPr lang="en-CA" sz="1100" dirty="0" err="1"/>
              <a:t>src</a:t>
            </a:r>
            <a:r>
              <a:rPr lang="en-CA" sz="1100" dirty="0"/>
              <a:t>="Service/</a:t>
            </a:r>
            <a:r>
              <a:rPr lang="en-CA" sz="1100" dirty="0" err="1"/>
              <a:t>DemoWCFService.svc</a:t>
            </a:r>
            <a:r>
              <a:rPr lang="en-CA" sz="1100" dirty="0"/>
              <a:t>/</a:t>
            </a:r>
            <a:r>
              <a:rPr lang="en-CA" sz="1100" dirty="0" err="1"/>
              <a:t>js</a:t>
            </a:r>
            <a:r>
              <a:rPr lang="en-CA" sz="1100" dirty="0"/>
              <a:t>"&gt;&lt;/script&gt;</a:t>
            </a:r>
          </a:p>
          <a:p>
            <a:pPr marL="114300" indent="0">
              <a:buNone/>
            </a:pPr>
            <a:r>
              <a:rPr lang="en-CA" sz="1100" dirty="0"/>
              <a:t>    &lt;script type="text/</a:t>
            </a:r>
            <a:r>
              <a:rPr lang="en-CA" sz="1100" dirty="0" err="1"/>
              <a:t>javascript</a:t>
            </a:r>
            <a:r>
              <a:rPr lang="en-CA" sz="1100" dirty="0"/>
              <a:t>"&gt;</a:t>
            </a:r>
          </a:p>
          <a:p>
            <a:pPr marL="114300" indent="0">
              <a:buNone/>
            </a:pPr>
            <a:r>
              <a:rPr lang="en-CA" sz="1100" dirty="0"/>
              <a:t>        $(function () {</a:t>
            </a:r>
          </a:p>
          <a:p>
            <a:pPr marL="114300" indent="0">
              <a:buNone/>
            </a:pPr>
            <a:r>
              <a:rPr lang="en-CA" sz="1100" dirty="0"/>
              <a:t>            $("#</a:t>
            </a:r>
            <a:r>
              <a:rPr lang="en-CA" sz="1100" dirty="0" err="1"/>
              <a:t>btnCallService</a:t>
            </a:r>
            <a:r>
              <a:rPr lang="en-CA" sz="1100" dirty="0"/>
              <a:t>").click(</a:t>
            </a:r>
          </a:p>
          <a:p>
            <a:pPr marL="114300" indent="0">
              <a:buNone/>
            </a:pPr>
            <a:r>
              <a:rPr lang="en-CA" sz="1100" dirty="0"/>
              <a:t>                function () {</a:t>
            </a:r>
          </a:p>
          <a:p>
            <a:pPr marL="114300" indent="0">
              <a:buNone/>
            </a:pPr>
            <a:r>
              <a:rPr lang="en-CA" sz="1100" dirty="0"/>
              <a:t>                    </a:t>
            </a:r>
            <a:r>
              <a:rPr lang="en-CA" sz="1100" dirty="0" err="1"/>
              <a:t>CallWCF</a:t>
            </a:r>
            <a:r>
              <a:rPr lang="en-CA" sz="1100" dirty="0"/>
              <a:t>();</a:t>
            </a:r>
          </a:p>
          <a:p>
            <a:pPr marL="114300" indent="0">
              <a:buNone/>
            </a:pPr>
            <a:r>
              <a:rPr lang="en-CA" sz="1100" dirty="0"/>
              <a:t>                })</a:t>
            </a:r>
          </a:p>
          <a:p>
            <a:pPr marL="114300" indent="0">
              <a:buNone/>
            </a:pPr>
            <a:r>
              <a:rPr lang="en-CA" sz="1100" dirty="0"/>
              <a:t>        });</a:t>
            </a:r>
          </a:p>
          <a:p>
            <a:pPr marL="114300" indent="0">
              <a:buNone/>
            </a:pPr>
            <a:endParaRPr lang="en-CA" sz="1100" dirty="0"/>
          </a:p>
          <a:p>
            <a:pPr marL="114300" indent="0">
              <a:buNone/>
            </a:pPr>
            <a:r>
              <a:rPr lang="en-CA" sz="1100" dirty="0"/>
              <a:t>        function </a:t>
            </a:r>
            <a:r>
              <a:rPr lang="en-CA" sz="1100" dirty="0" err="1"/>
              <a:t>CallWCF</a:t>
            </a:r>
            <a:r>
              <a:rPr lang="en-CA" sz="1100" dirty="0"/>
              <a:t>() {</a:t>
            </a:r>
          </a:p>
          <a:p>
            <a:pPr marL="114300" indent="0">
              <a:buNone/>
            </a:pPr>
            <a:r>
              <a:rPr lang="en-CA" sz="1100" dirty="0"/>
              <a:t>            </a:t>
            </a:r>
            <a:r>
              <a:rPr lang="en-CA" sz="1100" dirty="0" err="1"/>
              <a:t>var</a:t>
            </a:r>
            <a:r>
              <a:rPr lang="en-CA" sz="1100" dirty="0"/>
              <a:t> service = new </a:t>
            </a:r>
            <a:r>
              <a:rPr lang="en-CA" sz="1100" dirty="0" err="1"/>
              <a:t>tempuri.org.IDemoWCFService</a:t>
            </a:r>
            <a:r>
              <a:rPr lang="en-CA" sz="1100" dirty="0"/>
              <a:t>();</a:t>
            </a:r>
          </a:p>
          <a:p>
            <a:pPr marL="114300" indent="0">
              <a:buNone/>
            </a:pPr>
            <a:r>
              <a:rPr lang="en-CA" sz="1100" dirty="0"/>
              <a:t>            </a:t>
            </a:r>
            <a:r>
              <a:rPr lang="en-CA" sz="1100" dirty="0" err="1"/>
              <a:t>service.SayHello</a:t>
            </a:r>
            <a:r>
              <a:rPr lang="en-CA" sz="1100" dirty="0"/>
              <a:t>($("#</a:t>
            </a:r>
            <a:r>
              <a:rPr lang="en-CA" sz="1100" dirty="0" err="1"/>
              <a:t>txtName</a:t>
            </a:r>
            <a:r>
              <a:rPr lang="en-CA" sz="1100" dirty="0"/>
              <a:t>").</a:t>
            </a:r>
            <a:r>
              <a:rPr lang="en-CA" sz="1100" dirty="0" err="1"/>
              <a:t>val</a:t>
            </a:r>
            <a:r>
              <a:rPr lang="en-CA" sz="1100" dirty="0"/>
              <a:t>(),</a:t>
            </a:r>
          </a:p>
          <a:p>
            <a:pPr marL="114300" indent="0">
              <a:buNone/>
            </a:pPr>
            <a:r>
              <a:rPr lang="en-CA" sz="1100" dirty="0"/>
              <a:t>                function (result) {</a:t>
            </a:r>
          </a:p>
          <a:p>
            <a:pPr marL="114300" indent="0">
              <a:buNone/>
            </a:pPr>
            <a:r>
              <a:rPr lang="en-CA" sz="1100" dirty="0"/>
              <a:t>                    $("#</a:t>
            </a:r>
            <a:r>
              <a:rPr lang="en-CA" sz="1100" dirty="0" err="1"/>
              <a:t>dvMessage</a:t>
            </a:r>
            <a:r>
              <a:rPr lang="en-CA" sz="1100" dirty="0"/>
              <a:t>").html(result);</a:t>
            </a:r>
          </a:p>
          <a:p>
            <a:pPr marL="114300" indent="0">
              <a:buNone/>
            </a:pPr>
            <a:r>
              <a:rPr lang="en-CA" sz="1100" dirty="0"/>
              <a:t>                });</a:t>
            </a:r>
          </a:p>
          <a:p>
            <a:pPr marL="114300" indent="0">
              <a:buNone/>
            </a:pPr>
            <a:r>
              <a:rPr lang="en-CA" sz="1100" dirty="0"/>
              <a:t>        }</a:t>
            </a:r>
          </a:p>
          <a:p>
            <a:pPr marL="114300" indent="0">
              <a:buNone/>
            </a:pPr>
            <a:r>
              <a:rPr lang="en-CA" sz="1100" dirty="0"/>
              <a:t>    &lt;/script&gt;</a:t>
            </a:r>
          </a:p>
          <a:p>
            <a:pPr marL="114300" indent="0">
              <a:buNone/>
            </a:pPr>
            <a:r>
              <a:rPr lang="en-CA" sz="1100" dirty="0"/>
              <a:t>&lt;/head&gt;</a:t>
            </a:r>
            <a:endParaRPr lang="en-US" sz="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267200" y="1752600"/>
            <a:ext cx="3962400" cy="923330"/>
            <a:chOff x="4267200" y="1752600"/>
            <a:chExt cx="3962400" cy="923330"/>
          </a:xfrm>
        </p:grpSpPr>
        <p:sp>
          <p:nvSpPr>
            <p:cNvPr id="2" name="TextBox 1"/>
            <p:cNvSpPr txBox="1"/>
            <p:nvPr/>
          </p:nvSpPr>
          <p:spPr>
            <a:xfrm>
              <a:off x="6019800" y="1752600"/>
              <a:ext cx="2209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Pull in JavaScript Proxy code for service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267200" y="2057400"/>
              <a:ext cx="1676400" cy="3810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381500" y="3695700"/>
            <a:ext cx="3962400" cy="923330"/>
            <a:chOff x="4267200" y="1752600"/>
            <a:chExt cx="396240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6019800" y="1752600"/>
              <a:ext cx="2209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Using the generated proxy to call a Web service (“Say Hello”);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4267200" y="2057400"/>
              <a:ext cx="1676400" cy="3810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859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3: JavaScript/AJAX (raw, build your own)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-1385" y="1828800"/>
            <a:ext cx="7620000" cy="4420236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3000" dirty="0"/>
              <a:t>Method 3: </a:t>
            </a:r>
            <a:r>
              <a:rPr lang="en-US" sz="3000" dirty="0" err="1"/>
              <a:t>Javascript</a:t>
            </a:r>
            <a:r>
              <a:rPr lang="en-US" sz="3000" dirty="0"/>
              <a:t>/AJAX POST</a:t>
            </a:r>
          </a:p>
          <a:p>
            <a:pPr lvl="2"/>
            <a:r>
              <a:rPr lang="en-US" sz="2600" dirty="0"/>
              <a:t>SOAP</a:t>
            </a:r>
          </a:p>
          <a:p>
            <a:pPr lvl="3"/>
            <a:r>
              <a:rPr lang="en-US" sz="2200" dirty="0"/>
              <a:t>Build up your own SOAP requests</a:t>
            </a:r>
          </a:p>
          <a:p>
            <a:pPr lvl="2"/>
            <a:r>
              <a:rPr lang="en-US" sz="2600" dirty="0" err="1"/>
              <a:t>ReST</a:t>
            </a:r>
            <a:endParaRPr lang="en-US" sz="2600" dirty="0"/>
          </a:p>
          <a:p>
            <a:pPr lvl="3"/>
            <a:r>
              <a:rPr lang="en-US" sz="2200" dirty="0"/>
              <a:t>Build your own HTTP requests</a:t>
            </a:r>
          </a:p>
          <a:p>
            <a:pPr lvl="1"/>
            <a:r>
              <a:rPr lang="en-US" sz="3000" dirty="0"/>
              <a:t>Study carefully the code samples the .NET provides for WSDLs</a:t>
            </a:r>
          </a:p>
          <a:p>
            <a:pPr lvl="1"/>
            <a:r>
              <a:rPr lang="en-US" sz="3000" dirty="0"/>
              <a:t>Note: does not have to be JavaScript/AJAX, any language that gets you to build and send SOAP or </a:t>
            </a:r>
            <a:r>
              <a:rPr lang="en-US" sz="3000" dirty="0" err="1"/>
              <a:t>ReST</a:t>
            </a:r>
            <a:r>
              <a:rPr lang="en-US" sz="3000" dirty="0"/>
              <a:t> message.</a:t>
            </a:r>
          </a:p>
          <a:p>
            <a:pPr lvl="1"/>
            <a:endParaRPr lang="en-US" sz="3000" dirty="0"/>
          </a:p>
          <a:p>
            <a:pPr marL="11430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6288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B92F-B35A-4BD8-A5A6-3467DA456C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811</Words>
  <Application>Microsoft Office PowerPoint</Application>
  <PresentationFormat>On-screen Show (4:3)</PresentationFormat>
  <Paragraphs>166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</vt:lpstr>
      <vt:lpstr>Adjacency</vt:lpstr>
      <vt:lpstr>Consuming Web Services</vt:lpstr>
      <vt:lpstr>Web Services – Server Side</vt:lpstr>
      <vt:lpstr>Method 1: Server-side proxy</vt:lpstr>
      <vt:lpstr>Method 1: Server-side proxy</vt:lpstr>
      <vt:lpstr>Web Services – Client Side JS proxy</vt:lpstr>
      <vt:lpstr>Method 2: Client Side JS proxy</vt:lpstr>
      <vt:lpstr>Method 2: Client Side JS proxy</vt:lpstr>
      <vt:lpstr>Method 2: Client Side JS proxy</vt:lpstr>
      <vt:lpstr>Method 3: JavaScript/AJAX (raw, build your own)</vt:lpstr>
      <vt:lpstr>Method 3: BYO SOAP</vt:lpstr>
      <vt:lpstr>Method 3: BYO 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Services</dc:title>
  <dc:creator>Computer Services</dc:creator>
  <dc:description>2010 abstract powerpoint template from presentationpro.com</dc:description>
  <cp:lastModifiedBy>Richard Chan</cp:lastModifiedBy>
  <cp:revision>21</cp:revision>
  <dcterms:created xsi:type="dcterms:W3CDTF">2014-11-10T16:43:48Z</dcterms:created>
  <dcterms:modified xsi:type="dcterms:W3CDTF">2016-11-22T02:19:13Z</dcterms:modified>
  <cp:category>2010 abstract curves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TC018813609991</vt:lpwstr>
  </property>
</Properties>
</file>