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2"/>
  </p:sldMasterIdLst>
  <p:notesMasterIdLst>
    <p:notesMasterId r:id="rId14"/>
  </p:notesMasterIdLst>
  <p:sldIdLst>
    <p:sldId id="260" r:id="rId3"/>
    <p:sldId id="301" r:id="rId4"/>
    <p:sldId id="313" r:id="rId5"/>
    <p:sldId id="314" r:id="rId6"/>
    <p:sldId id="312" r:id="rId7"/>
    <p:sldId id="315" r:id="rId8"/>
    <p:sldId id="317" r:id="rId9"/>
    <p:sldId id="318" r:id="rId10"/>
    <p:sldId id="319" r:id="rId11"/>
    <p:sldId id="320" r:id="rId12"/>
    <p:sldId id="31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6061" autoAdjust="0"/>
  </p:normalViewPr>
  <p:slideViewPr>
    <p:cSldViewPr>
      <p:cViewPr varScale="1">
        <p:scale>
          <a:sx n="56" d="100"/>
          <a:sy n="56" d="100"/>
        </p:scale>
        <p:origin x="320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E558F-60B2-41D8-9712-B137CE127854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490F4-5A4C-473C-B878-A8E9D907FD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78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Reference: http://www.codeproject.com/Articles/21045/Different-methods-to-call-Web-Services-from-AJAX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0D8C9-B65C-44D6-9EF8-CB80D0B3E87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08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73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47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18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41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TBD – show source code for my cities sample service in C50S19 examples</a:t>
            </a:r>
            <a:r>
              <a:rPr lang="en-CA" baseline="0" dirty="0" smtClean="0"/>
              <a:t> folder</a:t>
            </a:r>
          </a:p>
          <a:p>
            <a:r>
              <a:rPr lang="en-CA" baseline="0" dirty="0" smtClean="0"/>
              <a:t>Note the Attributes in Cities.asmx and the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System.Web.Services.WebService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inheritance provided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 Microsoft.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96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TBD – show source code for my cities sample service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89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TBD – show source code for my cities sample service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52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Build and run (as is) from this page</a:t>
            </a:r>
          </a:p>
          <a:p>
            <a:r>
              <a:rPr lang="en-CA" dirty="0" smtClean="0"/>
              <a:t>Note that SOAP messaging</a:t>
            </a:r>
            <a:r>
              <a:rPr lang="en-CA" baseline="0" dirty="0" smtClean="0"/>
              <a:t> formats and the WSDL are all automatically created for you.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97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Checkout the effect of</a:t>
            </a:r>
            <a:r>
              <a:rPr lang="en-CA" baseline="0" dirty="0" smtClean="0"/>
              <a:t> the </a:t>
            </a:r>
            <a:r>
              <a:rPr lang="en-CA" baseline="0" dirty="0" err="1" smtClean="0"/>
              <a:t>WebMethod</a:t>
            </a:r>
            <a:r>
              <a:rPr lang="en-CA" baseline="0" dirty="0" smtClean="0"/>
              <a:t> Description property being set (also visible in the WSDL, look for it)</a:t>
            </a:r>
          </a:p>
          <a:p>
            <a:r>
              <a:rPr lang="en-CA" baseline="0" dirty="0" smtClean="0"/>
              <a:t>Checkout the WSDL how it’s automatically extended.  You support Soap 1.1 and 1.2 automatically.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35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TBD ensure no divide by zero</a:t>
            </a: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WebMethod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(Description = "Multiply two floating point numbers")]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Double Multiply(Double A, Double B)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return A * B;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WebMethod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(Description =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“Divide two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floating point numbers")]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Double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Divide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(Double A, Double B)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(B == 0) return -1;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return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 B);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33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959" y="1363460"/>
            <a:ext cx="7987393" cy="2387600"/>
          </a:xfrm>
        </p:spPr>
        <p:txBody>
          <a:bodyPr anchor="b">
            <a:normAutofit/>
          </a:bodyPr>
          <a:lstStyle>
            <a:lvl1pPr algn="ctr">
              <a:defRPr sz="3038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7959" y="3907124"/>
            <a:ext cx="7473043" cy="905986"/>
          </a:xfrm>
        </p:spPr>
        <p:txBody>
          <a:bodyPr/>
          <a:lstStyle>
            <a:lvl1pPr marL="0" indent="0" algn="l">
              <a:buNone/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26" name="Picture 2" descr="https://upload.wikimedia.org/wikipedia/commons/thumb/e/e2/Google_Chrome_icon_(2011).svg/1024px-Google_Chrome_icon_(2011).svg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957" y="5241876"/>
            <a:ext cx="814047" cy="108539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eople.mozilla.com/~faaborg/files/shiretoko/firefoxIcon/firefox-512-noshadow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75949" y="5198903"/>
            <a:ext cx="878512" cy="117134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cssreflex.com/wp-content/uploads/2013/11/ie9-10_512x512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6407" y="5129673"/>
            <a:ext cx="982352" cy="130980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vignette2.wikia.nocookie.net/spore/images/f/f8/Opera_Logo.png/revision/latest?cb=20100816011500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0704" y="5160516"/>
            <a:ext cx="936087" cy="124811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upload.wikimedia.org/wikipedia/commons/8/8b/Microsoft_Edge_logo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58739" y="5211262"/>
            <a:ext cx="859973" cy="11466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canvas.sfu.ca/courses/14504/files/1097955/preview?verifier=Jb3NgYmcYwYpwqiL50I6kNxjnaDYJD37HMLn6tdP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0658" y="5124241"/>
            <a:ext cx="990505" cy="132067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upload.wikimedia.org/wikipedia/en/1/18/Dolphin-browser-icon.pn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3106" y="5097133"/>
            <a:ext cx="1031162" cy="137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0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498" y="26576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678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05792"/>
            <a:ext cx="7886700" cy="7412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929384"/>
            <a:ext cx="3886200" cy="48188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929384"/>
            <a:ext cx="3886200" cy="48188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318689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Comparis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24080"/>
            <a:ext cx="7886700" cy="6955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83661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677481"/>
            <a:ext cx="3868340" cy="40333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83661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677481"/>
            <a:ext cx="3887391" cy="40333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1344773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Title Onl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15568"/>
            <a:ext cx="7886700" cy="7854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3100377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hrome 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14647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218" y="666880"/>
            <a:ext cx="7886700" cy="8784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218" y="1609344"/>
            <a:ext cx="7886700" cy="502005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062287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7025344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93728"/>
            <a:ext cx="7886700" cy="7412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17320"/>
            <a:ext cx="3886200" cy="520293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17320"/>
            <a:ext cx="3886200" cy="520293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315944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12600"/>
            <a:ext cx="7886700" cy="6955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2513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65998"/>
            <a:ext cx="3868340" cy="43268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42513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265998"/>
            <a:ext cx="3887391" cy="43268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0687744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76072"/>
            <a:ext cx="7886700" cy="7854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575209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IE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2395998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831472"/>
            <a:ext cx="7886700" cy="8784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73939"/>
            <a:ext cx="7886700" cy="486937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591018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Edge">
    <p:bg>
      <p:bgPr>
        <a:blipFill dpi="0" rotWithShape="1">
          <a:blip r:embed="rId2" cstate="screen">
            <a:alphaModFix amt="4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8369169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dge Side By Side">
    <p:bg>
      <p:bgPr>
        <a:blipFill dpi="0" rotWithShape="1">
          <a:blip r:embed="rId2" cstate="screen">
            <a:alphaModFix amt="4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829" y="859536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1379" y="1389764"/>
            <a:ext cx="4629150" cy="5239639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829" y="2459736"/>
            <a:ext cx="2949178" cy="4097842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1431188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dge Side By Side Image">
    <p:bg>
      <p:bgPr>
        <a:blipFill dpi="0" rotWithShape="1">
          <a:blip r:embed="rId2" cstate="screen">
            <a:alphaModFix amt="4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96112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426338"/>
            <a:ext cx="4629150" cy="517563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496312"/>
            <a:ext cx="2949178" cy="4047782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2569188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2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C9DFEDFA-E8B3-4E56-842C-D01EFB3A34F3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1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4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Section Heade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732659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13184"/>
            <a:ext cx="7886700" cy="7412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36776"/>
            <a:ext cx="3886200" cy="48188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36776"/>
            <a:ext cx="3886200" cy="48188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912593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Comparis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49760"/>
            <a:ext cx="7886700" cy="6955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6229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403161"/>
            <a:ext cx="3868340" cy="40333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56229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403161"/>
            <a:ext cx="3887391" cy="40333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1309789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Title Onl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77240"/>
            <a:ext cx="7886700" cy="7854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1660161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F 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890818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92" y="1088136"/>
            <a:ext cx="7886700" cy="8321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126" y="1920240"/>
            <a:ext cx="7886700" cy="479145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143886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Section Heade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4227494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804040"/>
            <a:ext cx="7886700" cy="759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63624"/>
            <a:ext cx="7886700" cy="4969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099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</p:sldLayoutIdLst>
  <p:hf sldNum="0" hd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help/308359/how-to-write-a-simple-web-service-by-using-visual-c--ne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sdev.cegep-heritage.qc.ca/students/rchan/C50/SampleServices/Cities.asm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143000"/>
            <a:ext cx="7543800" cy="2593975"/>
          </a:xfrm>
        </p:spPr>
        <p:txBody>
          <a:bodyPr/>
          <a:lstStyle/>
          <a:p>
            <a:r>
              <a:rPr lang="en-CA" dirty="0" smtClean="0"/>
              <a:t>Offering Web </a:t>
            </a:r>
            <a:r>
              <a:rPr lang="en-CA" dirty="0"/>
              <a:t>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890912"/>
            <a:ext cx="8712968" cy="1914351"/>
          </a:xfrm>
        </p:spPr>
        <p:txBody>
          <a:bodyPr>
            <a:noAutofit/>
          </a:bodyPr>
          <a:lstStyle/>
          <a:p>
            <a:pPr marR="0" eaLnBrk="1" hangingPunct="1"/>
            <a:r>
              <a:rPr lang="en-US" sz="2800" dirty="0"/>
              <a:t>420-C50 </a:t>
            </a:r>
            <a:r>
              <a:rPr lang="en-US" sz="2800" dirty="0" smtClean="0"/>
              <a:t>S19</a:t>
            </a:r>
            <a:endParaRPr lang="en-US" sz="2800" dirty="0"/>
          </a:p>
          <a:p>
            <a:endParaRPr lang="en-US" sz="2800" dirty="0"/>
          </a:p>
          <a:p>
            <a:endParaRPr lang="en-US" dirty="0"/>
          </a:p>
          <a:p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5814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– post activity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Consider what you’ve done:</a:t>
            </a:r>
          </a:p>
          <a:p>
            <a:pPr lvl="1"/>
            <a:r>
              <a:rPr lang="en-US" sz="2400" dirty="0"/>
              <a:t>.NET automatically </a:t>
            </a:r>
            <a:r>
              <a:rPr lang="en-US" sz="2400" dirty="0" smtClean="0"/>
              <a:t>builds the WSDL for all </a:t>
            </a:r>
            <a:r>
              <a:rPr lang="en-US" sz="2400" dirty="0" err="1" smtClean="0"/>
              <a:t>WebMethods</a:t>
            </a:r>
            <a:endParaRPr lang="en-US" sz="2400" dirty="0"/>
          </a:p>
          <a:p>
            <a:pPr lvl="1"/>
            <a:r>
              <a:rPr lang="en-US" sz="2400" dirty="0" smtClean="0"/>
              <a:t>Once published, other applications can read your WSDL and get service from you!</a:t>
            </a:r>
            <a:endParaRPr lang="en-US" sz="2400" dirty="0"/>
          </a:p>
          <a:p>
            <a:pPr lvl="1"/>
            <a:r>
              <a:rPr lang="en-US" sz="2400" dirty="0" smtClean="0"/>
              <a:t>Easily create web services without doing any SOAP or WSDL yourself.</a:t>
            </a:r>
            <a:endParaRPr lang="en-US" sz="2000" dirty="0"/>
          </a:p>
          <a:p>
            <a:r>
              <a:rPr lang="en-US" sz="2400" dirty="0"/>
              <a:t>How cool is that?!</a:t>
            </a:r>
          </a:p>
          <a:p>
            <a:pPr marL="1143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4000500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84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993013"/>
            <a:ext cx="7886700" cy="759587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Reference</a:t>
            </a:r>
            <a:endParaRPr lang="en-US" sz="3600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2133600"/>
            <a:ext cx="7620000" cy="3810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anose="020B0604020202020204" pitchFamily="34" charset="0"/>
              <a:buNone/>
            </a:pPr>
            <a:r>
              <a:rPr lang="en-US" sz="2400" dirty="0" smtClean="0">
                <a:hlinkClick r:id="rId3"/>
              </a:rPr>
              <a:t>How to Write a simple web service (tutorial)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411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Recap</a:t>
            </a:r>
            <a:endParaRPr lang="en-US" sz="3200" b="1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752600"/>
            <a:ext cx="7620000" cy="4344036"/>
          </a:xfrm>
        </p:spPr>
        <p:txBody>
          <a:bodyPr>
            <a:normAutofit/>
          </a:bodyPr>
          <a:lstStyle/>
          <a:p>
            <a:pPr lvl="1"/>
            <a:r>
              <a:rPr lang="en-US" sz="3000" dirty="0" smtClean="0"/>
              <a:t>So far we’ve studied how to consume web services</a:t>
            </a:r>
            <a:endParaRPr lang="en-US" sz="3000" dirty="0"/>
          </a:p>
          <a:p>
            <a:pPr lvl="2"/>
            <a:r>
              <a:rPr lang="en-US" sz="2600" dirty="0" smtClean="0"/>
              <a:t>Method 1: Server-side Service Reference built from WSDL (easy)</a:t>
            </a:r>
            <a:endParaRPr lang="en-US" sz="2600" dirty="0"/>
          </a:p>
          <a:p>
            <a:pPr lvl="2"/>
            <a:r>
              <a:rPr lang="en-US" sz="2600" dirty="0" smtClean="0"/>
              <a:t>Method 2: Client-side JS proxy using provided JavaScript methods (easy)</a:t>
            </a:r>
          </a:p>
          <a:p>
            <a:pPr lvl="2"/>
            <a:r>
              <a:rPr lang="en-US" sz="2600" dirty="0" smtClean="0"/>
              <a:t>Method 3: Build your own SOAP messaging (harder)</a:t>
            </a:r>
            <a:endParaRPr lang="en-US" sz="2600" dirty="0"/>
          </a:p>
          <a:p>
            <a:pPr lvl="1"/>
            <a:endParaRPr lang="en-US" sz="3000" dirty="0"/>
          </a:p>
          <a:p>
            <a:pPr marL="11430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75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Objectives</a:t>
            </a:r>
            <a:endParaRPr lang="en-US" sz="3200" b="1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752600"/>
            <a:ext cx="4629150" cy="4344036"/>
          </a:xfrm>
        </p:spPr>
        <p:txBody>
          <a:bodyPr>
            <a:normAutofit/>
          </a:bodyPr>
          <a:lstStyle/>
          <a:p>
            <a:pPr marL="257175" lvl="1" indent="0">
              <a:buNone/>
            </a:pPr>
            <a:r>
              <a:rPr lang="en-US" sz="3000" dirty="0" smtClean="0"/>
              <a:t>I want to offer my own services…</a:t>
            </a:r>
          </a:p>
          <a:p>
            <a:pPr marL="257175" lvl="1" indent="0">
              <a:buNone/>
            </a:pPr>
            <a:endParaRPr lang="en-US" sz="3000" dirty="0"/>
          </a:p>
          <a:p>
            <a:pPr lvl="2"/>
            <a:r>
              <a:rPr lang="en-US" sz="2600" dirty="0" smtClean="0"/>
              <a:t>How to do this?</a:t>
            </a:r>
            <a:endParaRPr lang="en-US" sz="2600" dirty="0"/>
          </a:p>
          <a:p>
            <a:pPr lvl="2"/>
            <a:r>
              <a:rPr lang="en-US" sz="2600" dirty="0" smtClean="0"/>
              <a:t>Hands-on </a:t>
            </a:r>
            <a:r>
              <a:rPr lang="en-US" sz="2600" strike="sngStrike" dirty="0" smtClean="0"/>
              <a:t>spoon feeding </a:t>
            </a:r>
            <a:r>
              <a:rPr lang="en-US" sz="2600" dirty="0" smtClean="0"/>
              <a:t>walk though</a:t>
            </a:r>
            <a:endParaRPr lang="en-US" sz="2600" dirty="0"/>
          </a:p>
          <a:p>
            <a:pPr lvl="1"/>
            <a:endParaRPr lang="en-US" sz="3000" dirty="0"/>
          </a:p>
          <a:p>
            <a:pPr marL="11430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3124200"/>
            <a:ext cx="18097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31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Show and Tell: Review the Cities service</a:t>
            </a:r>
            <a:endParaRPr lang="en-US" sz="3600" b="1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752600"/>
            <a:ext cx="7620000" cy="4344036"/>
          </a:xfrm>
        </p:spPr>
        <p:txBody>
          <a:bodyPr>
            <a:normAutofit/>
          </a:bodyPr>
          <a:lstStyle/>
          <a:p>
            <a:pPr lvl="1"/>
            <a:r>
              <a:rPr lang="en-US" sz="3000" dirty="0" smtClean="0"/>
              <a:t>Black Box</a:t>
            </a:r>
          </a:p>
          <a:p>
            <a:pPr lvl="2"/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csdev.cegep-heritage.qc.ca/students/rchan/C50/SampleServices/Cities.asmx</a:t>
            </a:r>
            <a:endParaRPr lang="en-US" sz="2000" dirty="0" smtClean="0"/>
          </a:p>
          <a:p>
            <a:pPr lvl="2"/>
            <a:endParaRPr lang="en-US" sz="3000" dirty="0" smtClean="0"/>
          </a:p>
          <a:p>
            <a:pPr lvl="1"/>
            <a:r>
              <a:rPr lang="en-US" sz="3000" dirty="0" smtClean="0"/>
              <a:t>White Box</a:t>
            </a:r>
          </a:p>
          <a:p>
            <a:pPr lvl="2"/>
            <a:r>
              <a:rPr lang="en-US" sz="2400" dirty="0" smtClean="0"/>
              <a:t>See Cities.asmx </a:t>
            </a:r>
          </a:p>
          <a:p>
            <a:pPr marL="11430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215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993013"/>
            <a:ext cx="7886700" cy="759587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Class Exercise: Create a Simple Web Service </a:t>
            </a:r>
            <a:endParaRPr lang="en-US" sz="3600" b="1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2286000"/>
            <a:ext cx="7620000" cy="3810636"/>
          </a:xfrm>
        </p:spPr>
        <p:txBody>
          <a:bodyPr>
            <a:normAutofit/>
          </a:bodyPr>
          <a:lstStyle/>
          <a:p>
            <a:pPr lvl="1"/>
            <a:r>
              <a:rPr lang="en-US" sz="3000" dirty="0" smtClean="0"/>
              <a:t>Add two numbers</a:t>
            </a:r>
          </a:p>
          <a:p>
            <a:pPr lvl="2"/>
            <a:r>
              <a:rPr lang="en-US" sz="2375" dirty="0" smtClean="0"/>
              <a:t>Input a</a:t>
            </a:r>
          </a:p>
          <a:p>
            <a:pPr lvl="2"/>
            <a:r>
              <a:rPr lang="en-US" sz="2375" dirty="0" smtClean="0"/>
              <a:t>Input b</a:t>
            </a:r>
          </a:p>
          <a:p>
            <a:pPr lvl="2"/>
            <a:r>
              <a:rPr lang="en-US" sz="2375" dirty="0" smtClean="0"/>
              <a:t>Output c (=</a:t>
            </a:r>
            <a:r>
              <a:rPr lang="en-US" sz="2375" dirty="0" err="1" smtClean="0"/>
              <a:t>a+b</a:t>
            </a:r>
            <a:r>
              <a:rPr lang="en-US" sz="2375" dirty="0" smtClean="0"/>
              <a:t>)</a:t>
            </a:r>
            <a:endParaRPr lang="en-US" sz="2375" dirty="0"/>
          </a:p>
          <a:p>
            <a:pPr lvl="1"/>
            <a:endParaRPr lang="en-US" sz="3000" dirty="0" smtClean="0"/>
          </a:p>
          <a:p>
            <a:pPr lvl="1"/>
            <a:r>
              <a:rPr lang="en-US" sz="3000" dirty="0" smtClean="0"/>
              <a:t>Steps to learn:</a:t>
            </a:r>
          </a:p>
          <a:p>
            <a:pPr lvl="2"/>
            <a:r>
              <a:rPr lang="en-US" sz="2775" dirty="0" err="1" smtClean="0"/>
              <a:t>WebService</a:t>
            </a:r>
            <a:r>
              <a:rPr lang="en-US" sz="2775" dirty="0" smtClean="0"/>
              <a:t> Attribute – XML Web services</a:t>
            </a:r>
          </a:p>
          <a:p>
            <a:pPr lvl="2"/>
            <a:r>
              <a:rPr lang="en-US" sz="2775" dirty="0" err="1" smtClean="0"/>
              <a:t>WebMethod</a:t>
            </a:r>
            <a:r>
              <a:rPr lang="en-US" sz="2775" dirty="0" smtClean="0"/>
              <a:t> Attribute – individual methods</a:t>
            </a:r>
            <a:endParaRPr lang="en-US" sz="2775" dirty="0"/>
          </a:p>
          <a:p>
            <a:pPr marL="11430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37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993013"/>
            <a:ext cx="7886700" cy="759587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Class Exercise: Create a Simple Web Service </a:t>
            </a:r>
            <a:endParaRPr lang="en-US" sz="3600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2133600"/>
            <a:ext cx="813435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000" dirty="0" smtClean="0"/>
              <a:t>Starting point</a:t>
            </a:r>
          </a:p>
          <a:p>
            <a:pPr lvl="2"/>
            <a:r>
              <a:rPr lang="en-US" sz="2375" dirty="0" smtClean="0"/>
              <a:t>An existing MVC project (I picked C50S16)</a:t>
            </a:r>
          </a:p>
          <a:p>
            <a:pPr lvl="1"/>
            <a:endParaRPr lang="en-US" sz="3000" dirty="0" smtClean="0"/>
          </a:p>
          <a:p>
            <a:pPr lvl="1"/>
            <a:r>
              <a:rPr lang="en-US" sz="3000" dirty="0" smtClean="0"/>
              <a:t>Steps to learn:</a:t>
            </a:r>
          </a:p>
          <a:p>
            <a:pPr lvl="2"/>
            <a:r>
              <a:rPr lang="en-US" sz="2775" dirty="0" smtClean="0"/>
              <a:t>Add a new Web Service </a:t>
            </a:r>
            <a:r>
              <a:rPr lang="en-US" sz="2775" dirty="0" err="1" smtClean="0"/>
              <a:t>Service</a:t>
            </a:r>
            <a:endParaRPr lang="en-US" sz="2775" dirty="0" smtClean="0"/>
          </a:p>
          <a:p>
            <a:pPr lvl="3"/>
            <a:r>
              <a:rPr lang="en-US" sz="2663" dirty="0" smtClean="0"/>
              <a:t>Add New Item -&gt;Web-&gt; Web Service (ASMX)</a:t>
            </a:r>
          </a:p>
          <a:p>
            <a:pPr lvl="4"/>
            <a:r>
              <a:rPr lang="en-US" sz="2663" dirty="0" smtClean="0"/>
              <a:t>Name it </a:t>
            </a:r>
            <a:r>
              <a:rPr lang="en-US" sz="2663" dirty="0" err="1" smtClean="0"/>
              <a:t>MathServices</a:t>
            </a:r>
            <a:endParaRPr lang="en-US" sz="2663" dirty="0" smtClean="0"/>
          </a:p>
          <a:p>
            <a:pPr lvl="4"/>
            <a:r>
              <a:rPr lang="en-US" sz="2663" dirty="0" smtClean="0"/>
              <a:t>Creates an empty Web Service with a “HelloWorld” service</a:t>
            </a:r>
          </a:p>
          <a:p>
            <a:pPr marL="114300" indent="0">
              <a:buFont typeface="Arial" panose="020B0604020202020204" pitchFamily="34" charset="0"/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0464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993013"/>
            <a:ext cx="7886700" cy="759587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Class Exercise: Create a Simple Web Service </a:t>
            </a:r>
            <a:endParaRPr lang="en-US" sz="3600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1905000"/>
            <a:ext cx="7848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000" dirty="0" smtClean="0"/>
              <a:t>Take “Hello World” out for a test drive</a:t>
            </a:r>
            <a:endParaRPr lang="en-US" sz="2375" dirty="0" smtClean="0"/>
          </a:p>
          <a:p>
            <a:pPr lvl="1"/>
            <a:endParaRPr lang="en-US" sz="3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67" y="2514600"/>
            <a:ext cx="7255266" cy="396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48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993013"/>
            <a:ext cx="7886700" cy="759587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Class Exercise: Create a Simple Web Service </a:t>
            </a:r>
            <a:endParaRPr lang="en-US" sz="3600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1905000"/>
            <a:ext cx="78486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000" dirty="0" smtClean="0"/>
              <a:t>Extend your service to provide the Add service</a:t>
            </a:r>
          </a:p>
          <a:p>
            <a:pPr lvl="2"/>
            <a:r>
              <a:rPr lang="en-US" sz="2150" dirty="0" smtClean="0"/>
              <a:t>Given 2 integers </a:t>
            </a:r>
            <a:r>
              <a:rPr lang="en-US" sz="2150" dirty="0" err="1" smtClean="0"/>
              <a:t>a,b</a:t>
            </a:r>
            <a:r>
              <a:rPr lang="en-US" sz="2150" dirty="0"/>
              <a:t> </a:t>
            </a:r>
            <a:endParaRPr lang="en-US" sz="2150" dirty="0" smtClean="0"/>
          </a:p>
          <a:p>
            <a:pPr lvl="2"/>
            <a:r>
              <a:rPr lang="en-US" sz="2150" dirty="0" smtClean="0"/>
              <a:t>Return the sum of </a:t>
            </a:r>
            <a:r>
              <a:rPr lang="en-US" sz="2150" dirty="0" err="1" smtClean="0"/>
              <a:t>a+b</a:t>
            </a:r>
            <a:endParaRPr lang="en-US" sz="2150" dirty="0" smtClean="0"/>
          </a:p>
          <a:p>
            <a:pPr lvl="2"/>
            <a:endParaRPr lang="en-US" sz="2150" dirty="0"/>
          </a:p>
          <a:p>
            <a:pPr marL="257175" lvl="1" indent="0">
              <a:buNone/>
            </a:pPr>
            <a:r>
              <a:rPr lang="en-US" sz="1375" dirty="0" smtClean="0"/>
              <a:t>	 </a:t>
            </a:r>
            <a:r>
              <a:rPr lang="en-US" sz="1375" dirty="0"/>
              <a:t>[</a:t>
            </a:r>
            <a:r>
              <a:rPr lang="en-US" sz="1375" dirty="0" err="1"/>
              <a:t>WebMethod</a:t>
            </a:r>
            <a:r>
              <a:rPr lang="en-US" sz="1375" dirty="0"/>
              <a:t>(Description = "Add two integers")]</a:t>
            </a:r>
          </a:p>
          <a:p>
            <a:pPr marL="257175" lvl="1" indent="0">
              <a:buNone/>
            </a:pPr>
            <a:r>
              <a:rPr lang="en-US" sz="1375" dirty="0"/>
              <a:t>        public </a:t>
            </a:r>
            <a:r>
              <a:rPr lang="en-US" sz="1375" dirty="0" err="1"/>
              <a:t>int</a:t>
            </a:r>
            <a:r>
              <a:rPr lang="en-US" sz="1375" dirty="0"/>
              <a:t> Sum(</a:t>
            </a:r>
            <a:r>
              <a:rPr lang="en-US" sz="1375" dirty="0" err="1"/>
              <a:t>int</a:t>
            </a:r>
            <a:r>
              <a:rPr lang="en-US" sz="1375" dirty="0"/>
              <a:t> a, </a:t>
            </a:r>
            <a:r>
              <a:rPr lang="en-US" sz="1375" dirty="0" err="1"/>
              <a:t>int</a:t>
            </a:r>
            <a:r>
              <a:rPr lang="en-US" sz="1375" dirty="0"/>
              <a:t> b)</a:t>
            </a:r>
          </a:p>
          <a:p>
            <a:pPr marL="257175" lvl="1" indent="0">
              <a:buNone/>
            </a:pPr>
            <a:r>
              <a:rPr lang="en-US" sz="1375" dirty="0"/>
              <a:t>        {</a:t>
            </a:r>
          </a:p>
          <a:p>
            <a:pPr marL="257175" lvl="1" indent="0">
              <a:buNone/>
            </a:pPr>
            <a:r>
              <a:rPr lang="en-US" sz="1375" dirty="0"/>
              <a:t>            return (a + b);</a:t>
            </a:r>
          </a:p>
          <a:p>
            <a:pPr marL="257175" lvl="1" indent="0">
              <a:buNone/>
            </a:pPr>
            <a:r>
              <a:rPr lang="en-US" sz="1375" dirty="0"/>
              <a:t>        }</a:t>
            </a:r>
            <a:endParaRPr lang="en-US" sz="4575" dirty="0" smtClean="0"/>
          </a:p>
          <a:p>
            <a:pPr lvl="1"/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627447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993013"/>
            <a:ext cx="7886700" cy="759587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Class Exercise: Create a Simple Web Service </a:t>
            </a:r>
            <a:endParaRPr lang="en-US" sz="3600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1905000"/>
            <a:ext cx="78486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000" dirty="0" smtClean="0"/>
              <a:t>On your own provide a multiply and a divide </a:t>
            </a:r>
          </a:p>
          <a:p>
            <a:pPr lvl="1"/>
            <a:r>
              <a:rPr lang="en-US" sz="3000" dirty="0" smtClean="0"/>
              <a:t>Inputs and outputs are double precision floating point numbers</a:t>
            </a:r>
          </a:p>
          <a:p>
            <a:pPr lvl="1"/>
            <a:r>
              <a:rPr lang="en-US" sz="3000" dirty="0" smtClean="0"/>
              <a:t>Divide returns -1 on error</a:t>
            </a:r>
          </a:p>
          <a:p>
            <a:pPr lvl="1"/>
            <a:r>
              <a:rPr lang="en-US" sz="3000" dirty="0" smtClean="0"/>
              <a:t>Validate</a:t>
            </a:r>
          </a:p>
          <a:p>
            <a:pPr lvl="2"/>
            <a:r>
              <a:rPr lang="en-US" sz="2150" dirty="0" smtClean="0"/>
              <a:t>WSDL updated</a:t>
            </a:r>
          </a:p>
          <a:p>
            <a:pPr lvl="2"/>
            <a:r>
              <a:rPr lang="en-US" sz="2150" dirty="0" smtClean="0"/>
              <a:t>You have a description for each new service</a:t>
            </a:r>
          </a:p>
          <a:p>
            <a:pPr lvl="2"/>
            <a:r>
              <a:rPr lang="en-US" sz="2150" dirty="0" smtClean="0"/>
              <a:t>It works</a:t>
            </a:r>
          </a:p>
          <a:p>
            <a:pPr lvl="2"/>
            <a:endParaRPr lang="en-US" sz="2150" dirty="0"/>
          </a:p>
          <a:p>
            <a:pPr marL="257175" lvl="1" indent="0">
              <a:buNone/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421166054"/>
      </p:ext>
    </p:extLst>
  </p:cSld>
  <p:clrMapOvr>
    <a:masterClrMapping/>
  </p:clrMapOvr>
</p:sld>
</file>

<file path=ppt/theme/theme1.xml><?xml version="1.0" encoding="utf-8"?>
<a:theme xmlns:a="http://schemas.openxmlformats.org/drawingml/2006/main" name="brows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owser" id="{B96C3539-199E-4B74-8DFA-9D2FBD0BEA51}" vid="{EEAD8AD3-5B5B-4C62-BD7D-9099AFCFEE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BAEB92F-B35A-4BD8-A5A6-3467DA456C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</TotalTime>
  <Words>531</Words>
  <Application>Microsoft Office PowerPoint</Application>
  <PresentationFormat>On-screen Show (4:3)</PresentationFormat>
  <Paragraphs>104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Verdana</vt:lpstr>
      <vt:lpstr>browser</vt:lpstr>
      <vt:lpstr>Offering Web Services</vt:lpstr>
      <vt:lpstr>Recap</vt:lpstr>
      <vt:lpstr>Objectives</vt:lpstr>
      <vt:lpstr>Show and Tell: Review the Cities service</vt:lpstr>
      <vt:lpstr>Class Exercise: Create a Simple Web Service </vt:lpstr>
      <vt:lpstr>Class Exercise: Create a Simple Web Service </vt:lpstr>
      <vt:lpstr>Class Exercise: Create a Simple Web Service </vt:lpstr>
      <vt:lpstr>Class Exercise: Create a Simple Web Service </vt:lpstr>
      <vt:lpstr>Class Exercise: Create a Simple Web Service </vt:lpstr>
      <vt:lpstr>Class Activity – post activity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Services</dc:title>
  <dc:creator>Computer Services</dc:creator>
  <dc:description>2010 abstract powerpoint template from presentationpro.com</dc:description>
  <cp:lastModifiedBy>Admin lab</cp:lastModifiedBy>
  <cp:revision>33</cp:revision>
  <dcterms:created xsi:type="dcterms:W3CDTF">2014-11-10T16:43:48Z</dcterms:created>
  <dcterms:modified xsi:type="dcterms:W3CDTF">2017-11-20T17:56:35Z</dcterms:modified>
  <cp:category>2010 abstract curves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TC018813609991</vt:lpwstr>
  </property>
</Properties>
</file>