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1"/>
  </p:sldMasterIdLst>
  <p:notesMasterIdLst>
    <p:notesMasterId r:id="rId27"/>
  </p:notesMasterIdLst>
  <p:sldIdLst>
    <p:sldId id="256" r:id="rId2"/>
    <p:sldId id="258" r:id="rId3"/>
    <p:sldId id="259" r:id="rId4"/>
    <p:sldId id="260" r:id="rId5"/>
    <p:sldId id="261" r:id="rId6"/>
    <p:sldId id="262" r:id="rId7"/>
    <p:sldId id="263" r:id="rId8"/>
    <p:sldId id="271" r:id="rId9"/>
    <p:sldId id="272" r:id="rId10"/>
    <p:sldId id="264" r:id="rId11"/>
    <p:sldId id="265" r:id="rId12"/>
    <p:sldId id="266" r:id="rId13"/>
    <p:sldId id="267" r:id="rId14"/>
    <p:sldId id="268" r:id="rId15"/>
    <p:sldId id="269" r:id="rId16"/>
    <p:sldId id="273" r:id="rId17"/>
    <p:sldId id="275" r:id="rId18"/>
    <p:sldId id="277" r:id="rId19"/>
    <p:sldId id="278" r:id="rId20"/>
    <p:sldId id="279" r:id="rId21"/>
    <p:sldId id="281" r:id="rId22"/>
    <p:sldId id="280" r:id="rId23"/>
    <p:sldId id="282" r:id="rId24"/>
    <p:sldId id="283" r:id="rId25"/>
    <p:sldId id="270"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92" autoAdjust="0"/>
  </p:normalViewPr>
  <p:slideViewPr>
    <p:cSldViewPr>
      <p:cViewPr varScale="1">
        <p:scale>
          <a:sx n="68" d="100"/>
          <a:sy n="68" d="100"/>
        </p:scale>
        <p:origin x="1404" y="54"/>
      </p:cViewPr>
      <p:guideLst>
        <p:guide orient="horz" pos="2160"/>
        <p:guide pos="2880"/>
      </p:guideLst>
    </p:cSldViewPr>
  </p:slideViewPr>
  <p:notesTextViewPr>
    <p:cViewPr>
      <p:scale>
        <a:sx n="100" d="100"/>
        <a:sy n="100" d="100"/>
      </p:scale>
      <p:origin x="0" y="-2844"/>
    </p:cViewPr>
  </p:notesTextViewPr>
  <p:sorterViewPr>
    <p:cViewPr>
      <p:scale>
        <a:sx n="66" d="100"/>
        <a:sy n="66" d="100"/>
      </p:scale>
      <p:origin x="0" y="5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84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4DCB0565-5B5D-4C6C-9FD5-F43B15147704}" type="slidenum">
              <a:rPr lang="en-US"/>
              <a:pPr/>
              <a:t>‹#›</a:t>
            </a:fld>
            <a:endParaRPr lang="en-US"/>
          </a:p>
        </p:txBody>
      </p:sp>
    </p:spTree>
    <p:extLst>
      <p:ext uri="{BB962C8B-B14F-4D97-AF65-F5344CB8AC3E}">
        <p14:creationId xmlns:p14="http://schemas.microsoft.com/office/powerpoint/2010/main" val="3836657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Side_effect_(computer_scienc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Subroutine" TargetMode="External"/><Relationship Id="rId5" Type="http://schemas.openxmlformats.org/officeDocument/2006/relationships/hyperlink" Target="https://en.wikipedia.org/wiki/Method_(computer_science)" TargetMode="External"/><Relationship Id="rId4" Type="http://schemas.openxmlformats.org/officeDocument/2006/relationships/hyperlink" Target="https://en.wikipedia.org/wiki/Idempotence#cite_note-IBM-9" TargetMode="External"/><Relationship Id="rId9" Type="http://schemas.openxmlformats.org/officeDocument/2006/relationships/hyperlink" Target="https://en.wikipedia.org/wiki/Idempotence#cite_note-1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A nice analogy for REST vs. SOAP is mailing a letter: with SOAP, you're using an envelope; with REST, it's a postcard. Postcards are easier to handle (by the receiver), waste less paper (i.e., consume less bandwidth), and have a short content. (Of course, REST requests aren't really limited in length, esp. if they use POST rather than GET.)</a:t>
            </a:r>
            <a:endParaRPr lang="en-US" dirty="0"/>
          </a:p>
        </p:txBody>
      </p:sp>
      <p:sp>
        <p:nvSpPr>
          <p:cNvPr id="4" name="Slide Number Placeholder 3"/>
          <p:cNvSpPr>
            <a:spLocks noGrp="1"/>
          </p:cNvSpPr>
          <p:nvPr>
            <p:ph type="sldNum" sz="quarter" idx="10"/>
          </p:nvPr>
        </p:nvSpPr>
        <p:spPr/>
        <p:txBody>
          <a:bodyPr/>
          <a:lstStyle/>
          <a:p>
            <a:fld id="{4DCB0565-5B5D-4C6C-9FD5-F43B15147704}" type="slidenum">
              <a:rPr lang="en-US" smtClean="0"/>
              <a:pPr/>
              <a:t>6</a:t>
            </a:fld>
            <a:endParaRPr lang="en-US"/>
          </a:p>
        </p:txBody>
      </p:sp>
    </p:spTree>
    <p:extLst>
      <p:ext uri="{BB962C8B-B14F-4D97-AF65-F5344CB8AC3E}">
        <p14:creationId xmlns:p14="http://schemas.microsoft.com/office/powerpoint/2010/main" val="205508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Try your URL /</a:t>
            </a:r>
            <a:r>
              <a:rPr lang="en-CA" dirty="0" err="1"/>
              <a:t>api</a:t>
            </a:r>
            <a:r>
              <a:rPr lang="en-CA" dirty="0"/>
              <a:t>/</a:t>
            </a:r>
            <a:r>
              <a:rPr lang="en-CA" dirty="0" err="1"/>
              <a:t>StudentWeb</a:t>
            </a:r>
            <a:r>
              <a:rPr lang="en-CA" dirty="0"/>
              <a:t>/6</a:t>
            </a:r>
          </a:p>
          <a:p>
            <a:r>
              <a:rPr lang="en-CA" dirty="0"/>
              <a:t>Note</a:t>
            </a:r>
            <a:r>
              <a:rPr lang="en-CA" baseline="0" dirty="0"/>
              <a:t> output is in XML</a:t>
            </a:r>
          </a:p>
          <a:p>
            <a:endParaRPr lang="en-CA" baseline="0" dirty="0"/>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IHttpActionResult</a:t>
            </a:r>
            <a:r>
              <a:rPr lang="en-US" sz="1200" kern="1200" dirty="0">
                <a:solidFill>
                  <a:schemeClr val="tx1"/>
                </a:solidFill>
                <a:latin typeface="Arial" charset="0"/>
                <a:ea typeface="+mn-ea"/>
                <a:cs typeface="+mn-cs"/>
              </a:rPr>
              <a:t> Get(</a:t>
            </a:r>
            <a:r>
              <a:rPr lang="en-US" sz="1200" kern="1200" dirty="0" err="1">
                <a:solidFill>
                  <a:schemeClr val="tx1"/>
                </a:solidFill>
                <a:latin typeface="Arial" charset="0"/>
                <a:ea typeface="+mn-ea"/>
                <a:cs typeface="+mn-cs"/>
              </a:rPr>
              <a:t>int</a:t>
            </a:r>
            <a:r>
              <a:rPr lang="en-US" sz="1200" kern="1200" dirty="0">
                <a:solidFill>
                  <a:schemeClr val="tx1"/>
                </a:solidFill>
                <a:latin typeface="Arial" charset="0"/>
                <a:ea typeface="+mn-ea"/>
                <a:cs typeface="+mn-cs"/>
              </a:rPr>
              <a:t> id)</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 = </a:t>
            </a:r>
            <a:r>
              <a:rPr lang="en-US" sz="1200" kern="1200" dirty="0" err="1">
                <a:solidFill>
                  <a:schemeClr val="tx1"/>
                </a:solidFill>
                <a:latin typeface="Arial" charset="0"/>
                <a:ea typeface="+mn-ea"/>
                <a:cs typeface="+mn-cs"/>
              </a:rPr>
              <a:t>Models.StudentList.Instance.FindStudent</a:t>
            </a:r>
            <a:r>
              <a:rPr lang="en-US" sz="1200" kern="1200" dirty="0">
                <a:solidFill>
                  <a:schemeClr val="tx1"/>
                </a:solidFill>
                <a:latin typeface="Arial" charset="0"/>
                <a:ea typeface="+mn-ea"/>
                <a:cs typeface="+mn-cs"/>
              </a:rPr>
              <a:t>(id);</a:t>
            </a:r>
          </a:p>
          <a:p>
            <a:r>
              <a:rPr lang="en-US" sz="1200" kern="1200" dirty="0">
                <a:solidFill>
                  <a:schemeClr val="tx1"/>
                </a:solidFill>
                <a:latin typeface="Arial" charset="0"/>
                <a:ea typeface="+mn-ea"/>
                <a:cs typeface="+mn-cs"/>
              </a:rPr>
              <a:t>            if (</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 == null)</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a:t>
            </a:r>
            <a:r>
              <a:rPr lang="en-US" sz="1200" kern="1200" dirty="0" err="1">
                <a:solidFill>
                  <a:schemeClr val="tx1"/>
                </a:solidFill>
                <a:latin typeface="Arial" charset="0"/>
                <a:ea typeface="+mn-ea"/>
                <a:cs typeface="+mn-cs"/>
              </a:rPr>
              <a:t>NotFound</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Ok(</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21</a:t>
            </a:fld>
            <a:endParaRPr lang="en-US"/>
          </a:p>
        </p:txBody>
      </p:sp>
    </p:spTree>
    <p:extLst>
      <p:ext uri="{BB962C8B-B14F-4D97-AF65-F5344CB8AC3E}">
        <p14:creationId xmlns:p14="http://schemas.microsoft.com/office/powerpoint/2010/main" val="261794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Try your URL /</a:t>
            </a:r>
            <a:r>
              <a:rPr lang="en-CA" dirty="0" err="1"/>
              <a:t>api</a:t>
            </a:r>
            <a:r>
              <a:rPr lang="en-CA" dirty="0"/>
              <a:t>/</a:t>
            </a:r>
            <a:r>
              <a:rPr lang="en-CA" dirty="0" err="1"/>
              <a:t>StudentWeb</a:t>
            </a:r>
            <a:r>
              <a:rPr lang="en-CA" dirty="0"/>
              <a:t>/6</a:t>
            </a:r>
          </a:p>
          <a:p>
            <a:r>
              <a:rPr lang="en-CA" dirty="0"/>
              <a:t>Note</a:t>
            </a:r>
            <a:r>
              <a:rPr lang="en-CA" baseline="0" dirty="0"/>
              <a:t> output is in XML, figure out how to get it in JSON</a:t>
            </a:r>
          </a:p>
          <a:p>
            <a:endParaRPr lang="en-CA" baseline="0" dirty="0"/>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IHttpActionResult</a:t>
            </a:r>
            <a:r>
              <a:rPr lang="en-US" sz="1200" kern="1200" dirty="0">
                <a:solidFill>
                  <a:schemeClr val="tx1"/>
                </a:solidFill>
                <a:latin typeface="Arial" charset="0"/>
                <a:ea typeface="+mn-ea"/>
                <a:cs typeface="+mn-cs"/>
              </a:rPr>
              <a:t> Get(</a:t>
            </a:r>
            <a:r>
              <a:rPr lang="en-US" sz="1200" kern="1200" dirty="0" err="1">
                <a:solidFill>
                  <a:schemeClr val="tx1"/>
                </a:solidFill>
                <a:latin typeface="Arial" charset="0"/>
                <a:ea typeface="+mn-ea"/>
                <a:cs typeface="+mn-cs"/>
              </a:rPr>
              <a:t>int</a:t>
            </a:r>
            <a:r>
              <a:rPr lang="en-US" sz="1200" kern="1200" dirty="0">
                <a:solidFill>
                  <a:schemeClr val="tx1"/>
                </a:solidFill>
                <a:latin typeface="Arial" charset="0"/>
                <a:ea typeface="+mn-ea"/>
                <a:cs typeface="+mn-cs"/>
              </a:rPr>
              <a:t> id)</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 = </a:t>
            </a:r>
            <a:r>
              <a:rPr lang="en-US" sz="1200" kern="1200" dirty="0" err="1">
                <a:solidFill>
                  <a:schemeClr val="tx1"/>
                </a:solidFill>
                <a:latin typeface="Arial" charset="0"/>
                <a:ea typeface="+mn-ea"/>
                <a:cs typeface="+mn-cs"/>
              </a:rPr>
              <a:t>Models.StudentList.Instance.FindStudent</a:t>
            </a:r>
            <a:r>
              <a:rPr lang="en-US" sz="1200" kern="1200" dirty="0">
                <a:solidFill>
                  <a:schemeClr val="tx1"/>
                </a:solidFill>
                <a:latin typeface="Arial" charset="0"/>
                <a:ea typeface="+mn-ea"/>
                <a:cs typeface="+mn-cs"/>
              </a:rPr>
              <a:t>(id);</a:t>
            </a:r>
          </a:p>
          <a:p>
            <a:r>
              <a:rPr lang="en-US" sz="1200" kern="1200" dirty="0">
                <a:solidFill>
                  <a:schemeClr val="tx1"/>
                </a:solidFill>
                <a:latin typeface="Arial" charset="0"/>
                <a:ea typeface="+mn-ea"/>
                <a:cs typeface="+mn-cs"/>
              </a:rPr>
              <a:t>            if (</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 == null)</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a:t>
            </a:r>
            <a:r>
              <a:rPr lang="en-US" sz="1200" kern="1200" dirty="0" err="1">
                <a:solidFill>
                  <a:schemeClr val="tx1"/>
                </a:solidFill>
                <a:latin typeface="Arial" charset="0"/>
                <a:ea typeface="+mn-ea"/>
                <a:cs typeface="+mn-cs"/>
              </a:rPr>
              <a:t>NotFound</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Ok(</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22</a:t>
            </a:fld>
            <a:endParaRPr lang="en-US"/>
          </a:p>
        </p:txBody>
      </p:sp>
    </p:spTree>
    <p:extLst>
      <p:ext uri="{BB962C8B-B14F-4D97-AF65-F5344CB8AC3E}">
        <p14:creationId xmlns:p14="http://schemas.microsoft.com/office/powerpoint/2010/main" val="99665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Try your URL /</a:t>
            </a:r>
            <a:r>
              <a:rPr lang="en-CA" dirty="0" err="1"/>
              <a:t>api</a:t>
            </a:r>
            <a:r>
              <a:rPr lang="en-CA" dirty="0"/>
              <a:t>/</a:t>
            </a:r>
            <a:r>
              <a:rPr lang="en-CA" dirty="0" err="1"/>
              <a:t>StudentWeb</a:t>
            </a:r>
            <a:r>
              <a:rPr lang="en-CA" dirty="0"/>
              <a:t>/6</a:t>
            </a:r>
          </a:p>
          <a:p>
            <a:r>
              <a:rPr lang="en-CA" dirty="0"/>
              <a:t>Note</a:t>
            </a:r>
            <a:r>
              <a:rPr lang="en-CA" baseline="0" dirty="0"/>
              <a:t> output is in XML</a:t>
            </a:r>
          </a:p>
          <a:p>
            <a:endParaRPr lang="en-CA" baseline="0" dirty="0"/>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IHttpActionResult</a:t>
            </a:r>
            <a:r>
              <a:rPr lang="en-US" sz="1200" kern="1200" dirty="0">
                <a:solidFill>
                  <a:schemeClr val="tx1"/>
                </a:solidFill>
                <a:latin typeface="Arial" charset="0"/>
                <a:ea typeface="+mn-ea"/>
                <a:cs typeface="+mn-cs"/>
              </a:rPr>
              <a:t> Get(</a:t>
            </a:r>
            <a:r>
              <a:rPr lang="en-US" sz="1200" kern="1200" dirty="0" err="1">
                <a:solidFill>
                  <a:schemeClr val="tx1"/>
                </a:solidFill>
                <a:latin typeface="Arial" charset="0"/>
                <a:ea typeface="+mn-ea"/>
                <a:cs typeface="+mn-cs"/>
              </a:rPr>
              <a:t>int</a:t>
            </a:r>
            <a:r>
              <a:rPr lang="en-US" sz="1200" kern="1200" dirty="0">
                <a:solidFill>
                  <a:schemeClr val="tx1"/>
                </a:solidFill>
                <a:latin typeface="Arial" charset="0"/>
                <a:ea typeface="+mn-ea"/>
                <a:cs typeface="+mn-cs"/>
              </a:rPr>
              <a:t> id)</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var</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 = </a:t>
            </a:r>
            <a:r>
              <a:rPr lang="en-US" sz="1200" kern="1200" dirty="0" err="1">
                <a:solidFill>
                  <a:schemeClr val="tx1"/>
                </a:solidFill>
                <a:latin typeface="Arial" charset="0"/>
                <a:ea typeface="+mn-ea"/>
                <a:cs typeface="+mn-cs"/>
              </a:rPr>
              <a:t>Models.StudentList.Instance.FindStudent</a:t>
            </a:r>
            <a:r>
              <a:rPr lang="en-US" sz="1200" kern="1200" dirty="0">
                <a:solidFill>
                  <a:schemeClr val="tx1"/>
                </a:solidFill>
                <a:latin typeface="Arial" charset="0"/>
                <a:ea typeface="+mn-ea"/>
                <a:cs typeface="+mn-cs"/>
              </a:rPr>
              <a:t>(id);</a:t>
            </a:r>
          </a:p>
          <a:p>
            <a:r>
              <a:rPr lang="en-US" sz="1200" kern="1200" dirty="0">
                <a:solidFill>
                  <a:schemeClr val="tx1"/>
                </a:solidFill>
                <a:latin typeface="Arial" charset="0"/>
                <a:ea typeface="+mn-ea"/>
                <a:cs typeface="+mn-cs"/>
              </a:rPr>
              <a:t>            if (</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 == null)</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a:t>
            </a:r>
            <a:r>
              <a:rPr lang="en-US" sz="1200" kern="1200" dirty="0" err="1">
                <a:solidFill>
                  <a:schemeClr val="tx1"/>
                </a:solidFill>
                <a:latin typeface="Arial" charset="0"/>
                <a:ea typeface="+mn-ea"/>
                <a:cs typeface="+mn-cs"/>
              </a:rPr>
              <a:t>NotFound</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Ok(</a:t>
            </a:r>
            <a:r>
              <a:rPr lang="en-US" sz="1200" kern="1200" dirty="0" err="1">
                <a:solidFill>
                  <a:schemeClr val="tx1"/>
                </a:solidFill>
                <a:latin typeface="Arial" charset="0"/>
                <a:ea typeface="+mn-ea"/>
                <a:cs typeface="+mn-cs"/>
              </a:rPr>
              <a:t>studentFound</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23</a:t>
            </a:fld>
            <a:endParaRPr lang="en-US"/>
          </a:p>
        </p:txBody>
      </p:sp>
    </p:spTree>
    <p:extLst>
      <p:ext uri="{BB962C8B-B14F-4D97-AF65-F5344CB8AC3E}">
        <p14:creationId xmlns:p14="http://schemas.microsoft.com/office/powerpoint/2010/main" val="4274221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just built</a:t>
            </a:r>
            <a:r>
              <a:rPr lang="en-US" baseline="0" dirty="0"/>
              <a:t> your own REST API!!  Cool huh?</a:t>
            </a:r>
            <a:endParaRPr lang="en-US"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24</a:t>
            </a:fld>
            <a:endParaRPr lang="en-US"/>
          </a:p>
        </p:txBody>
      </p:sp>
    </p:spTree>
    <p:extLst>
      <p:ext uri="{BB962C8B-B14F-4D97-AF65-F5344CB8AC3E}">
        <p14:creationId xmlns:p14="http://schemas.microsoft.com/office/powerpoint/2010/main" val="51358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B0565-5B5D-4C6C-9FD5-F43B15147704}" type="slidenum">
              <a:rPr lang="en-US" smtClean="0"/>
              <a:pPr/>
              <a:t>25</a:t>
            </a:fld>
            <a:endParaRPr lang="en-US"/>
          </a:p>
        </p:txBody>
      </p:sp>
    </p:spTree>
    <p:extLst>
      <p:ext uri="{BB962C8B-B14F-4D97-AF65-F5344CB8AC3E}">
        <p14:creationId xmlns:p14="http://schemas.microsoft.com/office/powerpoint/2010/main" val="76108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https://spring.io/understanding/REST</a:t>
            </a:r>
          </a:p>
          <a:p>
            <a:endParaRPr lang="en-US" dirty="0"/>
          </a:p>
          <a:p>
            <a:r>
              <a:rPr lang="en-US" dirty="0"/>
              <a:t>In </a:t>
            </a:r>
            <a:r>
              <a:rPr lang="en-US" dirty="0">
                <a:hlinkClick r:id="rId3" tooltip="Computer science"/>
              </a:rPr>
              <a:t>computer science</a:t>
            </a:r>
            <a:r>
              <a:rPr lang="en-US" dirty="0"/>
              <a:t>, the term </a:t>
            </a:r>
            <a:r>
              <a:rPr lang="en-US" b="1" dirty="0"/>
              <a:t>idempotent</a:t>
            </a:r>
            <a:r>
              <a:rPr lang="en-US" dirty="0"/>
              <a:t> is used more comprehensively to describe an operation that will produce the same results if executed once or multiple times.</a:t>
            </a:r>
            <a:r>
              <a:rPr lang="en-US" baseline="30000" dirty="0">
                <a:hlinkClick r:id="rId4"/>
              </a:rPr>
              <a:t>[9]</a:t>
            </a:r>
            <a:r>
              <a:rPr lang="en-US" dirty="0"/>
              <a:t> This may have a different meaning depending on the context in which it is applied. In the case of </a:t>
            </a:r>
            <a:r>
              <a:rPr lang="en-US" dirty="0">
                <a:hlinkClick r:id="rId5" tooltip="Method (computer science)"/>
              </a:rPr>
              <a:t>methods</a:t>
            </a:r>
            <a:r>
              <a:rPr lang="en-US" dirty="0"/>
              <a:t> or </a:t>
            </a:r>
            <a:r>
              <a:rPr lang="en-US" dirty="0">
                <a:hlinkClick r:id="rId6" tooltip="Subroutine"/>
              </a:rPr>
              <a:t>subroutine</a:t>
            </a:r>
            <a:r>
              <a:rPr lang="en-US" dirty="0"/>
              <a:t> calls with </a:t>
            </a:r>
            <a:r>
              <a:rPr lang="en-US" dirty="0">
                <a:hlinkClick r:id="rId7" tooltip="Side effect (computer science)"/>
              </a:rPr>
              <a:t>side effects</a:t>
            </a:r>
            <a:r>
              <a:rPr lang="en-US" dirty="0"/>
              <a:t>, for instance, it means that the modified state remains the same after the first call. In </a:t>
            </a:r>
            <a:r>
              <a:rPr lang="en-US" dirty="0">
                <a:hlinkClick r:id="rId8" tooltip="Functional programming"/>
              </a:rPr>
              <a:t>functional programming</a:t>
            </a:r>
            <a:r>
              <a:rPr lang="en-US" dirty="0"/>
              <a:t>, though, an idempotent function is one that has the property </a:t>
            </a:r>
            <a:r>
              <a:rPr lang="en-US" i="1" dirty="0"/>
              <a:t>f</a:t>
            </a:r>
            <a:r>
              <a:rPr lang="en-US" dirty="0"/>
              <a:t>(</a:t>
            </a:r>
            <a:r>
              <a:rPr lang="en-US" i="1" dirty="0"/>
              <a:t>f</a:t>
            </a:r>
            <a:r>
              <a:rPr lang="en-US" dirty="0"/>
              <a:t>(</a:t>
            </a:r>
            <a:r>
              <a:rPr lang="en-US" i="1" dirty="0"/>
              <a:t>x</a:t>
            </a:r>
            <a:r>
              <a:rPr lang="en-US" dirty="0"/>
              <a:t>)) = </a:t>
            </a:r>
            <a:r>
              <a:rPr lang="en-US" i="1" dirty="0"/>
              <a:t>f</a:t>
            </a:r>
            <a:r>
              <a:rPr lang="en-US" dirty="0"/>
              <a:t>(</a:t>
            </a:r>
            <a:r>
              <a:rPr lang="en-US" i="1" dirty="0"/>
              <a:t>x</a:t>
            </a:r>
            <a:r>
              <a:rPr lang="en-US" dirty="0"/>
              <a:t>) for any value </a:t>
            </a:r>
            <a:r>
              <a:rPr lang="en-US" i="1" dirty="0"/>
              <a:t>x</a:t>
            </a:r>
            <a:r>
              <a:rPr lang="en-US" dirty="0"/>
              <a:t>.</a:t>
            </a:r>
            <a:r>
              <a:rPr lang="en-US" baseline="30000" dirty="0">
                <a:hlinkClick r:id="rId9"/>
              </a:rPr>
              <a:t>[10]</a:t>
            </a:r>
            <a:endParaRPr lang="en-US" dirty="0"/>
          </a:p>
          <a:p>
            <a:r>
              <a:rPr lang="en-US" dirty="0"/>
              <a:t>This is a very useful property in many situations, as it means that an operation can be repeated or retried as often as necessary without causing unintended effects. With non-idempotent operations, the algorithm may have to keep track of whether the operation was already performed or not.</a:t>
            </a:r>
          </a:p>
          <a:p>
            <a:endParaRPr lang="en-US" dirty="0"/>
          </a:p>
          <a:p>
            <a:endParaRPr lang="en-US" dirty="0"/>
          </a:p>
        </p:txBody>
      </p:sp>
      <p:sp>
        <p:nvSpPr>
          <p:cNvPr id="4" name="Slide Number Placeholder 3"/>
          <p:cNvSpPr>
            <a:spLocks noGrp="1"/>
          </p:cNvSpPr>
          <p:nvPr>
            <p:ph type="sldNum" sz="quarter" idx="10"/>
          </p:nvPr>
        </p:nvSpPr>
        <p:spPr/>
        <p:txBody>
          <a:bodyPr/>
          <a:lstStyle/>
          <a:p>
            <a:fld id="{4DCB0565-5B5D-4C6C-9FD5-F43B15147704}" type="slidenum">
              <a:rPr lang="en-US" smtClean="0"/>
              <a:pPr/>
              <a:t>8</a:t>
            </a:fld>
            <a:endParaRPr lang="en-US"/>
          </a:p>
        </p:txBody>
      </p:sp>
    </p:spTree>
    <p:extLst>
      <p:ext uri="{BB962C8B-B14F-4D97-AF65-F5344CB8AC3E}">
        <p14:creationId xmlns:p14="http://schemas.microsoft.com/office/powerpoint/2010/main" val="58346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B0565-5B5D-4C6C-9FD5-F43B15147704}" type="slidenum">
              <a:rPr lang="en-US" smtClean="0"/>
              <a:pPr/>
              <a:t>9</a:t>
            </a:fld>
            <a:endParaRPr lang="en-US"/>
          </a:p>
        </p:txBody>
      </p:sp>
    </p:spTree>
    <p:extLst>
      <p:ext uri="{BB962C8B-B14F-4D97-AF65-F5344CB8AC3E}">
        <p14:creationId xmlns:p14="http://schemas.microsoft.com/office/powerpoint/2010/main" val="364814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Google</a:t>
            </a:r>
            <a:r>
              <a:rPr lang="en-US" baseline="0" dirty="0"/>
              <a:t> glass (Mirror API); Twitter; Flickr; Instagram; Amazon</a:t>
            </a:r>
          </a:p>
          <a:p>
            <a:r>
              <a:rPr lang="en-US" baseline="0" dirty="0"/>
              <a:t>Tesla Model S undocumented REST between car system and Android Apps </a:t>
            </a:r>
            <a:r>
              <a:rPr lang="en-US" baseline="0" dirty="0" err="1"/>
              <a:t>tp</a:t>
            </a:r>
            <a:r>
              <a:rPr lang="en-US" baseline="0" dirty="0"/>
              <a:t> control car systems</a:t>
            </a:r>
          </a:p>
          <a:p>
            <a:endParaRPr lang="en-US" baseline="0" dirty="0"/>
          </a:p>
          <a:p>
            <a:r>
              <a:rPr lang="en-US" baseline="0"/>
              <a:t>Best practices: https://solidgeargroup.com/best-practices-rest-api</a:t>
            </a:r>
            <a:endParaRPr lang="en-US" dirty="0"/>
          </a:p>
        </p:txBody>
      </p:sp>
      <p:sp>
        <p:nvSpPr>
          <p:cNvPr id="4" name="Slide Number Placeholder 3"/>
          <p:cNvSpPr>
            <a:spLocks noGrp="1"/>
          </p:cNvSpPr>
          <p:nvPr>
            <p:ph type="sldNum" sz="quarter" idx="10"/>
          </p:nvPr>
        </p:nvSpPr>
        <p:spPr/>
        <p:txBody>
          <a:bodyPr/>
          <a:lstStyle/>
          <a:p>
            <a:fld id="{4DCB0565-5B5D-4C6C-9FD5-F43B15147704}" type="slidenum">
              <a:rPr lang="en-US" smtClean="0"/>
              <a:pPr/>
              <a:t>10</a:t>
            </a:fld>
            <a:endParaRPr lang="en-US"/>
          </a:p>
        </p:txBody>
      </p:sp>
    </p:spTree>
    <p:extLst>
      <p:ext uri="{BB962C8B-B14F-4D97-AF65-F5344CB8AC3E}">
        <p14:creationId xmlns:p14="http://schemas.microsoft.com/office/powerpoint/2010/main" val="143898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CB0565-5B5D-4C6C-9FD5-F43B15147704}" type="slidenum">
              <a:rPr lang="en-US" smtClean="0"/>
              <a:pPr/>
              <a:t>12</a:t>
            </a:fld>
            <a:endParaRPr lang="en-US"/>
          </a:p>
        </p:txBody>
      </p:sp>
    </p:spTree>
    <p:extLst>
      <p:ext uri="{BB962C8B-B14F-4D97-AF65-F5344CB8AC3E}">
        <p14:creationId xmlns:p14="http://schemas.microsoft.com/office/powerpoint/2010/main" val="231312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17</a:t>
            </a:fld>
            <a:endParaRPr lang="en-US"/>
          </a:p>
        </p:txBody>
      </p:sp>
    </p:spTree>
    <p:extLst>
      <p:ext uri="{BB962C8B-B14F-4D97-AF65-F5344CB8AC3E}">
        <p14:creationId xmlns:p14="http://schemas.microsoft.com/office/powerpoint/2010/main" val="180441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Walkthrough what C50S10 looks like</a:t>
            </a:r>
            <a:r>
              <a:rPr lang="en-CA" baseline="0" dirty="0"/>
              <a:t> as a starting point.</a:t>
            </a:r>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18</a:t>
            </a:fld>
            <a:endParaRPr lang="en-US"/>
          </a:p>
        </p:txBody>
      </p:sp>
    </p:spTree>
    <p:extLst>
      <p:ext uri="{BB962C8B-B14F-4D97-AF65-F5344CB8AC3E}">
        <p14:creationId xmlns:p14="http://schemas.microsoft.com/office/powerpoint/2010/main" val="109425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Walkthrough what C50S10 looks like</a:t>
            </a:r>
            <a:r>
              <a:rPr lang="en-CA" baseline="0" dirty="0"/>
              <a:t> as a starting point.</a:t>
            </a:r>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19</a:t>
            </a:fld>
            <a:endParaRPr lang="en-US"/>
          </a:p>
        </p:txBody>
      </p:sp>
    </p:spTree>
    <p:extLst>
      <p:ext uri="{BB962C8B-B14F-4D97-AF65-F5344CB8AC3E}">
        <p14:creationId xmlns:p14="http://schemas.microsoft.com/office/powerpoint/2010/main" val="192427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Try your URL /</a:t>
            </a:r>
            <a:r>
              <a:rPr lang="en-CA" dirty="0" err="1"/>
              <a:t>api</a:t>
            </a:r>
            <a:r>
              <a:rPr lang="en-CA" dirty="0"/>
              <a:t>/</a:t>
            </a:r>
            <a:r>
              <a:rPr lang="en-CA" dirty="0" err="1"/>
              <a:t>StudentWeb</a:t>
            </a:r>
            <a:endParaRPr lang="en-CA" dirty="0"/>
          </a:p>
          <a:p>
            <a:r>
              <a:rPr lang="en-CA" dirty="0"/>
              <a:t>Note</a:t>
            </a:r>
            <a:r>
              <a:rPr lang="en-CA" baseline="0" dirty="0"/>
              <a:t> output is in XML</a:t>
            </a:r>
          </a:p>
          <a:p>
            <a:endParaRPr lang="en-CA" baseline="0" dirty="0"/>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IEnumerable</a:t>
            </a:r>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Models.Student</a:t>
            </a:r>
            <a:r>
              <a:rPr lang="en-US" sz="1200" kern="1200" dirty="0">
                <a:solidFill>
                  <a:schemeClr val="tx1"/>
                </a:solidFill>
                <a:latin typeface="Arial" charset="0"/>
                <a:ea typeface="+mn-ea"/>
                <a:cs typeface="+mn-cs"/>
              </a:rPr>
              <a:t>&gt; Get()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a:t>
            </a:r>
            <a:r>
              <a:rPr lang="en-US" sz="1200" kern="1200" dirty="0" err="1">
                <a:solidFill>
                  <a:schemeClr val="tx1"/>
                </a:solidFill>
                <a:latin typeface="Arial" charset="0"/>
                <a:ea typeface="+mn-ea"/>
                <a:cs typeface="+mn-cs"/>
              </a:rPr>
              <a:t>Models.StudentList.Instance.GetList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Reference: https://docs.microsoft.com/en-us/aspnet/web-api/overview/advanced/configuring-aspnet-web-api</a:t>
            </a:r>
          </a:p>
          <a:p>
            <a:r>
              <a:rPr lang="en-US" sz="1200" kern="1200" dirty="0" err="1">
                <a:solidFill>
                  <a:schemeClr val="tx1"/>
                </a:solidFill>
                <a:latin typeface="Arial" charset="0"/>
                <a:ea typeface="+mn-ea"/>
                <a:cs typeface="+mn-cs"/>
              </a:rPr>
              <a:t>Gkivak,asax,cs</a:t>
            </a:r>
            <a:r>
              <a:rPr lang="en-US" sz="1200" kern="1200" dirty="0">
                <a:solidFill>
                  <a:schemeClr val="tx1"/>
                </a:solidFill>
                <a:latin typeface="Arial" charset="0"/>
                <a:ea typeface="+mn-ea"/>
                <a:cs typeface="+mn-cs"/>
              </a:rPr>
              <a:t> should have </a:t>
            </a:r>
          </a:p>
          <a:p>
            <a:endParaRPr lang="en-US"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System.Web.Http.GlobalConfiguration.Configure</a:t>
            </a:r>
            <a:r>
              <a:rPr lang="en-CA" sz="1200" kern="1200" dirty="0">
                <a:solidFill>
                  <a:schemeClr val="tx1"/>
                </a:solidFill>
                <a:latin typeface="Arial" charset="0"/>
                <a:ea typeface="+mn-ea"/>
                <a:cs typeface="+mn-cs"/>
              </a:rPr>
              <a:t>(</a:t>
            </a:r>
            <a:r>
              <a:rPr lang="en-CA" sz="1200" kern="1200" dirty="0" err="1">
                <a:solidFill>
                  <a:schemeClr val="tx1"/>
                </a:solidFill>
                <a:latin typeface="Arial" charset="0"/>
                <a:ea typeface="+mn-ea"/>
                <a:cs typeface="+mn-cs"/>
              </a:rPr>
              <a:t>WebApiConfig.Register</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where </a:t>
            </a:r>
            <a:r>
              <a:rPr lang="en-CA" sz="1200" kern="1200" dirty="0" err="1">
                <a:solidFill>
                  <a:schemeClr val="tx1"/>
                </a:solidFill>
                <a:latin typeface="Arial" charset="0"/>
                <a:ea typeface="+mn-ea"/>
                <a:cs typeface="+mn-cs"/>
              </a:rPr>
              <a:t>WebApiConfig</a:t>
            </a:r>
            <a:r>
              <a:rPr lang="en-CA" sz="1200" kern="1200" dirty="0">
                <a:solidFill>
                  <a:schemeClr val="tx1"/>
                </a:solidFill>
                <a:latin typeface="Arial" charset="0"/>
                <a:ea typeface="+mn-ea"/>
                <a:cs typeface="+mn-cs"/>
              </a:rPr>
              <a:t> is defined in </a:t>
            </a:r>
            <a:r>
              <a:rPr lang="en-CA" sz="1200" kern="1200" dirty="0" err="1">
                <a:solidFill>
                  <a:schemeClr val="tx1"/>
                </a:solidFill>
                <a:latin typeface="Arial" charset="0"/>
                <a:ea typeface="+mn-ea"/>
                <a:cs typeface="+mn-cs"/>
              </a:rPr>
              <a:t>AppStart</a:t>
            </a:r>
            <a:r>
              <a:rPr lang="en-CA" sz="1200" kern="1200" dirty="0">
                <a:solidFill>
                  <a:schemeClr val="tx1"/>
                </a:solidFill>
                <a:latin typeface="Arial" charset="0"/>
                <a:ea typeface="+mn-ea"/>
                <a:cs typeface="+mn-cs"/>
              </a:rPr>
              <a:t>/</a:t>
            </a:r>
            <a:r>
              <a:rPr lang="en-CA" sz="1200" kern="1200" dirty="0" err="1">
                <a:solidFill>
                  <a:schemeClr val="tx1"/>
                </a:solidFill>
                <a:latin typeface="Arial" charset="0"/>
                <a:ea typeface="+mn-ea"/>
                <a:cs typeface="+mn-cs"/>
              </a:rPr>
              <a:t>WebApiConfig</a:t>
            </a:r>
            <a:r>
              <a:rPr lang="en-CA" sz="1200" kern="1200" dirty="0">
                <a:solidFill>
                  <a:schemeClr val="tx1"/>
                </a:solidFill>
                <a:latin typeface="Arial" charset="0"/>
                <a:ea typeface="+mn-ea"/>
                <a:cs typeface="+mn-cs"/>
              </a:rPr>
              <a:t> if the register method is not referenced, you won’t route to you Web controller</a:t>
            </a:r>
          </a:p>
          <a:p>
            <a:endParaRPr lang="en-CA"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In </a:t>
            </a:r>
            <a:r>
              <a:rPr lang="en-CA" sz="1200" kern="1200" dirty="0" err="1">
                <a:solidFill>
                  <a:schemeClr val="tx1"/>
                </a:solidFill>
                <a:latin typeface="Arial" charset="0"/>
                <a:ea typeface="+mn-ea"/>
                <a:cs typeface="+mn-cs"/>
              </a:rPr>
              <a:t>AppStart</a:t>
            </a:r>
            <a:r>
              <a:rPr lang="en-CA" sz="1200" kern="1200" dirty="0">
                <a:solidFill>
                  <a:schemeClr val="tx1"/>
                </a:solidFill>
                <a:latin typeface="Arial" charset="0"/>
                <a:ea typeface="+mn-ea"/>
                <a:cs typeface="+mn-cs"/>
              </a:rPr>
              <a:t>/</a:t>
            </a:r>
            <a:r>
              <a:rPr lang="en-CA" sz="1200" kern="1200" dirty="0" err="1">
                <a:solidFill>
                  <a:schemeClr val="tx1"/>
                </a:solidFill>
                <a:latin typeface="Arial" charset="0"/>
                <a:ea typeface="+mn-ea"/>
                <a:cs typeface="+mn-cs"/>
              </a:rPr>
              <a:t>WebApiConfig</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public static class </a:t>
            </a:r>
            <a:r>
              <a:rPr lang="en-CA" sz="1200" kern="1200" dirty="0" err="1">
                <a:solidFill>
                  <a:schemeClr val="tx1"/>
                </a:solidFill>
                <a:latin typeface="Arial" charset="0"/>
                <a:ea typeface="+mn-ea"/>
                <a:cs typeface="+mn-cs"/>
              </a:rPr>
              <a:t>WebApiConfig</a:t>
            </a:r>
            <a:endParaRPr lang="en-CA"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public static void Register(</a:t>
            </a:r>
            <a:r>
              <a:rPr lang="en-CA" sz="1200" kern="1200" dirty="0" err="1">
                <a:solidFill>
                  <a:schemeClr val="tx1"/>
                </a:solidFill>
                <a:latin typeface="Arial" charset="0"/>
                <a:ea typeface="+mn-ea"/>
                <a:cs typeface="+mn-cs"/>
              </a:rPr>
              <a:t>HttpConfiguration</a:t>
            </a:r>
            <a:r>
              <a:rPr lang="en-CA" sz="1200" kern="1200" dirty="0">
                <a:solidFill>
                  <a:schemeClr val="tx1"/>
                </a:solidFill>
                <a:latin typeface="Arial" charset="0"/>
                <a:ea typeface="+mn-ea"/>
                <a:cs typeface="+mn-cs"/>
              </a:rPr>
              <a:t> config)</a:t>
            </a: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config.MapHttpAttributeRoutes</a:t>
            </a:r>
            <a:r>
              <a:rPr lang="en-CA" sz="1200" kern="1200" dirty="0">
                <a:solidFill>
                  <a:schemeClr val="tx1"/>
                </a:solidFill>
                <a:latin typeface="Arial" charset="0"/>
                <a:ea typeface="+mn-ea"/>
                <a:cs typeface="+mn-cs"/>
              </a:rPr>
              <a:t>();</a:t>
            </a:r>
          </a:p>
          <a:p>
            <a:endParaRPr lang="en-CA"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config.Routes.MapHttpRoute</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name: "</a:t>
            </a:r>
            <a:r>
              <a:rPr lang="en-CA" sz="1200" kern="1200" dirty="0" err="1">
                <a:solidFill>
                  <a:schemeClr val="tx1"/>
                </a:solidFill>
                <a:latin typeface="Arial" charset="0"/>
                <a:ea typeface="+mn-ea"/>
                <a:cs typeface="+mn-cs"/>
              </a:rPr>
              <a:t>DefaultApi</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routeTemplate</a:t>
            </a:r>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api</a:t>
            </a:r>
            <a:r>
              <a:rPr lang="en-CA" sz="1200" kern="1200" dirty="0">
                <a:solidFill>
                  <a:schemeClr val="tx1"/>
                </a:solidFill>
                <a:latin typeface="Arial" charset="0"/>
                <a:ea typeface="+mn-ea"/>
                <a:cs typeface="+mn-cs"/>
              </a:rPr>
              <a:t>/{controller}/{id}",</a:t>
            </a:r>
          </a:p>
          <a:p>
            <a:r>
              <a:rPr lang="en-CA" sz="1200" kern="1200" dirty="0">
                <a:solidFill>
                  <a:schemeClr val="tx1"/>
                </a:solidFill>
                <a:latin typeface="Arial" charset="0"/>
                <a:ea typeface="+mn-ea"/>
                <a:cs typeface="+mn-cs"/>
              </a:rPr>
              <a:t>                defaults: new { id = </a:t>
            </a:r>
            <a:r>
              <a:rPr lang="en-CA" sz="1200" kern="1200" dirty="0" err="1">
                <a:solidFill>
                  <a:schemeClr val="tx1"/>
                </a:solidFill>
                <a:latin typeface="Arial" charset="0"/>
                <a:ea typeface="+mn-ea"/>
                <a:cs typeface="+mn-cs"/>
              </a:rPr>
              <a:t>RouteParameter.Optional</a:t>
            </a:r>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a:t>
            </a:r>
          </a:p>
          <a:p>
            <a:endParaRPr lang="en-CA"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In </a:t>
            </a:r>
            <a:r>
              <a:rPr lang="en-CA" sz="1200" kern="1200" dirty="0" err="1">
                <a:solidFill>
                  <a:schemeClr val="tx1"/>
                </a:solidFill>
                <a:latin typeface="Arial" charset="0"/>
                <a:ea typeface="+mn-ea"/>
                <a:cs typeface="+mn-cs"/>
              </a:rPr>
              <a:t>Global.asax</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public class Global : </a:t>
            </a:r>
            <a:r>
              <a:rPr lang="en-CA" sz="1200" kern="1200" dirty="0" err="1">
                <a:solidFill>
                  <a:schemeClr val="tx1"/>
                </a:solidFill>
                <a:latin typeface="Arial" charset="0"/>
                <a:ea typeface="+mn-ea"/>
                <a:cs typeface="+mn-cs"/>
              </a:rPr>
              <a:t>HttpApplication</a:t>
            </a:r>
            <a:endParaRPr lang="en-CA"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void </a:t>
            </a:r>
            <a:r>
              <a:rPr lang="en-CA" sz="1200" kern="1200" dirty="0" err="1">
                <a:solidFill>
                  <a:schemeClr val="tx1"/>
                </a:solidFill>
                <a:latin typeface="Arial" charset="0"/>
                <a:ea typeface="+mn-ea"/>
                <a:cs typeface="+mn-cs"/>
              </a:rPr>
              <a:t>Application_Start</a:t>
            </a:r>
            <a:r>
              <a:rPr lang="en-CA" sz="1200" kern="1200" dirty="0">
                <a:solidFill>
                  <a:schemeClr val="tx1"/>
                </a:solidFill>
                <a:latin typeface="Arial" charset="0"/>
                <a:ea typeface="+mn-ea"/>
                <a:cs typeface="+mn-cs"/>
              </a:rPr>
              <a:t>(object sender, </a:t>
            </a:r>
            <a:r>
              <a:rPr lang="en-CA" sz="1200" kern="1200" dirty="0" err="1">
                <a:solidFill>
                  <a:schemeClr val="tx1"/>
                </a:solidFill>
                <a:latin typeface="Arial" charset="0"/>
                <a:ea typeface="+mn-ea"/>
                <a:cs typeface="+mn-cs"/>
              </a:rPr>
              <a:t>EventArgs</a:t>
            </a:r>
            <a:r>
              <a:rPr lang="en-CA" sz="1200" kern="1200" dirty="0">
                <a:solidFill>
                  <a:schemeClr val="tx1"/>
                </a:solidFill>
                <a:latin typeface="Arial" charset="0"/>
                <a:ea typeface="+mn-ea"/>
                <a:cs typeface="+mn-cs"/>
              </a:rPr>
              <a:t> e)</a:t>
            </a: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a:t>
            </a:r>
            <a:r>
              <a:rPr lang="en-CA" sz="1200" b="1" kern="1200" dirty="0" err="1">
                <a:solidFill>
                  <a:schemeClr val="tx1"/>
                </a:solidFill>
                <a:latin typeface="Arial" charset="0"/>
                <a:ea typeface="+mn-ea"/>
                <a:cs typeface="+mn-cs"/>
              </a:rPr>
              <a:t>GlobalConfiguration.Configure</a:t>
            </a:r>
            <a:r>
              <a:rPr lang="en-CA" sz="1200" b="1" kern="1200" dirty="0">
                <a:solidFill>
                  <a:schemeClr val="tx1"/>
                </a:solidFill>
                <a:latin typeface="Arial" charset="0"/>
                <a:ea typeface="+mn-ea"/>
                <a:cs typeface="+mn-cs"/>
              </a:rPr>
              <a:t>(</a:t>
            </a:r>
            <a:r>
              <a:rPr lang="en-CA" sz="1200" b="1" kern="1200" dirty="0" err="1">
                <a:solidFill>
                  <a:schemeClr val="tx1"/>
                </a:solidFill>
                <a:latin typeface="Arial" charset="0"/>
                <a:ea typeface="+mn-ea"/>
                <a:cs typeface="+mn-cs"/>
              </a:rPr>
              <a:t>WebApiConfig.Register</a:t>
            </a:r>
            <a:r>
              <a:rPr lang="en-CA" sz="1200" b="1"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 Code that runs on application </a:t>
            </a:r>
            <a:r>
              <a:rPr lang="en-CA" sz="1200" kern="1200" dirty="0" err="1">
                <a:solidFill>
                  <a:schemeClr val="tx1"/>
                </a:solidFill>
                <a:latin typeface="Arial" charset="0"/>
                <a:ea typeface="+mn-ea"/>
                <a:cs typeface="+mn-cs"/>
              </a:rPr>
              <a:t>startup</a:t>
            </a:r>
            <a:endParaRPr lang="en-CA" sz="1200" kern="1200" dirty="0">
              <a:solidFill>
                <a:schemeClr val="tx1"/>
              </a:solidFill>
              <a:latin typeface="Arial" charset="0"/>
              <a:ea typeface="+mn-ea"/>
              <a:cs typeface="+mn-cs"/>
            </a:endParaRPr>
          </a:p>
          <a:p>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RouteConfig.RegisterRoutes</a:t>
            </a:r>
            <a:r>
              <a:rPr lang="en-CA" sz="1200" kern="1200" dirty="0">
                <a:solidFill>
                  <a:schemeClr val="tx1"/>
                </a:solidFill>
                <a:latin typeface="Arial" charset="0"/>
                <a:ea typeface="+mn-ea"/>
                <a:cs typeface="+mn-cs"/>
              </a:rPr>
              <a:t>(</a:t>
            </a:r>
            <a:r>
              <a:rPr lang="en-CA" sz="1200" kern="1200" dirty="0" err="1">
                <a:solidFill>
                  <a:schemeClr val="tx1"/>
                </a:solidFill>
                <a:latin typeface="Arial" charset="0"/>
                <a:ea typeface="+mn-ea"/>
                <a:cs typeface="+mn-cs"/>
              </a:rPr>
              <a:t>RouteTable.Routes</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a:t>
            </a:r>
            <a:r>
              <a:rPr lang="en-CA" sz="1200" kern="1200" dirty="0" err="1">
                <a:solidFill>
                  <a:schemeClr val="tx1"/>
                </a:solidFill>
                <a:latin typeface="Arial" charset="0"/>
                <a:ea typeface="+mn-ea"/>
                <a:cs typeface="+mn-cs"/>
              </a:rPr>
              <a:t>BundleConfig.RegisterBundles</a:t>
            </a:r>
            <a:r>
              <a:rPr lang="en-CA" sz="1200" kern="1200" dirty="0">
                <a:solidFill>
                  <a:schemeClr val="tx1"/>
                </a:solidFill>
                <a:latin typeface="Arial" charset="0"/>
                <a:ea typeface="+mn-ea"/>
                <a:cs typeface="+mn-cs"/>
              </a:rPr>
              <a:t>(</a:t>
            </a:r>
            <a:r>
              <a:rPr lang="en-CA" sz="1200" kern="1200" dirty="0" err="1">
                <a:solidFill>
                  <a:schemeClr val="tx1"/>
                </a:solidFill>
                <a:latin typeface="Arial" charset="0"/>
                <a:ea typeface="+mn-ea"/>
                <a:cs typeface="+mn-cs"/>
              </a:rPr>
              <a:t>BundleTable.Bundles</a:t>
            </a:r>
            <a:r>
              <a:rPr lang="en-CA" sz="1200" kern="1200" dirty="0">
                <a:solidFill>
                  <a:schemeClr val="tx1"/>
                </a:solidFill>
                <a:latin typeface="Arial" charset="0"/>
                <a:ea typeface="+mn-ea"/>
                <a:cs typeface="+mn-cs"/>
              </a:rPr>
              <a:t>);</a:t>
            </a:r>
          </a:p>
          <a:p>
            <a:r>
              <a:rPr lang="en-CA" sz="1200" kern="1200" dirty="0">
                <a:solidFill>
                  <a:schemeClr val="tx1"/>
                </a:solidFill>
                <a:latin typeface="Arial" charset="0"/>
                <a:ea typeface="+mn-ea"/>
                <a:cs typeface="+mn-cs"/>
              </a:rPr>
              <a:t>        }</a:t>
            </a:r>
          </a:p>
          <a:p>
            <a:r>
              <a:rPr lang="en-CA" sz="1200" kern="1200" dirty="0">
                <a:solidFill>
                  <a:schemeClr val="tx1"/>
                </a:solidFill>
                <a:latin typeface="Arial" charset="0"/>
                <a:ea typeface="+mn-ea"/>
                <a:cs typeface="+mn-cs"/>
              </a:rPr>
              <a:t>    }</a:t>
            </a:r>
            <a:endParaRPr lang="en-CA"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20</a:t>
            </a:fld>
            <a:endParaRPr lang="en-US"/>
          </a:p>
        </p:txBody>
      </p:sp>
    </p:spTree>
    <p:extLst>
      <p:ext uri="{BB962C8B-B14F-4D97-AF65-F5344CB8AC3E}">
        <p14:creationId xmlns:p14="http://schemas.microsoft.com/office/powerpoint/2010/main" val="16832313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7959" y="1363460"/>
            <a:ext cx="7987393" cy="2387600"/>
          </a:xfrm>
        </p:spPr>
        <p:txBody>
          <a:bodyPr anchor="b">
            <a:normAutofit/>
          </a:bodyPr>
          <a:lstStyle>
            <a:lvl1pPr algn="ctr">
              <a:defRPr sz="3038">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527959" y="3907124"/>
            <a:ext cx="7473043" cy="905986"/>
          </a:xfrm>
        </p:spPr>
        <p:txBody>
          <a:bodyPr/>
          <a:lstStyle>
            <a:lvl1pPr marL="0" indent="0" algn="l">
              <a:buNone/>
              <a:defRPr sz="1350">
                <a:latin typeface="Verdana" panose="020B0604030504040204" pitchFamily="34" charset="0"/>
                <a:ea typeface="Verdana" panose="020B0604030504040204" pitchFamily="34" charset="0"/>
                <a:cs typeface="Verdana" panose="020B060403050404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pic>
        <p:nvPicPr>
          <p:cNvPr id="1026" name="Picture 2" descr="https://upload.wikimedia.org/wikipedia/commons/thumb/e/e2/Google_Chrome_icon_(2011).svg/1024px-Google_Chrome_icon_(2011).sv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9957" y="5241876"/>
            <a:ext cx="814047" cy="108539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http://people.mozilla.com/~faaborg/files/shiretoko/firefoxIcon/firefox-512-noshadow.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775949" y="5198903"/>
            <a:ext cx="878512" cy="117134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http://www.cssreflex.com/wp-content/uploads/2013/11/ie9-10_512x51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816407" y="5129673"/>
            <a:ext cx="982352" cy="1309802"/>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http://vignette2.wikia.nocookie.net/spore/images/f/f8/Opera_Logo.png/revision/latest?cb=20100816011500"/>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960704" y="5160516"/>
            <a:ext cx="936087" cy="124811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8/8b/Microsoft_Edge_logo.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058739" y="5211262"/>
            <a:ext cx="859973" cy="114663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https://canvas.sfu.ca/courses/14504/files/1097955/preview?verifier=Jb3NgYmcYwYpwqiL50I6kNxjnaDYJD37HMLn6tdP"/>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080658" y="5124241"/>
            <a:ext cx="990505" cy="132067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0" name="Picture 16" descr="https://upload.wikimedia.org/wikipedia/en/1/18/Dolphin-browser-icon.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233106" y="5097133"/>
            <a:ext cx="1031162" cy="13748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userDrawn="1"/>
        </p:nvPicPr>
        <p:blipFill>
          <a:blip r:embed="rId10" cstate="print">
            <a:clrChange>
              <a:clrFrom>
                <a:srgbClr val="E4E0D6"/>
              </a:clrFrom>
              <a:clrTo>
                <a:srgbClr val="E4E0D6">
                  <a:alpha val="0"/>
                </a:srgbClr>
              </a:clrTo>
            </a:clrChange>
          </a:blip>
          <a:srcRect/>
          <a:stretch>
            <a:fillRect/>
          </a:stretch>
        </p:blipFill>
        <p:spPr bwMode="auto">
          <a:xfrm>
            <a:off x="23498" y="26576"/>
            <a:ext cx="1743075" cy="866775"/>
          </a:xfrm>
          <a:prstGeom prst="rect">
            <a:avLst/>
          </a:prstGeom>
          <a:noFill/>
          <a:ln w="9525">
            <a:noFill/>
            <a:miter lim="800000"/>
            <a:headEnd/>
            <a:tailEnd/>
          </a:ln>
        </p:spPr>
      </p:pic>
    </p:spTree>
    <p:extLst>
      <p:ext uri="{BB962C8B-B14F-4D97-AF65-F5344CB8AC3E}">
        <p14:creationId xmlns:p14="http://schemas.microsoft.com/office/powerpoint/2010/main" val="60159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hrome 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105792"/>
            <a:ext cx="7886700" cy="741299"/>
          </a:xfrm>
        </p:spPr>
        <p:txBody>
          <a:bodyPr/>
          <a:lstStyle/>
          <a:p>
            <a:r>
              <a:rPr lang="en-US"/>
              <a:t>Click to edit Master title style</a:t>
            </a:r>
          </a:p>
        </p:txBody>
      </p:sp>
      <p:sp>
        <p:nvSpPr>
          <p:cNvPr id="3" name="Content Placeholder 2"/>
          <p:cNvSpPr>
            <a:spLocks noGrp="1"/>
          </p:cNvSpPr>
          <p:nvPr>
            <p:ph sz="half" idx="1"/>
          </p:nvPr>
        </p:nvSpPr>
        <p:spPr>
          <a:xfrm>
            <a:off x="628650" y="1929384"/>
            <a:ext cx="3886200" cy="4818888"/>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929384"/>
            <a:ext cx="3886200" cy="4818888"/>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03708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hrome 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1124080"/>
            <a:ext cx="7886700" cy="695579"/>
          </a:xfrm>
        </p:spPr>
        <p:txBody>
          <a:bodyPr/>
          <a:lstStyle/>
          <a:p>
            <a:r>
              <a:rPr lang="en-US"/>
              <a:t>Click to edit Master title style</a:t>
            </a:r>
          </a:p>
        </p:txBody>
      </p:sp>
      <p:sp>
        <p:nvSpPr>
          <p:cNvPr id="3" name="Text Placeholder 2"/>
          <p:cNvSpPr>
            <a:spLocks noGrp="1"/>
          </p:cNvSpPr>
          <p:nvPr>
            <p:ph type="body" idx="1"/>
          </p:nvPr>
        </p:nvSpPr>
        <p:spPr>
          <a:xfrm>
            <a:off x="629842" y="1836611"/>
            <a:ext cx="3868340" cy="823912"/>
          </a:xfrm>
        </p:spPr>
        <p:txBody>
          <a:bodyPr anchor="b">
            <a:norm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2" y="2677481"/>
            <a:ext cx="3868340"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836611"/>
            <a:ext cx="3887391" cy="823912"/>
          </a:xfrm>
        </p:spPr>
        <p:txBody>
          <a:bodyPr anchor="b">
            <a:norm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1" y="2677481"/>
            <a:ext cx="3887391"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18346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hrome 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115568"/>
            <a:ext cx="7886700" cy="785432"/>
          </a:xfrm>
        </p:spPr>
        <p:txBody>
          <a:bodyPr/>
          <a:lstStyle/>
          <a:p>
            <a:r>
              <a:rPr lang="en-US"/>
              <a:t>Click to edit Master title style</a:t>
            </a:r>
          </a:p>
        </p:txBody>
      </p:sp>
    </p:spTree>
    <p:extLst>
      <p:ext uri="{BB962C8B-B14F-4D97-AF65-F5344CB8AC3E}">
        <p14:creationId xmlns:p14="http://schemas.microsoft.com/office/powerpoint/2010/main" val="42276827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hrome 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4464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E 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218" y="666880"/>
            <a:ext cx="7886700" cy="878459"/>
          </a:xfrm>
        </p:spPr>
        <p:txBody>
          <a:bodyPr/>
          <a:lstStyle/>
          <a:p>
            <a:r>
              <a:rPr lang="en-US"/>
              <a:t>Click to edit Master title style</a:t>
            </a:r>
            <a:endParaRPr lang="en-US" dirty="0"/>
          </a:p>
        </p:txBody>
      </p:sp>
      <p:sp>
        <p:nvSpPr>
          <p:cNvPr id="3" name="Content Placeholder 2"/>
          <p:cNvSpPr>
            <a:spLocks noGrp="1"/>
          </p:cNvSpPr>
          <p:nvPr>
            <p:ph idx="1"/>
          </p:nvPr>
        </p:nvSpPr>
        <p:spPr>
          <a:xfrm>
            <a:off x="601218" y="1609344"/>
            <a:ext cx="7886700" cy="5020056"/>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19396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8968515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E 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93728"/>
            <a:ext cx="7886700" cy="741299"/>
          </a:xfrm>
        </p:spPr>
        <p:txBody>
          <a:bodyPr/>
          <a:lstStyle/>
          <a:p>
            <a:r>
              <a:rPr lang="en-US"/>
              <a:t>Click to edit Master title style</a:t>
            </a:r>
          </a:p>
        </p:txBody>
      </p:sp>
      <p:sp>
        <p:nvSpPr>
          <p:cNvPr id="3" name="Content Placeholder 2"/>
          <p:cNvSpPr>
            <a:spLocks noGrp="1"/>
          </p:cNvSpPr>
          <p:nvPr>
            <p:ph sz="half" idx="1"/>
          </p:nvPr>
        </p:nvSpPr>
        <p:spPr>
          <a:xfrm>
            <a:off x="628650" y="1417320"/>
            <a:ext cx="3886200" cy="5202936"/>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417320"/>
            <a:ext cx="3886200" cy="5202936"/>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984693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IE 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712600"/>
            <a:ext cx="7886700" cy="695579"/>
          </a:xfrm>
        </p:spPr>
        <p:txBody>
          <a:bodyPr/>
          <a:lstStyle/>
          <a:p>
            <a:r>
              <a:rPr lang="en-US"/>
              <a:t>Click to edit Master title style</a:t>
            </a:r>
          </a:p>
        </p:txBody>
      </p:sp>
      <p:sp>
        <p:nvSpPr>
          <p:cNvPr id="3" name="Text Placeholder 2"/>
          <p:cNvSpPr>
            <a:spLocks noGrp="1"/>
          </p:cNvSpPr>
          <p:nvPr>
            <p:ph type="body" idx="1"/>
          </p:nvPr>
        </p:nvSpPr>
        <p:spPr>
          <a:xfrm>
            <a:off x="629842" y="1425131"/>
            <a:ext cx="3868340" cy="823912"/>
          </a:xfrm>
        </p:spPr>
        <p:txBody>
          <a:bodyPr anchor="b">
            <a:norm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2" y="2265998"/>
            <a:ext cx="3868340" cy="4326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425131"/>
            <a:ext cx="3887391" cy="823912"/>
          </a:xfrm>
        </p:spPr>
        <p:txBody>
          <a:bodyPr anchor="b">
            <a:norm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1" y="2265998"/>
            <a:ext cx="3887391" cy="4326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3269112"/>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E 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76072"/>
            <a:ext cx="7886700" cy="785432"/>
          </a:xfrm>
        </p:spPr>
        <p:txBody>
          <a:bodyPr/>
          <a:lstStyle/>
          <a:p>
            <a:r>
              <a:rPr lang="en-US"/>
              <a:t>Click to edit Master title style</a:t>
            </a:r>
          </a:p>
        </p:txBody>
      </p:sp>
    </p:spTree>
    <p:extLst>
      <p:ext uri="{BB962C8B-B14F-4D97-AF65-F5344CB8AC3E}">
        <p14:creationId xmlns:p14="http://schemas.microsoft.com/office/powerpoint/2010/main" val="91571459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IE 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09738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F 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4360" y="831472"/>
            <a:ext cx="7886700" cy="878459"/>
          </a:xfrm>
        </p:spPr>
        <p:txBody>
          <a:bodyPr/>
          <a:lstStyle/>
          <a:p>
            <a:r>
              <a:rPr lang="en-US"/>
              <a:t>Click to edit Master title style</a:t>
            </a:r>
            <a:endParaRPr lang="en-US" dirty="0"/>
          </a:p>
        </p:txBody>
      </p:sp>
      <p:sp>
        <p:nvSpPr>
          <p:cNvPr id="3" name="Content Placeholder 2"/>
          <p:cNvSpPr>
            <a:spLocks noGrp="1"/>
          </p:cNvSpPr>
          <p:nvPr>
            <p:ph idx="1"/>
          </p:nvPr>
        </p:nvSpPr>
        <p:spPr>
          <a:xfrm>
            <a:off x="594360" y="1773939"/>
            <a:ext cx="7886700" cy="4869371"/>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780957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Edg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69979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dge Side By Sid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829" y="859536"/>
            <a:ext cx="2949178" cy="160020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791379" y="1389764"/>
            <a:ext cx="4629150" cy="523963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829" y="2459736"/>
            <a:ext cx="2949178" cy="4097842"/>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Tree>
    <p:extLst>
      <p:ext uri="{BB962C8B-B14F-4D97-AF65-F5344CB8AC3E}">
        <p14:creationId xmlns:p14="http://schemas.microsoft.com/office/powerpoint/2010/main" val="2606079387"/>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Edge Side By Side Imag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896112"/>
            <a:ext cx="2949178" cy="160020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1426338"/>
            <a:ext cx="4629150" cy="517563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629841" y="2496312"/>
            <a:ext cx="2949178" cy="4047782"/>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Tree>
    <p:extLst>
      <p:ext uri="{BB962C8B-B14F-4D97-AF65-F5344CB8AC3E}">
        <p14:creationId xmlns:p14="http://schemas.microsoft.com/office/powerpoint/2010/main" val="3283640315"/>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51352" y="1645920"/>
            <a:ext cx="2438399" cy="365760"/>
          </a:xfrm>
          <a:prstGeom prst="rect">
            <a:avLst/>
          </a:prstGeom>
        </p:spPr>
        <p:txBody>
          <a:bodyPr/>
          <a:lstStyle/>
          <a:p>
            <a:fld id="{C9DFEDFA-E8B3-4E56-842C-D01EFB3A34F3}" type="datetimeFigureOut">
              <a:rPr lang="en-US" smtClean="0"/>
              <a:pPr/>
              <a:t>12/16/2017</a:t>
            </a:fld>
            <a:endParaRPr lang="en-US"/>
          </a:p>
        </p:txBody>
      </p:sp>
      <p:sp>
        <p:nvSpPr>
          <p:cNvPr id="5" name="Footer Placeholder 4"/>
          <p:cNvSpPr>
            <a:spLocks noGrp="1"/>
          </p:cNvSpPr>
          <p:nvPr>
            <p:ph type="ftr" sz="quarter" idx="11"/>
          </p:nvPr>
        </p:nvSpPr>
        <p:spPr>
          <a:xfrm rot="16200000">
            <a:off x="7586911"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368732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F 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33356516"/>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FF 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13184"/>
            <a:ext cx="7886700" cy="741299"/>
          </a:xfrm>
        </p:spPr>
        <p:txBody>
          <a:bodyPr/>
          <a:lstStyle/>
          <a:p>
            <a:r>
              <a:rPr lang="en-US"/>
              <a:t>Click to edit Master title style</a:t>
            </a:r>
          </a:p>
        </p:txBody>
      </p:sp>
      <p:sp>
        <p:nvSpPr>
          <p:cNvPr id="3" name="Content Placeholder 2"/>
          <p:cNvSpPr>
            <a:spLocks noGrp="1"/>
          </p:cNvSpPr>
          <p:nvPr>
            <p:ph sz="half" idx="1"/>
          </p:nvPr>
        </p:nvSpPr>
        <p:spPr>
          <a:xfrm>
            <a:off x="628650" y="1636776"/>
            <a:ext cx="3886200" cy="4818888"/>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36776"/>
            <a:ext cx="3886200" cy="4818888"/>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854243"/>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FF 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849760"/>
            <a:ext cx="7886700" cy="695579"/>
          </a:xfrm>
        </p:spPr>
        <p:txBody>
          <a:bodyPr/>
          <a:lstStyle/>
          <a:p>
            <a:r>
              <a:rPr lang="en-US"/>
              <a:t>Click to edit Master title style</a:t>
            </a:r>
          </a:p>
        </p:txBody>
      </p:sp>
      <p:sp>
        <p:nvSpPr>
          <p:cNvPr id="3" name="Text Placeholder 2"/>
          <p:cNvSpPr>
            <a:spLocks noGrp="1"/>
          </p:cNvSpPr>
          <p:nvPr>
            <p:ph type="body" idx="1"/>
          </p:nvPr>
        </p:nvSpPr>
        <p:spPr>
          <a:xfrm>
            <a:off x="629842" y="1562291"/>
            <a:ext cx="3868340" cy="823912"/>
          </a:xfrm>
        </p:spPr>
        <p:txBody>
          <a:bodyPr anchor="b">
            <a:norm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2" y="2403161"/>
            <a:ext cx="3868340"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562291"/>
            <a:ext cx="3887391" cy="823912"/>
          </a:xfrm>
        </p:spPr>
        <p:txBody>
          <a:bodyPr anchor="b">
            <a:normAutofit/>
          </a:bodyPr>
          <a:lstStyle>
            <a:lvl1pPr marL="0" indent="0">
              <a:buNone/>
              <a:defRPr sz="18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1" y="2403161"/>
            <a:ext cx="3887391" cy="40333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636779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F 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77240"/>
            <a:ext cx="7886700" cy="785432"/>
          </a:xfrm>
        </p:spPr>
        <p:txBody>
          <a:bodyPr/>
          <a:lstStyle/>
          <a:p>
            <a:r>
              <a:rPr lang="en-US"/>
              <a:t>Click to edit Master title style</a:t>
            </a:r>
          </a:p>
        </p:txBody>
      </p:sp>
    </p:spTree>
    <p:extLst>
      <p:ext uri="{BB962C8B-B14F-4D97-AF65-F5344CB8AC3E}">
        <p14:creationId xmlns:p14="http://schemas.microsoft.com/office/powerpoint/2010/main" val="10219777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FF 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89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hrome 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1792" y="1088136"/>
            <a:ext cx="7886700" cy="832104"/>
          </a:xfrm>
        </p:spPr>
        <p:txBody>
          <a:bodyPr/>
          <a:lstStyle/>
          <a:p>
            <a:r>
              <a:rPr lang="en-US"/>
              <a:t>Click to edit Master title style</a:t>
            </a:r>
            <a:endParaRPr lang="en-US" dirty="0"/>
          </a:p>
        </p:txBody>
      </p:sp>
      <p:sp>
        <p:nvSpPr>
          <p:cNvPr id="3" name="Content Placeholder 2"/>
          <p:cNvSpPr>
            <a:spLocks noGrp="1"/>
          </p:cNvSpPr>
          <p:nvPr>
            <p:ph idx="1"/>
          </p:nvPr>
        </p:nvSpPr>
        <p:spPr>
          <a:xfrm>
            <a:off x="630126" y="1920240"/>
            <a:ext cx="7886700" cy="4791456"/>
          </a:xfrm>
        </p:spPr>
        <p:txBody>
          <a:bodyPr>
            <a:norm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324976"/>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rome 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603948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04040"/>
            <a:ext cx="7886700" cy="7595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63624"/>
            <a:ext cx="7886700" cy="49699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769658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hf sldNum="0"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en-us/library/dd203052.aspx" TargetMode="External"/><Relationship Id="rId7" Type="http://schemas.openxmlformats.org/officeDocument/2006/relationships/hyperlink" Target="https://www.asp.net/web-api"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hyperlink" Target="https://docs.microsoft.com/en-us/aspnet/web-api/overview/older-versions/build-restful-apis-with-aspnet-web-api" TargetMode="External"/><Relationship Id="rId5" Type="http://schemas.openxmlformats.org/officeDocument/2006/relationships/hyperlink" Target="https://msdn.microsoft.com/en-us/magazine/dd942839.aspx" TargetMode="External"/><Relationship Id="rId4" Type="http://schemas.openxmlformats.org/officeDocument/2006/relationships/hyperlink" Target="https://blogs.msdn.microsoft.com/martinkearn/2015/01/05/introduction-to-rest-and-net-web-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Idempotence#Computer_science_meaning"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1066800"/>
            <a:ext cx="7543800" cy="2593975"/>
          </a:xfrm>
        </p:spPr>
        <p:txBody>
          <a:bodyPr/>
          <a:lstStyle/>
          <a:p>
            <a:r>
              <a:rPr lang="en-US" dirty="0" err="1"/>
              <a:t>ReSTful</a:t>
            </a:r>
            <a:r>
              <a:rPr lang="en-US" dirty="0"/>
              <a:t> Web Services </a:t>
            </a:r>
          </a:p>
        </p:txBody>
      </p:sp>
      <p:sp>
        <p:nvSpPr>
          <p:cNvPr id="3" name="Subtitle 2"/>
          <p:cNvSpPr>
            <a:spLocks noGrp="1"/>
          </p:cNvSpPr>
          <p:nvPr>
            <p:ph type="subTitle" idx="1"/>
          </p:nvPr>
        </p:nvSpPr>
        <p:spPr>
          <a:xfrm>
            <a:off x="251520" y="3890912"/>
            <a:ext cx="8712968" cy="1914351"/>
          </a:xfrm>
        </p:spPr>
        <p:txBody>
          <a:bodyPr>
            <a:noAutofit/>
          </a:bodyPr>
          <a:lstStyle/>
          <a:p>
            <a:pPr marR="0" eaLnBrk="1" hangingPunct="1"/>
            <a:r>
              <a:rPr lang="en-US" sz="2800"/>
              <a:t>420-C50 S20</a:t>
            </a:r>
            <a:endParaRPr lang="en-US" sz="2800" dirty="0"/>
          </a:p>
          <a:p>
            <a:endParaRPr lang="en-US" sz="2800" dirty="0"/>
          </a:p>
          <a:p>
            <a:endParaRPr lang="en-US" dirty="0"/>
          </a:p>
          <a:p>
            <a:r>
              <a:rPr lang="en-US"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Practice</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Use GET request to read data</a:t>
            </a:r>
          </a:p>
          <a:p>
            <a:r>
              <a:rPr lang="en-US" sz="2400" dirty="0"/>
              <a:t>Use POST request to create, update and delete</a:t>
            </a:r>
          </a:p>
          <a:p>
            <a:r>
              <a:rPr lang="en-US" sz="2400" dirty="0"/>
              <a:t>Use POST for longer parameters</a:t>
            </a:r>
          </a:p>
          <a:p>
            <a:endParaRPr lang="en-US" sz="2400" dirty="0"/>
          </a:p>
          <a:p>
            <a:r>
              <a:rPr lang="en-US" sz="2400" dirty="0"/>
              <a:t>Use XML (or JSON) in response but rarely in request</a:t>
            </a:r>
          </a:p>
          <a:p>
            <a:pPr lvl="1"/>
            <a:r>
              <a:rPr lang="en-US" sz="2400" dirty="0"/>
              <a:t>Request parameters are simple so no need for overhead of XML</a:t>
            </a:r>
          </a:p>
          <a:p>
            <a:r>
              <a:rPr lang="en-US" sz="2400" dirty="0" err="1"/>
              <a:t>ReST</a:t>
            </a:r>
            <a:r>
              <a:rPr lang="en-US" sz="2400" dirty="0"/>
              <a:t> is not bound to XML, can return any format (JSON popular, especially for mobile)</a:t>
            </a:r>
          </a:p>
          <a:p>
            <a:r>
              <a:rPr lang="en-US" sz="2400" dirty="0"/>
              <a:t>Don’t return ‘human consumable content’ like HTML</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74139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t>
            </a:r>
            <a:r>
              <a:rPr lang="en-US" dirty="0"/>
              <a:t> Design Guidelines</a:t>
            </a:r>
          </a:p>
        </p:txBody>
      </p:sp>
      <p:sp>
        <p:nvSpPr>
          <p:cNvPr id="3" name="Content Placeholder 2"/>
          <p:cNvSpPr>
            <a:spLocks noGrp="1"/>
          </p:cNvSpPr>
          <p:nvPr>
            <p:ph idx="1"/>
          </p:nvPr>
        </p:nvSpPr>
        <p:spPr/>
        <p:txBody>
          <a:bodyPr>
            <a:normAutofit/>
          </a:bodyPr>
          <a:lstStyle/>
          <a:p>
            <a:r>
              <a:rPr lang="en-US" sz="2400" dirty="0"/>
              <a:t>Do not use “physical” URLs that point to a specific file</a:t>
            </a:r>
          </a:p>
          <a:p>
            <a:r>
              <a:rPr lang="en-US" sz="2400" dirty="0"/>
              <a:t>Queries should not return an overload of data requiring paging, </a:t>
            </a:r>
            <a:r>
              <a:rPr lang="en-US" sz="2400" dirty="0" err="1"/>
              <a:t>etc</a:t>
            </a:r>
            <a:endParaRPr lang="en-US" sz="2400" dirty="0"/>
          </a:p>
          <a:p>
            <a:r>
              <a:rPr lang="en-US" sz="2400" dirty="0"/>
              <a:t>Document output and don’t change it lightly</a:t>
            </a:r>
          </a:p>
          <a:p>
            <a:r>
              <a:rPr lang="en-US" sz="2400" dirty="0"/>
              <a:t>GET requests should never cause a state change</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238328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vs REST</a:t>
            </a:r>
          </a:p>
        </p:txBody>
      </p:sp>
      <p:sp>
        <p:nvSpPr>
          <p:cNvPr id="3" name="Content Placeholder 2"/>
          <p:cNvSpPr>
            <a:spLocks noGrp="1"/>
          </p:cNvSpPr>
          <p:nvPr>
            <p:ph idx="1"/>
          </p:nvPr>
        </p:nvSpPr>
        <p:spPr/>
        <p:txBody>
          <a:bodyPr>
            <a:normAutofit/>
          </a:bodyPr>
          <a:lstStyle/>
          <a:p>
            <a:r>
              <a:rPr lang="en-US" sz="2800" dirty="0"/>
              <a:t>SOAP advantages</a:t>
            </a:r>
          </a:p>
          <a:p>
            <a:pPr lvl="1"/>
            <a:r>
              <a:rPr lang="en-US" sz="2400" dirty="0"/>
              <a:t>More mature tool support</a:t>
            </a:r>
          </a:p>
          <a:p>
            <a:pPr lvl="1"/>
            <a:r>
              <a:rPr lang="en-US" sz="2400" dirty="0"/>
              <a:t>Type safety of XML in requests</a:t>
            </a:r>
          </a:p>
          <a:p>
            <a:pPr lvl="1"/>
            <a:endParaRPr lang="en-US" sz="2400" dirty="0"/>
          </a:p>
          <a:p>
            <a:r>
              <a:rPr lang="en-US" sz="2800" dirty="0" err="1"/>
              <a:t>ReST</a:t>
            </a:r>
            <a:r>
              <a:rPr lang="en-US" sz="2800" dirty="0"/>
              <a:t> advantages</a:t>
            </a:r>
          </a:p>
          <a:p>
            <a:pPr lvl="1"/>
            <a:r>
              <a:rPr lang="en-US" sz="2400" dirty="0"/>
              <a:t>Ease of implementation</a:t>
            </a:r>
          </a:p>
          <a:p>
            <a:pPr lvl="1"/>
            <a:r>
              <a:rPr lang="en-US" sz="2400" dirty="0"/>
              <a:t>Agility of design</a:t>
            </a:r>
          </a:p>
          <a:p>
            <a:pPr lvl="1"/>
            <a:r>
              <a:rPr lang="en-US" sz="2400" dirty="0"/>
              <a:t>Lightweight approach (typically 25-40% less bandwidth than SOAP)</a:t>
            </a:r>
          </a:p>
          <a:p>
            <a:pPr lvl="1"/>
            <a:r>
              <a:rPr lang="en-US" sz="2400" dirty="0"/>
              <a:t>Performance is better</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104662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t>
            </a:r>
            <a:r>
              <a:rPr lang="en-US" dirty="0"/>
              <a:t> Constraints</a:t>
            </a:r>
          </a:p>
        </p:txBody>
      </p:sp>
      <p:sp>
        <p:nvSpPr>
          <p:cNvPr id="3" name="Content Placeholder 2"/>
          <p:cNvSpPr>
            <a:spLocks noGrp="1"/>
          </p:cNvSpPr>
          <p:nvPr>
            <p:ph idx="1"/>
          </p:nvPr>
        </p:nvSpPr>
        <p:spPr/>
        <p:txBody>
          <a:bodyPr>
            <a:normAutofit/>
          </a:bodyPr>
          <a:lstStyle/>
          <a:p>
            <a:r>
              <a:rPr lang="en-US" sz="2400" dirty="0"/>
              <a:t>Uniform Interface</a:t>
            </a:r>
          </a:p>
          <a:p>
            <a:pPr lvl="1"/>
            <a:r>
              <a:rPr lang="en-US" sz="2400" dirty="0"/>
              <a:t>Simplified and decoupled</a:t>
            </a:r>
          </a:p>
          <a:p>
            <a:pPr lvl="1"/>
            <a:r>
              <a:rPr lang="en-US" sz="2400" dirty="0"/>
              <a:t>Resource based </a:t>
            </a:r>
          </a:p>
          <a:p>
            <a:pPr lvl="1"/>
            <a:r>
              <a:rPr lang="en-US" sz="2400" dirty="0"/>
              <a:t>Self-descriptive</a:t>
            </a:r>
          </a:p>
          <a:p>
            <a:pPr lvl="1"/>
            <a:r>
              <a:rPr lang="en-US" sz="2400" dirty="0"/>
              <a:t>Meta-data ready</a:t>
            </a:r>
          </a:p>
          <a:p>
            <a:r>
              <a:rPr lang="en-US" sz="2400" dirty="0"/>
              <a:t>Stateless</a:t>
            </a:r>
          </a:p>
          <a:p>
            <a:pPr lvl="1"/>
            <a:r>
              <a:rPr lang="en-US" sz="2400" dirty="0"/>
              <a:t>No state information stored so much be sent with each call (self-contained)</a:t>
            </a:r>
          </a:p>
          <a:p>
            <a:pPr lvl="1"/>
            <a:r>
              <a:rPr lang="en-US" sz="2400" dirty="0"/>
              <a:t>Client must always include all information to fulfill the request</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19950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t>
            </a:r>
            <a:r>
              <a:rPr lang="en-US" dirty="0"/>
              <a:t> Constraints</a:t>
            </a:r>
          </a:p>
        </p:txBody>
      </p:sp>
      <p:sp>
        <p:nvSpPr>
          <p:cNvPr id="3" name="Content Placeholder 2"/>
          <p:cNvSpPr>
            <a:spLocks noGrp="1"/>
          </p:cNvSpPr>
          <p:nvPr>
            <p:ph idx="1"/>
          </p:nvPr>
        </p:nvSpPr>
        <p:spPr/>
        <p:txBody>
          <a:bodyPr>
            <a:normAutofit/>
          </a:bodyPr>
          <a:lstStyle/>
          <a:p>
            <a:r>
              <a:rPr lang="en-US" sz="2400" dirty="0"/>
              <a:t>Cacheable</a:t>
            </a:r>
          </a:p>
          <a:p>
            <a:pPr lvl="1"/>
            <a:r>
              <a:rPr lang="en-US" sz="2400" dirty="0"/>
              <a:t>All responses must define if they are cacheable</a:t>
            </a:r>
          </a:p>
          <a:p>
            <a:pPr lvl="1"/>
            <a:r>
              <a:rPr lang="en-US" sz="2400" dirty="0"/>
              <a:t>Well managed caching may partially eliminate some client-server interactions</a:t>
            </a:r>
          </a:p>
          <a:p>
            <a:r>
              <a:rPr lang="en-US" sz="2400" dirty="0"/>
              <a:t>Client-Server</a:t>
            </a:r>
          </a:p>
          <a:p>
            <a:pPr lvl="1"/>
            <a:r>
              <a:rPr lang="en-US" sz="2400" dirty="0"/>
              <a:t>Separation of concerns</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160577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t>
            </a:r>
            <a:r>
              <a:rPr lang="en-US" dirty="0"/>
              <a:t> Constraints</a:t>
            </a:r>
          </a:p>
        </p:txBody>
      </p:sp>
      <p:sp>
        <p:nvSpPr>
          <p:cNvPr id="3" name="Content Placeholder 2"/>
          <p:cNvSpPr>
            <a:spLocks noGrp="1"/>
          </p:cNvSpPr>
          <p:nvPr>
            <p:ph idx="1"/>
          </p:nvPr>
        </p:nvSpPr>
        <p:spPr/>
        <p:txBody>
          <a:bodyPr>
            <a:normAutofit/>
          </a:bodyPr>
          <a:lstStyle/>
          <a:p>
            <a:r>
              <a:rPr lang="en-US" sz="2400" dirty="0"/>
              <a:t>Layered System</a:t>
            </a:r>
          </a:p>
          <a:p>
            <a:pPr lvl="1"/>
            <a:r>
              <a:rPr lang="en-US" sz="2400" dirty="0"/>
              <a:t>Client cannot tell if it is connected to the server</a:t>
            </a:r>
          </a:p>
          <a:p>
            <a:pPr lvl="1"/>
            <a:r>
              <a:rPr lang="en-US" sz="2400" dirty="0"/>
              <a:t>Helps with security policies</a:t>
            </a:r>
          </a:p>
          <a:p>
            <a:r>
              <a:rPr lang="en-US" sz="2400" dirty="0"/>
              <a:t>Code on Demand</a:t>
            </a:r>
          </a:p>
          <a:p>
            <a:pPr lvl="1"/>
            <a:r>
              <a:rPr lang="en-US" sz="2400" dirty="0"/>
              <a:t>Servers can extend or </a:t>
            </a:r>
            <a:r>
              <a:rPr lang="en-US" sz="2400" dirty="0" err="1"/>
              <a:t>customise</a:t>
            </a:r>
            <a:r>
              <a:rPr lang="en-US" sz="2400" dirty="0"/>
              <a:t> functionality</a:t>
            </a:r>
          </a:p>
          <a:p>
            <a:pPr lvl="1"/>
            <a:r>
              <a:rPr lang="en-US" sz="2400" dirty="0"/>
              <a:t>“Active” code like scripts or applets</a:t>
            </a:r>
          </a:p>
        </p:txBody>
      </p:sp>
    </p:spTree>
    <p:extLst>
      <p:ext uri="{BB962C8B-B14F-4D97-AF65-F5344CB8AC3E}">
        <p14:creationId xmlns:p14="http://schemas.microsoft.com/office/powerpoint/2010/main" val="4220976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Samples and hands on</a:t>
            </a:r>
          </a:p>
        </p:txBody>
      </p:sp>
      <p:sp>
        <p:nvSpPr>
          <p:cNvPr id="3" name="Content Placeholder 2"/>
          <p:cNvSpPr>
            <a:spLocks noGrp="1"/>
          </p:cNvSpPr>
          <p:nvPr>
            <p:ph idx="1"/>
          </p:nvPr>
        </p:nvSpPr>
        <p:spPr/>
        <p:txBody>
          <a:bodyPr>
            <a:normAutofit/>
          </a:bodyPr>
          <a:lstStyle/>
          <a:p>
            <a:r>
              <a:rPr lang="en-US" sz="2400" dirty="0"/>
              <a:t>Jsonplaceholder.typicode.com</a:t>
            </a:r>
          </a:p>
          <a:p>
            <a:pPr lvl="1"/>
            <a:r>
              <a:rPr lang="en-US" sz="2400" dirty="0"/>
              <a:t>Fake online REST API</a:t>
            </a:r>
          </a:p>
          <a:p>
            <a:pPr lvl="1"/>
            <a:r>
              <a:rPr lang="en-US" sz="2400" dirty="0"/>
              <a:t>Supplied example </a:t>
            </a:r>
            <a:r>
              <a:rPr lang="en-US" sz="2400" dirty="0" err="1"/>
              <a:t>RestDemoSite</a:t>
            </a:r>
            <a:endParaRPr lang="en-US" sz="2400" dirty="0"/>
          </a:p>
          <a:p>
            <a:pPr lvl="1"/>
            <a:endParaRPr lang="en-US" sz="2400" dirty="0"/>
          </a:p>
          <a:p>
            <a:r>
              <a:rPr lang="en-US" sz="2625" dirty="0"/>
              <a:t>Class exercise</a:t>
            </a:r>
          </a:p>
          <a:p>
            <a:pPr lvl="1"/>
            <a:r>
              <a:rPr lang="en-US" sz="2400" dirty="0"/>
              <a:t>Page to list Users by user name, proper name and address (street, suite, city)</a:t>
            </a:r>
          </a:p>
          <a:p>
            <a:pPr lvl="1"/>
            <a:r>
              <a:rPr lang="en-US" sz="2400" dirty="0"/>
              <a:t>Uses the </a:t>
            </a:r>
            <a:r>
              <a:rPr lang="en-US" sz="2400" dirty="0" err="1"/>
              <a:t>Jsonplaceholder</a:t>
            </a:r>
            <a:r>
              <a:rPr lang="en-US" sz="2400" dirty="0"/>
              <a:t> fake REST API</a:t>
            </a:r>
          </a:p>
        </p:txBody>
      </p:sp>
    </p:spTree>
    <p:extLst>
      <p:ext uri="{BB962C8B-B14F-4D97-AF65-F5344CB8AC3E}">
        <p14:creationId xmlns:p14="http://schemas.microsoft.com/office/powerpoint/2010/main" val="315577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3200" b="1" dirty="0"/>
              <a:t>Objectives</a:t>
            </a:r>
          </a:p>
        </p:txBody>
      </p:sp>
      <p:sp>
        <p:nvSpPr>
          <p:cNvPr id="6147" name="Rectangle 3"/>
          <p:cNvSpPr>
            <a:spLocks noGrp="1" noChangeArrowheads="1"/>
          </p:cNvSpPr>
          <p:nvPr>
            <p:ph idx="1"/>
          </p:nvPr>
        </p:nvSpPr>
        <p:spPr>
          <a:xfrm>
            <a:off x="628650" y="1752600"/>
            <a:ext cx="4629150" cy="4344036"/>
          </a:xfrm>
        </p:spPr>
        <p:txBody>
          <a:bodyPr>
            <a:normAutofit/>
          </a:bodyPr>
          <a:lstStyle/>
          <a:p>
            <a:pPr marL="257175" lvl="1" indent="0">
              <a:buNone/>
            </a:pPr>
            <a:r>
              <a:rPr lang="en-US" sz="3000" dirty="0"/>
              <a:t>I want to offer my own REST API services…</a:t>
            </a:r>
          </a:p>
          <a:p>
            <a:pPr marL="257175" lvl="1" indent="0">
              <a:buNone/>
            </a:pPr>
            <a:endParaRPr lang="en-US" sz="3000" dirty="0"/>
          </a:p>
          <a:p>
            <a:pPr lvl="2"/>
            <a:r>
              <a:rPr lang="en-US" sz="2600" dirty="0"/>
              <a:t>How to do this?</a:t>
            </a:r>
          </a:p>
          <a:p>
            <a:pPr lvl="2"/>
            <a:r>
              <a:rPr lang="en-US" sz="2600" dirty="0"/>
              <a:t>Hands-on </a:t>
            </a:r>
            <a:r>
              <a:rPr lang="en-US" sz="2600" strike="sngStrike" dirty="0"/>
              <a:t>spoon feeding </a:t>
            </a:r>
            <a:r>
              <a:rPr lang="en-US" sz="2600" dirty="0"/>
              <a:t>walk though</a:t>
            </a:r>
          </a:p>
          <a:p>
            <a:pPr lvl="1"/>
            <a:endParaRPr lang="en-US" sz="3000" dirty="0"/>
          </a:p>
          <a:p>
            <a:pPr marL="114300" indent="0">
              <a:buNone/>
            </a:pPr>
            <a:endParaRPr lang="en-US" sz="2400" dirty="0"/>
          </a:p>
          <a:p>
            <a:endParaRPr lang="en-US" sz="2400" dirty="0"/>
          </a:p>
        </p:txBody>
      </p:sp>
      <p:pic>
        <p:nvPicPr>
          <p:cNvPr id="2" name="Picture 1"/>
          <p:cNvPicPr>
            <a:picLocks noChangeAspect="1"/>
          </p:cNvPicPr>
          <p:nvPr/>
        </p:nvPicPr>
        <p:blipFill>
          <a:blip r:embed="rId3"/>
          <a:stretch>
            <a:fillRect/>
          </a:stretch>
        </p:blipFill>
        <p:spPr>
          <a:xfrm>
            <a:off x="6248400" y="3124200"/>
            <a:ext cx="1809750" cy="2533650"/>
          </a:xfrm>
          <a:prstGeom prst="rect">
            <a:avLst/>
          </a:prstGeom>
        </p:spPr>
      </p:pic>
    </p:spTree>
    <p:extLst>
      <p:ext uri="{BB962C8B-B14F-4D97-AF65-F5344CB8AC3E}">
        <p14:creationId xmlns:p14="http://schemas.microsoft.com/office/powerpoint/2010/main" val="3930967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993013"/>
            <a:ext cx="7886700" cy="759587"/>
          </a:xfrm>
        </p:spPr>
        <p:txBody>
          <a:bodyPr>
            <a:noAutofit/>
          </a:bodyPr>
          <a:lstStyle/>
          <a:p>
            <a:r>
              <a:rPr lang="en-US" sz="3600" b="1" dirty="0"/>
              <a:t>Class Exercise: Create a Simple Web Service </a:t>
            </a:r>
          </a:p>
        </p:txBody>
      </p:sp>
      <p:sp>
        <p:nvSpPr>
          <p:cNvPr id="4" name="Rectangle 3"/>
          <p:cNvSpPr txBox="1">
            <a:spLocks noChangeArrowheads="1"/>
          </p:cNvSpPr>
          <p:nvPr/>
        </p:nvSpPr>
        <p:spPr>
          <a:xfrm>
            <a:off x="381000" y="2133600"/>
            <a:ext cx="8134350" cy="4191000"/>
          </a:xfrm>
          <a:prstGeom prst="rect">
            <a:avLst/>
          </a:prstGeom>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lvl="1"/>
            <a:r>
              <a:rPr lang="en-US" sz="3000" dirty="0"/>
              <a:t>Starting point</a:t>
            </a:r>
          </a:p>
          <a:p>
            <a:pPr lvl="2"/>
            <a:r>
              <a:rPr lang="en-US" sz="2375" dirty="0"/>
              <a:t>An existing MVC project to extend (why not?)</a:t>
            </a:r>
          </a:p>
          <a:p>
            <a:pPr lvl="2"/>
            <a:r>
              <a:rPr lang="en-US" sz="2375" dirty="0"/>
              <a:t>C50S10 MVC project (list of students)</a:t>
            </a:r>
          </a:p>
          <a:p>
            <a:pPr lvl="2"/>
            <a:r>
              <a:rPr lang="en-US" sz="2375" dirty="0"/>
              <a:t>Nice GUI, but let’s add a REST API to it</a:t>
            </a:r>
          </a:p>
          <a:p>
            <a:pPr lvl="2"/>
            <a:r>
              <a:rPr lang="en-US" sz="2375" dirty="0"/>
              <a:t>For now, we’ll just do the list view as a public API similar to what the </a:t>
            </a:r>
            <a:r>
              <a:rPr lang="en-US" sz="2375" dirty="0" err="1"/>
              <a:t>StudentController.Index</a:t>
            </a:r>
            <a:r>
              <a:rPr lang="en-US" sz="2375" dirty="0"/>
              <a:t>() returns</a:t>
            </a:r>
          </a:p>
          <a:p>
            <a:pPr lvl="1"/>
            <a:endParaRPr lang="en-US" sz="3000" dirty="0"/>
          </a:p>
          <a:p>
            <a:pPr lvl="1"/>
            <a:r>
              <a:rPr lang="en-US" sz="3000" dirty="0"/>
              <a:t>Steps to learn:</a:t>
            </a:r>
          </a:p>
          <a:p>
            <a:pPr lvl="2"/>
            <a:r>
              <a:rPr lang="en-US" sz="2775" dirty="0"/>
              <a:t>Add a new REST Controller</a:t>
            </a:r>
            <a:endParaRPr lang="en-US" sz="2663" dirty="0"/>
          </a:p>
          <a:p>
            <a:pPr marL="114300" indent="0">
              <a:buFont typeface="Arial" panose="020B0604020202020204" pitchFamily="34" charset="0"/>
              <a:buNone/>
            </a:pPr>
            <a:endParaRPr lang="en-US" sz="2400" dirty="0"/>
          </a:p>
          <a:p>
            <a:endParaRPr lang="en-US" sz="2400" dirty="0"/>
          </a:p>
        </p:txBody>
      </p:sp>
    </p:spTree>
    <p:extLst>
      <p:ext uri="{BB962C8B-B14F-4D97-AF65-F5344CB8AC3E}">
        <p14:creationId xmlns:p14="http://schemas.microsoft.com/office/powerpoint/2010/main" val="323185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993013"/>
            <a:ext cx="7886700" cy="759587"/>
          </a:xfrm>
        </p:spPr>
        <p:txBody>
          <a:bodyPr>
            <a:noAutofit/>
          </a:bodyPr>
          <a:lstStyle/>
          <a:p>
            <a:r>
              <a:rPr lang="en-US" sz="3600" b="1" dirty="0"/>
              <a:t>Class Exercise: Create a Simple Web Service </a:t>
            </a:r>
          </a:p>
        </p:txBody>
      </p:sp>
      <p:sp>
        <p:nvSpPr>
          <p:cNvPr id="4" name="Rectangle 3"/>
          <p:cNvSpPr txBox="1">
            <a:spLocks noChangeArrowheads="1"/>
          </p:cNvSpPr>
          <p:nvPr/>
        </p:nvSpPr>
        <p:spPr>
          <a:xfrm>
            <a:off x="381000" y="2133600"/>
            <a:ext cx="2895600" cy="4191000"/>
          </a:xfrm>
          <a:prstGeom prst="rect">
            <a:avLst/>
          </a:prstGeom>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lvl="1"/>
            <a:r>
              <a:rPr lang="en-US" sz="3000" dirty="0"/>
              <a:t>Steps to learn:</a:t>
            </a:r>
          </a:p>
          <a:p>
            <a:pPr lvl="2"/>
            <a:r>
              <a:rPr lang="en-US" sz="2775" dirty="0"/>
              <a:t>Add a new REST Controller “</a:t>
            </a:r>
            <a:r>
              <a:rPr lang="en-US" sz="2775" dirty="0" err="1"/>
              <a:t>StudentWebController</a:t>
            </a:r>
            <a:r>
              <a:rPr lang="en-US" sz="2775" dirty="0"/>
              <a:t>”</a:t>
            </a:r>
            <a:endParaRPr lang="en-US" sz="2663" dirty="0"/>
          </a:p>
          <a:p>
            <a:pPr marL="114300" indent="0">
              <a:buFont typeface="Arial" panose="020B0604020202020204" pitchFamily="34" charset="0"/>
              <a:buNone/>
            </a:pPr>
            <a:endParaRPr lang="en-US" sz="2400" dirty="0"/>
          </a:p>
          <a:p>
            <a:endParaRPr lang="en-US" sz="2400" dirty="0"/>
          </a:p>
        </p:txBody>
      </p:sp>
      <p:pic>
        <p:nvPicPr>
          <p:cNvPr id="2" name="Picture 1"/>
          <p:cNvPicPr>
            <a:picLocks noChangeAspect="1"/>
          </p:cNvPicPr>
          <p:nvPr/>
        </p:nvPicPr>
        <p:blipFill>
          <a:blip r:embed="rId3"/>
          <a:stretch>
            <a:fillRect/>
          </a:stretch>
        </p:blipFill>
        <p:spPr>
          <a:xfrm>
            <a:off x="3657600" y="2971800"/>
            <a:ext cx="5189717" cy="3287713"/>
          </a:xfrm>
          <a:prstGeom prst="rect">
            <a:avLst/>
          </a:prstGeom>
        </p:spPr>
      </p:pic>
    </p:spTree>
    <p:extLst>
      <p:ext uri="{BB962C8B-B14F-4D97-AF65-F5344CB8AC3E}">
        <p14:creationId xmlns:p14="http://schemas.microsoft.com/office/powerpoint/2010/main" val="223462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t>
            </a:r>
            <a:endParaRPr lang="en-US" dirty="0"/>
          </a:p>
        </p:txBody>
      </p:sp>
      <p:sp>
        <p:nvSpPr>
          <p:cNvPr id="3" name="Content Placeholder 2"/>
          <p:cNvSpPr>
            <a:spLocks noGrp="1"/>
          </p:cNvSpPr>
          <p:nvPr>
            <p:ph idx="1"/>
          </p:nvPr>
        </p:nvSpPr>
        <p:spPr/>
        <p:txBody>
          <a:bodyPr>
            <a:normAutofit/>
          </a:bodyPr>
          <a:lstStyle/>
          <a:p>
            <a:r>
              <a:rPr lang="en-US" sz="2400" dirty="0"/>
              <a:t>REST stands for </a:t>
            </a:r>
            <a:r>
              <a:rPr lang="en-US" sz="2400" b="1" dirty="0"/>
              <a:t>Re</a:t>
            </a:r>
            <a:r>
              <a:rPr lang="en-US" sz="2400" dirty="0"/>
              <a:t>presentational </a:t>
            </a:r>
            <a:r>
              <a:rPr lang="en-US" sz="2400" b="1" dirty="0"/>
              <a:t>S</a:t>
            </a:r>
            <a:r>
              <a:rPr lang="en-US" sz="2400" dirty="0"/>
              <a:t>tate </a:t>
            </a:r>
            <a:r>
              <a:rPr lang="en-US" sz="2400" b="1" dirty="0"/>
              <a:t>T</a:t>
            </a:r>
            <a:r>
              <a:rPr lang="en-US" sz="2400" dirty="0"/>
              <a:t>ransfer</a:t>
            </a:r>
          </a:p>
          <a:p>
            <a:r>
              <a:rPr lang="en-US" sz="2400" dirty="0"/>
              <a:t>It relies on a </a:t>
            </a:r>
          </a:p>
          <a:p>
            <a:pPr lvl="1"/>
            <a:r>
              <a:rPr lang="en-US" sz="2400" dirty="0"/>
              <a:t>Layered System</a:t>
            </a:r>
          </a:p>
          <a:p>
            <a:pPr lvl="1"/>
            <a:r>
              <a:rPr lang="en-US" sz="2400" dirty="0"/>
              <a:t>Uniform Interface</a:t>
            </a:r>
          </a:p>
          <a:p>
            <a:pPr lvl="1"/>
            <a:r>
              <a:rPr lang="en-US" sz="2400" dirty="0"/>
              <a:t>Stateless, </a:t>
            </a:r>
          </a:p>
          <a:p>
            <a:pPr lvl="1"/>
            <a:r>
              <a:rPr lang="en-US" sz="2400" dirty="0"/>
              <a:t>Client-Server, </a:t>
            </a:r>
          </a:p>
          <a:p>
            <a:pPr lvl="1"/>
            <a:r>
              <a:rPr lang="en-US" sz="2400" dirty="0"/>
              <a:t>Cacheable </a:t>
            </a:r>
          </a:p>
          <a:p>
            <a:pPr lvl="1"/>
            <a:r>
              <a:rPr lang="en-US" sz="2400" dirty="0"/>
              <a:t>Communications Protocol (HTTP protocol almost always)</a:t>
            </a:r>
          </a:p>
          <a:p>
            <a:pPr lvl="1"/>
            <a:r>
              <a:rPr lang="en-US" sz="2400" dirty="0"/>
              <a:t>Code on Demand (optional)</a:t>
            </a:r>
          </a:p>
        </p:txBody>
      </p:sp>
    </p:spTree>
    <p:extLst>
      <p:ext uri="{BB962C8B-B14F-4D97-AF65-F5344CB8AC3E}">
        <p14:creationId xmlns:p14="http://schemas.microsoft.com/office/powerpoint/2010/main" val="90954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993013"/>
            <a:ext cx="7886700" cy="759587"/>
          </a:xfrm>
        </p:spPr>
        <p:txBody>
          <a:bodyPr>
            <a:noAutofit/>
          </a:bodyPr>
          <a:lstStyle/>
          <a:p>
            <a:r>
              <a:rPr lang="en-US" sz="3600" b="1" dirty="0"/>
              <a:t>Class Exercise: Create a Simple Web Service </a:t>
            </a:r>
          </a:p>
        </p:txBody>
      </p:sp>
      <p:sp>
        <p:nvSpPr>
          <p:cNvPr id="4" name="Rectangle 3"/>
          <p:cNvSpPr txBox="1">
            <a:spLocks noChangeArrowheads="1"/>
          </p:cNvSpPr>
          <p:nvPr/>
        </p:nvSpPr>
        <p:spPr>
          <a:xfrm>
            <a:off x="381000" y="2133600"/>
            <a:ext cx="8305800" cy="4419600"/>
          </a:xfrm>
          <a:prstGeom prst="rect">
            <a:avLst/>
          </a:prstGeom>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lvl="1"/>
            <a:r>
              <a:rPr lang="en-US" sz="3000" dirty="0"/>
              <a:t>Follow the readme.txt instructions for updating </a:t>
            </a:r>
            <a:r>
              <a:rPr lang="en-US" sz="3000" dirty="0" err="1"/>
              <a:t>Global.asax.cs</a:t>
            </a:r>
            <a:endParaRPr lang="en-US" sz="3000" dirty="0"/>
          </a:p>
          <a:p>
            <a:pPr lvl="2"/>
            <a:r>
              <a:rPr lang="en-US" sz="2400" dirty="0"/>
              <a:t>If </a:t>
            </a:r>
            <a:r>
              <a:rPr lang="en-US" sz="2400" dirty="0" err="1"/>
              <a:t>Global.asax.cs</a:t>
            </a:r>
            <a:r>
              <a:rPr lang="en-US" sz="2400" dirty="0"/>
              <a:t> is not setup properly, you might have problems routing URIs to your controller (see slide note)</a:t>
            </a:r>
          </a:p>
          <a:p>
            <a:pPr lvl="1"/>
            <a:r>
              <a:rPr lang="en-US" sz="3000" dirty="0"/>
              <a:t>Note new </a:t>
            </a:r>
            <a:r>
              <a:rPr lang="en-US" sz="3000" dirty="0" err="1"/>
              <a:t>scaffolded</a:t>
            </a:r>
            <a:r>
              <a:rPr lang="en-US" sz="3000" dirty="0"/>
              <a:t> </a:t>
            </a:r>
            <a:r>
              <a:rPr lang="en-US" sz="2775" dirty="0"/>
              <a:t>“</a:t>
            </a:r>
            <a:r>
              <a:rPr lang="en-US" sz="2775" dirty="0" err="1"/>
              <a:t>StudentWebController</a:t>
            </a:r>
            <a:r>
              <a:rPr lang="en-US" sz="2775" dirty="0"/>
              <a:t>”</a:t>
            </a:r>
          </a:p>
          <a:p>
            <a:pPr lvl="1"/>
            <a:r>
              <a:rPr lang="en-US" sz="2775" dirty="0"/>
              <a:t>Update the Get </a:t>
            </a:r>
            <a:r>
              <a:rPr lang="en-US" sz="2775" dirty="0" err="1"/>
              <a:t>api</a:t>
            </a:r>
            <a:r>
              <a:rPr lang="en-US" sz="2775" dirty="0"/>
              <a:t>/</a:t>
            </a:r>
            <a:r>
              <a:rPr lang="en-US" sz="2775" dirty="0" err="1"/>
              <a:t>StudentWeb</a:t>
            </a:r>
            <a:r>
              <a:rPr lang="en-US" sz="2775" dirty="0"/>
              <a:t> to return a list of student information.</a:t>
            </a:r>
            <a:endParaRPr lang="en-US" sz="2663" dirty="0"/>
          </a:p>
          <a:p>
            <a:pPr marL="114300" indent="0">
              <a:buFont typeface="Arial" panose="020B0604020202020204" pitchFamily="34" charset="0"/>
              <a:buNone/>
            </a:pPr>
            <a:endParaRPr lang="en-US" sz="2400" dirty="0"/>
          </a:p>
          <a:p>
            <a:endParaRPr lang="en-US" sz="2400" dirty="0"/>
          </a:p>
        </p:txBody>
      </p:sp>
    </p:spTree>
    <p:extLst>
      <p:ext uri="{BB962C8B-B14F-4D97-AF65-F5344CB8AC3E}">
        <p14:creationId xmlns:p14="http://schemas.microsoft.com/office/powerpoint/2010/main" val="8761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993013"/>
            <a:ext cx="7886700" cy="759587"/>
          </a:xfrm>
        </p:spPr>
        <p:txBody>
          <a:bodyPr>
            <a:noAutofit/>
          </a:bodyPr>
          <a:lstStyle/>
          <a:p>
            <a:pPr lvl="1"/>
            <a:r>
              <a:rPr lang="en-US" sz="2775" dirty="0" err="1"/>
              <a:t>ApiController</a:t>
            </a:r>
            <a:r>
              <a:rPr lang="en-US" sz="2775" dirty="0"/>
              <a:t> common response types</a:t>
            </a:r>
          </a:p>
        </p:txBody>
      </p:sp>
      <p:sp>
        <p:nvSpPr>
          <p:cNvPr id="4" name="Rectangle 3"/>
          <p:cNvSpPr txBox="1">
            <a:spLocks noChangeArrowheads="1"/>
          </p:cNvSpPr>
          <p:nvPr/>
        </p:nvSpPr>
        <p:spPr>
          <a:xfrm>
            <a:off x="381000" y="2133600"/>
            <a:ext cx="8305800" cy="4419600"/>
          </a:xfrm>
          <a:prstGeom prst="rect">
            <a:avLst/>
          </a:prstGeom>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114300" indent="0">
              <a:buFont typeface="Arial" panose="020B0604020202020204" pitchFamily="34" charset="0"/>
              <a:buNone/>
            </a:pPr>
            <a:endParaRPr lang="en-US" sz="2400" dirty="0"/>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390649858"/>
              </p:ext>
            </p:extLst>
          </p:nvPr>
        </p:nvGraphicFramePr>
        <p:xfrm>
          <a:off x="914400" y="1760220"/>
          <a:ext cx="7391400" cy="2811779"/>
        </p:xfrm>
        <a:graphic>
          <a:graphicData uri="http://schemas.openxmlformats.org/drawingml/2006/table">
            <a:tbl>
              <a:tblPr firstRow="1" bandRow="1">
                <a:tableStyleId>{5C22544A-7EE6-4342-B048-85BDC9FD1C3A}</a:tableStyleId>
              </a:tblPr>
              <a:tblGrid>
                <a:gridCol w="2287814">
                  <a:extLst>
                    <a:ext uri="{9D8B030D-6E8A-4147-A177-3AD203B41FA5}">
                      <a16:colId xmlns:a16="http://schemas.microsoft.com/office/drawing/2014/main" val="20000"/>
                    </a:ext>
                  </a:extLst>
                </a:gridCol>
                <a:gridCol w="5103586">
                  <a:extLst>
                    <a:ext uri="{9D8B030D-6E8A-4147-A177-3AD203B41FA5}">
                      <a16:colId xmlns:a16="http://schemas.microsoft.com/office/drawing/2014/main" val="20001"/>
                    </a:ext>
                  </a:extLst>
                </a:gridCol>
              </a:tblGrid>
              <a:tr h="689312">
                <a:tc>
                  <a:txBody>
                    <a:bodyPr/>
                    <a:lstStyle/>
                    <a:p>
                      <a:r>
                        <a:rPr lang="en-US" sz="3200" dirty="0"/>
                        <a:t>Method</a:t>
                      </a:r>
                    </a:p>
                  </a:txBody>
                  <a:tcPr/>
                </a:tc>
                <a:tc>
                  <a:txBody>
                    <a:bodyPr/>
                    <a:lstStyle/>
                    <a:p>
                      <a:endParaRPr lang="en-US" dirty="0"/>
                    </a:p>
                  </a:txBody>
                  <a:tcPr/>
                </a:tc>
                <a:extLst>
                  <a:ext uri="{0D108BD9-81ED-4DB2-BD59-A6C34878D82A}">
                    <a16:rowId xmlns:a16="http://schemas.microsoft.com/office/drawing/2014/main" val="10000"/>
                  </a:ext>
                </a:extLst>
              </a:tr>
              <a:tr h="689312">
                <a:tc>
                  <a:txBody>
                    <a:bodyPr/>
                    <a:lstStyle/>
                    <a:p>
                      <a:r>
                        <a:rPr lang="en-US" sz="2000" dirty="0"/>
                        <a:t>Ok()</a:t>
                      </a:r>
                    </a:p>
                  </a:txBody>
                  <a:tcPr/>
                </a:tc>
                <a:tc>
                  <a:txBody>
                    <a:bodyPr/>
                    <a:lstStyle/>
                    <a:p>
                      <a:r>
                        <a:rPr lang="en-US" sz="2000" dirty="0"/>
                        <a:t>Creates an </a:t>
                      </a:r>
                      <a:r>
                        <a:rPr lang="en-US" sz="2000" dirty="0" err="1"/>
                        <a:t>OkResult</a:t>
                      </a:r>
                      <a:r>
                        <a:rPr lang="en-US" sz="2000" dirty="0"/>
                        <a:t> (200 OK)</a:t>
                      </a:r>
                    </a:p>
                  </a:txBody>
                  <a:tcPr/>
                </a:tc>
                <a:extLst>
                  <a:ext uri="{0D108BD9-81ED-4DB2-BD59-A6C34878D82A}">
                    <a16:rowId xmlns:a16="http://schemas.microsoft.com/office/drawing/2014/main" val="10001"/>
                  </a:ext>
                </a:extLst>
              </a:tr>
              <a:tr h="689312">
                <a:tc>
                  <a:txBody>
                    <a:bodyPr/>
                    <a:lstStyle/>
                    <a:p>
                      <a:r>
                        <a:rPr lang="en-US" sz="2000" dirty="0" err="1"/>
                        <a:t>NotFound</a:t>
                      </a:r>
                      <a:endParaRPr lang="en-US" sz="2000" dirty="0"/>
                    </a:p>
                  </a:txBody>
                  <a:tcPr/>
                </a:tc>
                <a:tc>
                  <a:txBody>
                    <a:bodyPr/>
                    <a:lstStyle/>
                    <a:p>
                      <a:r>
                        <a:rPr lang="en-US" sz="2000" dirty="0"/>
                        <a:t>Creates</a:t>
                      </a:r>
                      <a:r>
                        <a:rPr lang="en-US" sz="2000" baseline="0" dirty="0"/>
                        <a:t> a </a:t>
                      </a:r>
                      <a:r>
                        <a:rPr lang="en-US" sz="2000" baseline="0" dirty="0" err="1"/>
                        <a:t>NotFoundResult</a:t>
                      </a:r>
                      <a:endParaRPr lang="en-US" sz="2000" dirty="0"/>
                    </a:p>
                  </a:txBody>
                  <a:tcPr/>
                </a:tc>
                <a:extLst>
                  <a:ext uri="{0D108BD9-81ED-4DB2-BD59-A6C34878D82A}">
                    <a16:rowId xmlns:a16="http://schemas.microsoft.com/office/drawing/2014/main" val="10002"/>
                  </a:ext>
                </a:extLst>
              </a:tr>
              <a:tr h="743843">
                <a:tc>
                  <a:txBody>
                    <a:bodyPr/>
                    <a:lstStyle/>
                    <a:p>
                      <a:r>
                        <a:rPr lang="en-US" sz="2000" dirty="0" err="1"/>
                        <a:t>Json</a:t>
                      </a:r>
                      <a:r>
                        <a:rPr lang="en-US" sz="2000" dirty="0"/>
                        <a:t>&lt;T&gt;(T)</a:t>
                      </a:r>
                    </a:p>
                  </a:txBody>
                  <a:tcPr/>
                </a:tc>
                <a:tc>
                  <a:txBody>
                    <a:bodyPr/>
                    <a:lstStyle/>
                    <a:p>
                      <a:r>
                        <a:rPr lang="en-US" sz="2000" dirty="0"/>
                        <a:t>Creates a</a:t>
                      </a:r>
                      <a:r>
                        <a:rPr lang="en-US" sz="2000" baseline="0" dirty="0"/>
                        <a:t> </a:t>
                      </a:r>
                      <a:r>
                        <a:rPr lang="en-US" sz="2000" baseline="0" dirty="0" err="1"/>
                        <a:t>JsonResult</a:t>
                      </a:r>
                      <a:r>
                        <a:rPr lang="en-US" sz="2000" baseline="0" dirty="0"/>
                        <a:t>&lt;T&gt;(200 OK) with the specified value</a:t>
                      </a: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9005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993013"/>
            <a:ext cx="7886700" cy="759587"/>
          </a:xfrm>
        </p:spPr>
        <p:txBody>
          <a:bodyPr>
            <a:noAutofit/>
          </a:bodyPr>
          <a:lstStyle/>
          <a:p>
            <a:r>
              <a:rPr lang="en-US" sz="3600" b="1" dirty="0"/>
              <a:t>Class Exercise: My Solution</a:t>
            </a:r>
          </a:p>
        </p:txBody>
      </p:sp>
      <p:sp>
        <p:nvSpPr>
          <p:cNvPr id="4" name="Rectangle 3"/>
          <p:cNvSpPr txBox="1">
            <a:spLocks noChangeArrowheads="1"/>
          </p:cNvSpPr>
          <p:nvPr/>
        </p:nvSpPr>
        <p:spPr>
          <a:xfrm>
            <a:off x="381000" y="2133600"/>
            <a:ext cx="8305800" cy="4419600"/>
          </a:xfrm>
          <a:prstGeom prst="rect">
            <a:avLst/>
          </a:prstGeom>
        </p:spPr>
        <p:txBody>
          <a:bodyPr vert="horz" lIns="91440" tIns="45720" rIns="91440" bIns="45720" rtlCol="0">
            <a:normAutofit fontScale="92500" lnSpcReduction="20000"/>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771525" lvl="3" indent="0">
              <a:buNone/>
            </a:pP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namespace </a:t>
            </a:r>
            <a:r>
              <a:rPr lang="en-US" sz="1063" dirty="0" err="1">
                <a:latin typeface="Courier New" panose="02070309020205020404" pitchFamily="49" charset="0"/>
                <a:cs typeface="Courier New" panose="02070309020205020404" pitchFamily="49" charset="0"/>
              </a:rPr>
              <a:t>MVC_BasicTutorials.Controllers</a:t>
            </a: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a:t>
            </a:r>
          </a:p>
          <a:p>
            <a:pPr marL="771525" lvl="3" indent="0">
              <a:buNone/>
            </a:pPr>
            <a:r>
              <a:rPr lang="en-US" sz="1063" dirty="0">
                <a:latin typeface="Courier New" panose="02070309020205020404" pitchFamily="49" charset="0"/>
                <a:cs typeface="Courier New" panose="02070309020205020404" pitchFamily="49" charset="0"/>
              </a:rPr>
              <a:t>    public class </a:t>
            </a:r>
            <a:r>
              <a:rPr lang="en-US" sz="1063" dirty="0" err="1">
                <a:latin typeface="Courier New" panose="02070309020205020404" pitchFamily="49" charset="0"/>
                <a:cs typeface="Courier New" panose="02070309020205020404" pitchFamily="49" charset="0"/>
              </a:rPr>
              <a:t>StudentWebController</a:t>
            </a:r>
            <a:r>
              <a:rPr lang="en-US" sz="1063" dirty="0">
                <a:latin typeface="Courier New" panose="02070309020205020404" pitchFamily="49" charset="0"/>
                <a:cs typeface="Courier New" panose="02070309020205020404" pitchFamily="49" charset="0"/>
              </a:rPr>
              <a:t> : </a:t>
            </a:r>
            <a:r>
              <a:rPr lang="en-US" sz="1063" dirty="0" err="1">
                <a:latin typeface="Courier New" panose="02070309020205020404" pitchFamily="49" charset="0"/>
                <a:cs typeface="Courier New" panose="02070309020205020404" pitchFamily="49" charset="0"/>
              </a:rPr>
              <a:t>ApiController</a:t>
            </a: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 GET: </a:t>
            </a:r>
            <a:r>
              <a:rPr lang="en-US" sz="1063" dirty="0" err="1">
                <a:latin typeface="Courier New" panose="02070309020205020404" pitchFamily="49" charset="0"/>
                <a:cs typeface="Courier New" panose="02070309020205020404" pitchFamily="49" charset="0"/>
              </a:rPr>
              <a:t>api</a:t>
            </a:r>
            <a:r>
              <a:rPr lang="en-US" sz="1063" dirty="0">
                <a:latin typeface="Courier New" panose="02070309020205020404" pitchFamily="49" charset="0"/>
                <a:cs typeface="Courier New" panose="02070309020205020404" pitchFamily="49" charset="0"/>
              </a:rPr>
              <a:t>/</a:t>
            </a:r>
            <a:r>
              <a:rPr lang="en-US" sz="1063" dirty="0" err="1">
                <a:latin typeface="Courier New" panose="02070309020205020404" pitchFamily="49" charset="0"/>
                <a:cs typeface="Courier New" panose="02070309020205020404" pitchFamily="49" charset="0"/>
              </a:rPr>
              <a:t>StudentWeb</a:t>
            </a: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public </a:t>
            </a:r>
            <a:r>
              <a:rPr lang="en-US" sz="1063" dirty="0" err="1">
                <a:latin typeface="Courier New" panose="02070309020205020404" pitchFamily="49" charset="0"/>
                <a:cs typeface="Courier New" panose="02070309020205020404" pitchFamily="49" charset="0"/>
              </a:rPr>
              <a:t>IEnumerable</a:t>
            </a:r>
            <a:r>
              <a:rPr lang="en-US" sz="1063" dirty="0">
                <a:latin typeface="Courier New" panose="02070309020205020404" pitchFamily="49" charset="0"/>
                <a:cs typeface="Courier New" panose="02070309020205020404" pitchFamily="49" charset="0"/>
              </a:rPr>
              <a:t>&lt;</a:t>
            </a:r>
            <a:r>
              <a:rPr lang="en-US" sz="1063" dirty="0" err="1">
                <a:latin typeface="Courier New" panose="02070309020205020404" pitchFamily="49" charset="0"/>
                <a:cs typeface="Courier New" panose="02070309020205020404" pitchFamily="49" charset="0"/>
              </a:rPr>
              <a:t>Models.Student</a:t>
            </a:r>
            <a:r>
              <a:rPr lang="en-US" sz="1063" dirty="0">
                <a:latin typeface="Courier New" panose="02070309020205020404" pitchFamily="49" charset="0"/>
                <a:cs typeface="Courier New" panose="02070309020205020404" pitchFamily="49" charset="0"/>
              </a:rPr>
              <a:t>&gt; Get()</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return </a:t>
            </a:r>
            <a:r>
              <a:rPr lang="en-US" sz="1063" dirty="0" err="1">
                <a:latin typeface="Courier New" panose="02070309020205020404" pitchFamily="49" charset="0"/>
                <a:cs typeface="Courier New" panose="02070309020205020404" pitchFamily="49" charset="0"/>
              </a:rPr>
              <a:t>Models.StudentList.Instance.GetList</a:t>
            </a:r>
            <a:r>
              <a:rPr lang="en-US" sz="1063" dirty="0">
                <a:latin typeface="Courier New" panose="02070309020205020404" pitchFamily="49" charset="0"/>
                <a:cs typeface="Courier New" panose="02070309020205020404" pitchFamily="49" charset="0"/>
              </a:rPr>
              <a:t>();  // returns XML</a:t>
            </a:r>
          </a:p>
          <a:p>
            <a:pPr marL="771525" lvl="3" indent="0">
              <a:buNone/>
            </a:pPr>
            <a:r>
              <a:rPr lang="en-US" sz="1063" dirty="0">
                <a:latin typeface="Courier New" panose="02070309020205020404" pitchFamily="49" charset="0"/>
                <a:cs typeface="Courier New" panose="02070309020205020404" pitchFamily="49" charset="0"/>
              </a:rPr>
              <a:t>        }  </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public </a:t>
            </a:r>
            <a:r>
              <a:rPr lang="en-US" sz="1063" dirty="0" err="1">
                <a:latin typeface="Courier New" panose="02070309020205020404" pitchFamily="49" charset="0"/>
                <a:cs typeface="Courier New" panose="02070309020205020404" pitchFamily="49" charset="0"/>
              </a:rPr>
              <a:t>IHttpActionResult</a:t>
            </a:r>
            <a:r>
              <a:rPr lang="en-US" sz="1063" dirty="0">
                <a:latin typeface="Courier New" panose="02070309020205020404" pitchFamily="49" charset="0"/>
                <a:cs typeface="Courier New" panose="02070309020205020404" pitchFamily="49" charset="0"/>
              </a:rPr>
              <a:t> Get()</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return </a:t>
            </a:r>
            <a:r>
              <a:rPr lang="en-US" sz="1063" dirty="0" err="1">
                <a:latin typeface="Courier New" panose="02070309020205020404" pitchFamily="49" charset="0"/>
                <a:cs typeface="Courier New" panose="02070309020205020404" pitchFamily="49" charset="0"/>
              </a:rPr>
              <a:t>Json</a:t>
            </a:r>
            <a:r>
              <a:rPr lang="en-US" sz="1063" dirty="0">
                <a:latin typeface="Courier New" panose="02070309020205020404" pitchFamily="49" charset="0"/>
                <a:cs typeface="Courier New" panose="02070309020205020404" pitchFamily="49" charset="0"/>
              </a:rPr>
              <a:t>&lt;</a:t>
            </a:r>
            <a:r>
              <a:rPr lang="en-US" sz="1063" dirty="0" err="1">
                <a:latin typeface="Courier New" panose="02070309020205020404" pitchFamily="49" charset="0"/>
                <a:cs typeface="Courier New" panose="02070309020205020404" pitchFamily="49" charset="0"/>
              </a:rPr>
              <a:t>IEnumerable</a:t>
            </a:r>
            <a:r>
              <a:rPr lang="en-US" sz="1063" dirty="0">
                <a:latin typeface="Courier New" panose="02070309020205020404" pitchFamily="49" charset="0"/>
                <a:cs typeface="Courier New" panose="02070309020205020404" pitchFamily="49" charset="0"/>
              </a:rPr>
              <a:t>&lt;</a:t>
            </a:r>
            <a:r>
              <a:rPr lang="en-US" sz="1063" dirty="0" err="1">
                <a:latin typeface="Courier New" panose="02070309020205020404" pitchFamily="49" charset="0"/>
                <a:cs typeface="Courier New" panose="02070309020205020404" pitchFamily="49" charset="0"/>
              </a:rPr>
              <a:t>Models.Student</a:t>
            </a:r>
            <a:r>
              <a:rPr lang="en-US" sz="1063" dirty="0">
                <a:latin typeface="Courier New" panose="02070309020205020404" pitchFamily="49" charset="0"/>
                <a:cs typeface="Courier New" panose="02070309020205020404" pitchFamily="49" charset="0"/>
              </a:rPr>
              <a:t>&gt;&gt;(</a:t>
            </a:r>
            <a:r>
              <a:rPr lang="en-US" sz="1063" dirty="0" err="1">
                <a:latin typeface="Courier New" panose="02070309020205020404" pitchFamily="49" charset="0"/>
                <a:cs typeface="Courier New" panose="02070309020205020404" pitchFamily="49" charset="0"/>
              </a:rPr>
              <a:t>Models.StudentList.Instance.GetList</a:t>
            </a:r>
            <a:r>
              <a:rPr lang="en-US" sz="1063" dirty="0">
                <a:latin typeface="Courier New" panose="02070309020205020404" pitchFamily="49" charset="0"/>
                <a:cs typeface="Courier New" panose="02070309020205020404" pitchFamily="49" charset="0"/>
              </a:rPr>
              <a:t>());</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 GET: </a:t>
            </a:r>
            <a:r>
              <a:rPr lang="en-US" sz="1063" dirty="0" err="1">
                <a:latin typeface="Courier New" panose="02070309020205020404" pitchFamily="49" charset="0"/>
                <a:cs typeface="Courier New" panose="02070309020205020404" pitchFamily="49" charset="0"/>
              </a:rPr>
              <a:t>api</a:t>
            </a:r>
            <a:r>
              <a:rPr lang="en-US" sz="1063" dirty="0">
                <a:latin typeface="Courier New" panose="02070309020205020404" pitchFamily="49" charset="0"/>
                <a:cs typeface="Courier New" panose="02070309020205020404" pitchFamily="49" charset="0"/>
              </a:rPr>
              <a:t>/</a:t>
            </a:r>
            <a:r>
              <a:rPr lang="en-US" sz="1063" dirty="0" err="1">
                <a:latin typeface="Courier New" panose="02070309020205020404" pitchFamily="49" charset="0"/>
                <a:cs typeface="Courier New" panose="02070309020205020404" pitchFamily="49" charset="0"/>
              </a:rPr>
              <a:t>StudentWeb</a:t>
            </a:r>
            <a:r>
              <a:rPr lang="en-US" sz="1063" dirty="0">
                <a:latin typeface="Courier New" panose="02070309020205020404" pitchFamily="49" charset="0"/>
                <a:cs typeface="Courier New" panose="02070309020205020404" pitchFamily="49" charset="0"/>
              </a:rPr>
              <a:t>/5</a:t>
            </a:r>
          </a:p>
          <a:p>
            <a:pPr marL="771525" lvl="3" indent="0">
              <a:buNone/>
            </a:pP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        public </a:t>
            </a:r>
            <a:r>
              <a:rPr lang="en-US" sz="1063" dirty="0" err="1">
                <a:latin typeface="Courier New" panose="02070309020205020404" pitchFamily="49" charset="0"/>
                <a:cs typeface="Courier New" panose="02070309020205020404" pitchFamily="49" charset="0"/>
              </a:rPr>
              <a:t>IHttpActionResult</a:t>
            </a:r>
            <a:r>
              <a:rPr lang="en-US" sz="1063" dirty="0">
                <a:latin typeface="Courier New" panose="02070309020205020404" pitchFamily="49" charset="0"/>
                <a:cs typeface="Courier New" panose="02070309020205020404" pitchFamily="49" charset="0"/>
              </a:rPr>
              <a:t> Get(</a:t>
            </a:r>
            <a:r>
              <a:rPr lang="en-US" sz="1063" dirty="0" err="1">
                <a:latin typeface="Courier New" panose="02070309020205020404" pitchFamily="49" charset="0"/>
                <a:cs typeface="Courier New" panose="02070309020205020404" pitchFamily="49" charset="0"/>
              </a:rPr>
              <a:t>int</a:t>
            </a:r>
            <a:r>
              <a:rPr lang="en-US" sz="1063" dirty="0">
                <a:latin typeface="Courier New" panose="02070309020205020404" pitchFamily="49" charset="0"/>
                <a:cs typeface="Courier New" panose="02070309020205020404" pitchFamily="49" charset="0"/>
              </a:rPr>
              <a:t> id)</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var</a:t>
            </a: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studentFound</a:t>
            </a:r>
            <a:r>
              <a:rPr lang="en-US" sz="1063" dirty="0">
                <a:latin typeface="Courier New" panose="02070309020205020404" pitchFamily="49" charset="0"/>
                <a:cs typeface="Courier New" panose="02070309020205020404" pitchFamily="49" charset="0"/>
              </a:rPr>
              <a:t> = </a:t>
            </a:r>
            <a:r>
              <a:rPr lang="en-US" sz="1063" dirty="0" err="1">
                <a:latin typeface="Courier New" panose="02070309020205020404" pitchFamily="49" charset="0"/>
                <a:cs typeface="Courier New" panose="02070309020205020404" pitchFamily="49" charset="0"/>
              </a:rPr>
              <a:t>Models.StudentList.Instance.FindStudent</a:t>
            </a:r>
            <a:r>
              <a:rPr lang="en-US" sz="1063" dirty="0">
                <a:latin typeface="Courier New" panose="02070309020205020404" pitchFamily="49" charset="0"/>
                <a:cs typeface="Courier New" panose="02070309020205020404" pitchFamily="49" charset="0"/>
              </a:rPr>
              <a:t>(id);</a:t>
            </a:r>
          </a:p>
          <a:p>
            <a:pPr marL="771525" lvl="3" indent="0">
              <a:buNone/>
            </a:pPr>
            <a:r>
              <a:rPr lang="en-US" sz="1063" dirty="0">
                <a:latin typeface="Courier New" panose="02070309020205020404" pitchFamily="49" charset="0"/>
                <a:cs typeface="Courier New" panose="02070309020205020404" pitchFamily="49" charset="0"/>
              </a:rPr>
              <a:t>            if (</a:t>
            </a:r>
            <a:r>
              <a:rPr lang="en-US" sz="1063" dirty="0" err="1">
                <a:latin typeface="Courier New" panose="02070309020205020404" pitchFamily="49" charset="0"/>
                <a:cs typeface="Courier New" panose="02070309020205020404" pitchFamily="49" charset="0"/>
              </a:rPr>
              <a:t>studentFound</a:t>
            </a:r>
            <a:r>
              <a:rPr lang="en-US" sz="1063" dirty="0">
                <a:latin typeface="Courier New" panose="02070309020205020404" pitchFamily="49" charset="0"/>
                <a:cs typeface="Courier New" panose="02070309020205020404" pitchFamily="49" charset="0"/>
              </a:rPr>
              <a:t> == null)</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return </a:t>
            </a:r>
            <a:r>
              <a:rPr lang="en-US" sz="1063" dirty="0" err="1">
                <a:latin typeface="Courier New" panose="02070309020205020404" pitchFamily="49" charset="0"/>
                <a:cs typeface="Courier New" panose="02070309020205020404" pitchFamily="49" charset="0"/>
              </a:rPr>
              <a:t>NotFound</a:t>
            </a:r>
            <a:r>
              <a:rPr lang="en-US" sz="1063" dirty="0">
                <a:latin typeface="Courier New" panose="02070309020205020404" pitchFamily="49" charset="0"/>
                <a:cs typeface="Courier New" panose="02070309020205020404" pitchFamily="49" charset="0"/>
              </a:rPr>
              <a:t>();</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            //return </a:t>
            </a:r>
            <a:r>
              <a:rPr lang="en-US" sz="1063" dirty="0" err="1">
                <a:latin typeface="Courier New" panose="02070309020205020404" pitchFamily="49" charset="0"/>
                <a:cs typeface="Courier New" panose="02070309020205020404" pitchFamily="49" charset="0"/>
              </a:rPr>
              <a:t>Json</a:t>
            </a:r>
            <a:r>
              <a:rPr lang="en-US" sz="1063" dirty="0">
                <a:latin typeface="Courier New" panose="02070309020205020404" pitchFamily="49" charset="0"/>
                <a:cs typeface="Courier New" panose="02070309020205020404" pitchFamily="49" charset="0"/>
              </a:rPr>
              <a:t>&lt;</a:t>
            </a:r>
            <a:r>
              <a:rPr lang="en-US" sz="1063" dirty="0" err="1">
                <a:latin typeface="Courier New" panose="02070309020205020404" pitchFamily="49" charset="0"/>
                <a:cs typeface="Courier New" panose="02070309020205020404" pitchFamily="49" charset="0"/>
              </a:rPr>
              <a:t>Models.Student</a:t>
            </a:r>
            <a:r>
              <a:rPr lang="en-US" sz="1063" dirty="0">
                <a:latin typeface="Courier New" panose="02070309020205020404" pitchFamily="49" charset="0"/>
                <a:cs typeface="Courier New" panose="02070309020205020404" pitchFamily="49" charset="0"/>
              </a:rPr>
              <a:t>&gt;(</a:t>
            </a:r>
            <a:r>
              <a:rPr lang="en-US" sz="1063" dirty="0" err="1">
                <a:latin typeface="Courier New" panose="02070309020205020404" pitchFamily="49" charset="0"/>
                <a:cs typeface="Courier New" panose="02070309020205020404" pitchFamily="49" charset="0"/>
              </a:rPr>
              <a:t>studentFound</a:t>
            </a:r>
            <a:r>
              <a:rPr lang="en-US" sz="1063" dirty="0">
                <a:latin typeface="Courier New" panose="02070309020205020404" pitchFamily="49" charset="0"/>
                <a:cs typeface="Courier New" panose="02070309020205020404" pitchFamily="49" charset="0"/>
              </a:rPr>
              <a:t>); for </a:t>
            </a:r>
            <a:r>
              <a:rPr lang="en-US" sz="1063" dirty="0" err="1">
                <a:latin typeface="Courier New" panose="02070309020205020404" pitchFamily="49" charset="0"/>
                <a:cs typeface="Courier New" panose="02070309020205020404" pitchFamily="49" charset="0"/>
              </a:rPr>
              <a:t>json</a:t>
            </a:r>
            <a:r>
              <a:rPr lang="en-US" sz="1063" dirty="0">
                <a:latin typeface="Courier New" panose="02070309020205020404" pitchFamily="49" charset="0"/>
                <a:cs typeface="Courier New" panose="02070309020205020404" pitchFamily="49" charset="0"/>
              </a:rPr>
              <a:t> result</a:t>
            </a:r>
          </a:p>
          <a:p>
            <a:pPr marL="771525" lvl="3" indent="0">
              <a:buNone/>
            </a:pPr>
            <a:r>
              <a:rPr lang="en-US" sz="1063" dirty="0">
                <a:latin typeface="Courier New" panose="02070309020205020404" pitchFamily="49" charset="0"/>
                <a:cs typeface="Courier New" panose="02070309020205020404" pitchFamily="49" charset="0"/>
              </a:rPr>
              <a:t>            return Ok(</a:t>
            </a:r>
            <a:r>
              <a:rPr lang="en-US" sz="1063" dirty="0" err="1">
                <a:latin typeface="Courier New" panose="02070309020205020404" pitchFamily="49" charset="0"/>
                <a:cs typeface="Courier New" panose="02070309020205020404" pitchFamily="49" charset="0"/>
              </a:rPr>
              <a:t>studentFound</a:t>
            </a:r>
            <a:r>
              <a:rPr lang="en-US" sz="1063" dirty="0">
                <a:latin typeface="Courier New" panose="02070309020205020404" pitchFamily="49" charset="0"/>
                <a:cs typeface="Courier New" panose="02070309020205020404" pitchFamily="49" charset="0"/>
              </a:rPr>
              <a:t>); // xml result</a:t>
            </a:r>
          </a:p>
          <a:p>
            <a:pPr marL="771525" lvl="3" indent="0">
              <a:buNone/>
            </a:pPr>
            <a:r>
              <a:rPr lang="en-US" sz="1063" dirty="0">
                <a:latin typeface="Courier New" panose="02070309020205020404" pitchFamily="49" charset="0"/>
                <a:cs typeface="Courier New" panose="02070309020205020404" pitchFamily="49" charset="0"/>
              </a:rPr>
              <a:t>        }</a:t>
            </a:r>
          </a:p>
          <a:p>
            <a:pPr marL="771525" lvl="3" indent="0">
              <a:buNone/>
            </a:pPr>
            <a:r>
              <a:rPr lang="en-US" sz="1063" dirty="0">
                <a:latin typeface="Courier New" panose="02070309020205020404" pitchFamily="49" charset="0"/>
                <a:cs typeface="Courier New" panose="02070309020205020404" pitchFamily="49" charset="0"/>
              </a:rPr>
              <a:t> </a:t>
            </a:r>
            <a:endParaRPr lang="en-US" sz="2400" dirty="0"/>
          </a:p>
          <a:p>
            <a:endParaRPr lang="en-US" sz="2400" dirty="0"/>
          </a:p>
        </p:txBody>
      </p:sp>
    </p:spTree>
    <p:extLst>
      <p:ext uri="{BB962C8B-B14F-4D97-AF65-F5344CB8AC3E}">
        <p14:creationId xmlns:p14="http://schemas.microsoft.com/office/powerpoint/2010/main" val="86832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993013"/>
            <a:ext cx="7886700" cy="759587"/>
          </a:xfrm>
        </p:spPr>
        <p:txBody>
          <a:bodyPr>
            <a:noAutofit/>
          </a:bodyPr>
          <a:lstStyle/>
          <a:p>
            <a:r>
              <a:rPr lang="en-US" sz="3600" b="1" dirty="0"/>
              <a:t>Class Exercise: Create a Simple Web Service </a:t>
            </a:r>
          </a:p>
        </p:txBody>
      </p:sp>
      <p:sp>
        <p:nvSpPr>
          <p:cNvPr id="4" name="Rectangle 3"/>
          <p:cNvSpPr txBox="1">
            <a:spLocks noChangeArrowheads="1"/>
          </p:cNvSpPr>
          <p:nvPr/>
        </p:nvSpPr>
        <p:spPr>
          <a:xfrm>
            <a:off x="381000" y="2133600"/>
            <a:ext cx="8305800" cy="4419600"/>
          </a:xfrm>
          <a:prstGeom prst="rect">
            <a:avLst/>
          </a:prstGeom>
        </p:spPr>
        <p:txBody>
          <a:bodyPr vert="horz" lIns="91440" tIns="45720" rIns="91440" bIns="45720" rtlCol="0">
            <a:norm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lvl="1"/>
            <a:r>
              <a:rPr lang="en-US" sz="2775" dirty="0"/>
              <a:t>Routing notes: defaulting routes can be overridden and you can specify which HTTP verb triggers which method rather than being fixed to actions called Get, Post, Put, Delete</a:t>
            </a:r>
          </a:p>
          <a:p>
            <a:pPr marL="771525" lvl="3" indent="0">
              <a:buNone/>
            </a:pPr>
            <a:r>
              <a:rPr lang="en-US" sz="1063" dirty="0">
                <a:latin typeface="Courier New" panose="02070309020205020404" pitchFamily="49" charset="0"/>
                <a:cs typeface="Courier New" panose="02070309020205020404" pitchFamily="49" charset="0"/>
              </a:rPr>
              <a:t>public class </a:t>
            </a:r>
            <a:r>
              <a:rPr lang="en-US" sz="1063" dirty="0" err="1">
                <a:latin typeface="Courier New" panose="02070309020205020404" pitchFamily="49" charset="0"/>
                <a:cs typeface="Courier New" panose="02070309020205020404" pitchFamily="49" charset="0"/>
              </a:rPr>
              <a:t>ProductsController</a:t>
            </a:r>
            <a:r>
              <a:rPr lang="en-US" sz="1063" dirty="0">
                <a:latin typeface="Courier New" panose="02070309020205020404" pitchFamily="49" charset="0"/>
                <a:cs typeface="Courier New" panose="02070309020205020404" pitchFamily="49" charset="0"/>
              </a:rPr>
              <a:t> : </a:t>
            </a:r>
            <a:r>
              <a:rPr lang="en-US" sz="1063" dirty="0" err="1">
                <a:latin typeface="Courier New" panose="02070309020205020404" pitchFamily="49" charset="0"/>
                <a:cs typeface="Courier New" panose="02070309020205020404" pitchFamily="49" charset="0"/>
              </a:rPr>
              <a:t>ApiController</a:t>
            </a: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a:t>
            </a:r>
          </a:p>
          <a:p>
            <a:pPr marL="771525" lvl="3" indent="0">
              <a:buNone/>
            </a:pP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HttpGet</a:t>
            </a:r>
            <a:r>
              <a:rPr lang="en-US" sz="1063" dirty="0">
                <a:latin typeface="Courier New" panose="02070309020205020404" pitchFamily="49" charset="0"/>
                <a:cs typeface="Courier New" panose="02070309020205020404" pitchFamily="49" charset="0"/>
              </a:rPr>
              <a:t>]</a:t>
            </a:r>
          </a:p>
          <a:p>
            <a:pPr marL="771525" lvl="3" indent="0">
              <a:buNone/>
            </a:pP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ActionName</a:t>
            </a:r>
            <a:r>
              <a:rPr lang="en-US" sz="1063" dirty="0">
                <a:latin typeface="Courier New" panose="02070309020205020404" pitchFamily="49" charset="0"/>
                <a:cs typeface="Courier New" panose="02070309020205020404" pitchFamily="49" charset="0"/>
              </a:rPr>
              <a:t>("Thumbnail")]</a:t>
            </a:r>
          </a:p>
          <a:p>
            <a:pPr marL="771525" lvl="3" indent="0">
              <a:buNone/>
            </a:pPr>
            <a:r>
              <a:rPr lang="en-US" sz="1063" dirty="0">
                <a:latin typeface="Courier New" panose="02070309020205020404" pitchFamily="49" charset="0"/>
                <a:cs typeface="Courier New" panose="02070309020205020404" pitchFamily="49" charset="0"/>
              </a:rPr>
              <a:t>    public </a:t>
            </a:r>
            <a:r>
              <a:rPr lang="en-US" sz="1063" dirty="0" err="1">
                <a:latin typeface="Courier New" panose="02070309020205020404" pitchFamily="49" charset="0"/>
                <a:cs typeface="Courier New" panose="02070309020205020404" pitchFamily="49" charset="0"/>
              </a:rPr>
              <a:t>HttpResponseMessage</a:t>
            </a: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GetThumbnailImage</a:t>
            </a:r>
            <a:r>
              <a:rPr lang="en-US" sz="1063" dirty="0">
                <a:latin typeface="Courier New" panose="02070309020205020404" pitchFamily="49" charset="0"/>
                <a:cs typeface="Courier New" panose="02070309020205020404" pitchFamily="49" charset="0"/>
              </a:rPr>
              <a:t>(</a:t>
            </a:r>
            <a:r>
              <a:rPr lang="en-US" sz="1063" dirty="0" err="1">
                <a:latin typeface="Courier New" panose="02070309020205020404" pitchFamily="49" charset="0"/>
                <a:cs typeface="Courier New" panose="02070309020205020404" pitchFamily="49" charset="0"/>
              </a:rPr>
              <a:t>int</a:t>
            </a:r>
            <a:r>
              <a:rPr lang="en-US" sz="1063" dirty="0">
                <a:latin typeface="Courier New" panose="02070309020205020404" pitchFamily="49" charset="0"/>
                <a:cs typeface="Courier New" panose="02070309020205020404" pitchFamily="49" charset="0"/>
              </a:rPr>
              <a:t> id);</a:t>
            </a:r>
          </a:p>
          <a:p>
            <a:pPr marL="771525" lvl="3" indent="0">
              <a:buNone/>
            </a:pPr>
            <a:endParaRPr lang="en-US" sz="1063" dirty="0">
              <a:latin typeface="Courier New" panose="02070309020205020404" pitchFamily="49" charset="0"/>
              <a:cs typeface="Courier New" panose="02070309020205020404" pitchFamily="49" charset="0"/>
            </a:endParaRPr>
          </a:p>
          <a:p>
            <a:pPr marL="771525" lvl="3" indent="0">
              <a:buNone/>
            </a:pP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HttpPost</a:t>
            </a:r>
            <a:r>
              <a:rPr lang="en-US" sz="1063" dirty="0">
                <a:latin typeface="Courier New" panose="02070309020205020404" pitchFamily="49" charset="0"/>
                <a:cs typeface="Courier New" panose="02070309020205020404" pitchFamily="49" charset="0"/>
              </a:rPr>
              <a:t>]</a:t>
            </a:r>
          </a:p>
          <a:p>
            <a:pPr marL="771525" lvl="3" indent="0">
              <a:buNone/>
            </a:pPr>
            <a:r>
              <a:rPr lang="en-US" sz="1063" dirty="0">
                <a:latin typeface="Courier New" panose="02070309020205020404" pitchFamily="49" charset="0"/>
                <a:cs typeface="Courier New" panose="02070309020205020404" pitchFamily="49" charset="0"/>
              </a:rPr>
              <a:t>    [</a:t>
            </a:r>
            <a:r>
              <a:rPr lang="en-US" sz="1063" dirty="0" err="1">
                <a:latin typeface="Courier New" panose="02070309020205020404" pitchFamily="49" charset="0"/>
                <a:cs typeface="Courier New" panose="02070309020205020404" pitchFamily="49" charset="0"/>
              </a:rPr>
              <a:t>ActionName</a:t>
            </a:r>
            <a:r>
              <a:rPr lang="en-US" sz="1063" dirty="0">
                <a:latin typeface="Courier New" panose="02070309020205020404" pitchFamily="49" charset="0"/>
                <a:cs typeface="Courier New" panose="02070309020205020404" pitchFamily="49" charset="0"/>
              </a:rPr>
              <a:t>("Thumbnail")]</a:t>
            </a:r>
          </a:p>
          <a:p>
            <a:pPr marL="771525" lvl="3" indent="0">
              <a:buNone/>
            </a:pPr>
            <a:r>
              <a:rPr lang="en-US" sz="1063" dirty="0">
                <a:latin typeface="Courier New" panose="02070309020205020404" pitchFamily="49" charset="0"/>
                <a:cs typeface="Courier New" panose="02070309020205020404" pitchFamily="49" charset="0"/>
              </a:rPr>
              <a:t>    public void </a:t>
            </a:r>
            <a:r>
              <a:rPr lang="en-US" sz="1063" dirty="0" err="1">
                <a:latin typeface="Courier New" panose="02070309020205020404" pitchFamily="49" charset="0"/>
                <a:cs typeface="Courier New" panose="02070309020205020404" pitchFamily="49" charset="0"/>
              </a:rPr>
              <a:t>AddThumbnailImage</a:t>
            </a:r>
            <a:r>
              <a:rPr lang="en-US" sz="1063" dirty="0">
                <a:latin typeface="Courier New" panose="02070309020205020404" pitchFamily="49" charset="0"/>
                <a:cs typeface="Courier New" panose="02070309020205020404" pitchFamily="49" charset="0"/>
              </a:rPr>
              <a:t>(</a:t>
            </a:r>
            <a:r>
              <a:rPr lang="en-US" sz="1063" dirty="0" err="1">
                <a:latin typeface="Courier New" panose="02070309020205020404" pitchFamily="49" charset="0"/>
                <a:cs typeface="Courier New" panose="02070309020205020404" pitchFamily="49" charset="0"/>
              </a:rPr>
              <a:t>int</a:t>
            </a:r>
            <a:r>
              <a:rPr lang="en-US" sz="1063" dirty="0">
                <a:latin typeface="Courier New" panose="02070309020205020404" pitchFamily="49" charset="0"/>
                <a:cs typeface="Courier New" panose="02070309020205020404" pitchFamily="49" charset="0"/>
              </a:rPr>
              <a:t> id);</a:t>
            </a:r>
          </a:p>
          <a:p>
            <a:pPr marL="771525" lvl="3" indent="0">
              <a:buNone/>
            </a:pPr>
            <a:r>
              <a:rPr lang="en-US" sz="1063" dirty="0">
                <a:latin typeface="Courier New" panose="02070309020205020404" pitchFamily="49" charset="0"/>
                <a:cs typeface="Courier New" panose="02070309020205020404" pitchFamily="49" charset="0"/>
              </a:rPr>
              <a:t>}</a:t>
            </a:r>
          </a:p>
          <a:p>
            <a:pPr marL="114300" indent="0">
              <a:buFont typeface="Arial" panose="020B0604020202020204" pitchFamily="34" charset="0"/>
              <a:buNone/>
            </a:pPr>
            <a:endParaRPr lang="en-US" sz="2400" dirty="0"/>
          </a:p>
          <a:p>
            <a:endParaRPr lang="en-US" sz="2400" dirty="0"/>
          </a:p>
        </p:txBody>
      </p:sp>
    </p:spTree>
    <p:extLst>
      <p:ext uri="{BB962C8B-B14F-4D97-AF65-F5344CB8AC3E}">
        <p14:creationId xmlns:p14="http://schemas.microsoft.com/office/powerpoint/2010/main" val="1938648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600" b="1" dirty="0"/>
              <a:t>Class Activity – post activity</a:t>
            </a:r>
          </a:p>
        </p:txBody>
      </p:sp>
      <p:sp>
        <p:nvSpPr>
          <p:cNvPr id="23555" name="Rectangle 3"/>
          <p:cNvSpPr>
            <a:spLocks noGrp="1" noChangeArrowheads="1"/>
          </p:cNvSpPr>
          <p:nvPr>
            <p:ph idx="1"/>
          </p:nvPr>
        </p:nvSpPr>
        <p:spPr/>
        <p:txBody>
          <a:bodyPr>
            <a:normAutofit/>
          </a:bodyPr>
          <a:lstStyle/>
          <a:p>
            <a:r>
              <a:rPr lang="en-US" sz="2400" dirty="0"/>
              <a:t>Consider what you’ve done:</a:t>
            </a:r>
          </a:p>
          <a:p>
            <a:pPr lvl="1"/>
            <a:r>
              <a:rPr lang="en-US" sz="2400" dirty="0"/>
              <a:t>Controllers provide a way of building your own REST APIs</a:t>
            </a:r>
          </a:p>
          <a:p>
            <a:pPr lvl="1"/>
            <a:r>
              <a:rPr lang="en-US" sz="2400" dirty="0"/>
              <a:t>Design message types to be in XML, JSON or string formats if you like</a:t>
            </a:r>
            <a:endParaRPr lang="en-US" sz="2000" dirty="0"/>
          </a:p>
          <a:p>
            <a:r>
              <a:rPr lang="en-US" sz="2400" dirty="0"/>
              <a:t>How cool is that?!</a:t>
            </a:r>
          </a:p>
          <a:p>
            <a:pPr marL="114300" indent="0">
              <a:buNone/>
            </a:pPr>
            <a:r>
              <a:rPr lang="en-US" sz="1100" dirty="0">
                <a:latin typeface="Courier New" panose="02070309020205020404" pitchFamily="49" charset="0"/>
                <a:cs typeface="Courier New" panose="02070309020205020404" pitchFamily="49" charset="0"/>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000500"/>
            <a:ext cx="2057400" cy="2057400"/>
          </a:xfrm>
          <a:prstGeom prst="rect">
            <a:avLst/>
          </a:prstGeom>
        </p:spPr>
      </p:pic>
    </p:spTree>
    <p:extLst>
      <p:ext uri="{BB962C8B-B14F-4D97-AF65-F5344CB8AC3E}">
        <p14:creationId xmlns:p14="http://schemas.microsoft.com/office/powerpoint/2010/main" val="170443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dirty="0">
                <a:hlinkClick r:id="rId3"/>
              </a:rPr>
              <a:t>MSDN REST Guide</a:t>
            </a:r>
            <a:endParaRPr lang="en-US" sz="2400" dirty="0"/>
          </a:p>
          <a:p>
            <a:endParaRPr lang="en-US" sz="2400" dirty="0"/>
          </a:p>
          <a:p>
            <a:r>
              <a:rPr lang="en-US" sz="2400" dirty="0">
                <a:hlinkClick r:id="rId4"/>
              </a:rPr>
              <a:t>Introduction to REST</a:t>
            </a:r>
            <a:endParaRPr lang="en-US" sz="2400" dirty="0"/>
          </a:p>
          <a:p>
            <a:r>
              <a:rPr lang="en-US" sz="2400" dirty="0">
                <a:hlinkClick r:id="rId5"/>
              </a:rPr>
              <a:t>REST vs SOAP discussions</a:t>
            </a:r>
            <a:endParaRPr lang="en-US" sz="2400" dirty="0"/>
          </a:p>
          <a:p>
            <a:r>
              <a:rPr lang="en-US" sz="2400" dirty="0">
                <a:hlinkClick r:id="rId6"/>
              </a:rPr>
              <a:t>Building RESTful APIs with ASP.NET</a:t>
            </a:r>
            <a:endParaRPr lang="en-US" sz="2400" dirty="0"/>
          </a:p>
          <a:p>
            <a:r>
              <a:rPr lang="en-US" sz="2400" dirty="0">
                <a:hlinkClick r:id="rId7"/>
              </a:rPr>
              <a:t>Getting Started with ASP.NET Web API 2</a:t>
            </a:r>
            <a:endParaRPr lang="en-US" sz="2400" dirty="0"/>
          </a:p>
        </p:txBody>
      </p:sp>
    </p:spTree>
    <p:extLst>
      <p:ext uri="{BB962C8B-B14F-4D97-AF65-F5344CB8AC3E}">
        <p14:creationId xmlns:p14="http://schemas.microsoft.com/office/powerpoint/2010/main" val="10264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t>
            </a:r>
            <a:r>
              <a:rPr lang="en-US" dirty="0"/>
              <a:t> is:</a:t>
            </a:r>
          </a:p>
        </p:txBody>
      </p:sp>
      <p:sp>
        <p:nvSpPr>
          <p:cNvPr id="3" name="Content Placeholder 2"/>
          <p:cNvSpPr>
            <a:spLocks noGrp="1"/>
          </p:cNvSpPr>
          <p:nvPr>
            <p:ph idx="1"/>
          </p:nvPr>
        </p:nvSpPr>
        <p:spPr/>
        <p:txBody>
          <a:bodyPr>
            <a:normAutofit/>
          </a:bodyPr>
          <a:lstStyle/>
          <a:p>
            <a:r>
              <a:rPr lang="en-US" sz="2400" dirty="0"/>
              <a:t>An architecture style for designing networked applications</a:t>
            </a:r>
          </a:p>
          <a:p>
            <a:r>
              <a:rPr lang="en-US" sz="2400" dirty="0"/>
              <a:t>Rather than using complex architectures, use simple HTTP calls between machines</a:t>
            </a:r>
          </a:p>
          <a:p>
            <a:r>
              <a:rPr lang="en-US" sz="2400" dirty="0"/>
              <a:t>NOT standard – there will never be a W3C standard for </a:t>
            </a:r>
            <a:r>
              <a:rPr lang="en-US" sz="2400" dirty="0" err="1"/>
              <a:t>ReST</a:t>
            </a:r>
            <a:r>
              <a:rPr lang="en-US" sz="2400" dirty="0"/>
              <a:t> </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59859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Lightweight Web Services</a:t>
            </a:r>
          </a:p>
        </p:txBody>
      </p:sp>
      <p:sp>
        <p:nvSpPr>
          <p:cNvPr id="3" name="Content Placeholder 2"/>
          <p:cNvSpPr>
            <a:spLocks noGrp="1"/>
          </p:cNvSpPr>
          <p:nvPr>
            <p:ph idx="1"/>
          </p:nvPr>
        </p:nvSpPr>
        <p:spPr/>
        <p:txBody>
          <a:bodyPr>
            <a:normAutofit/>
          </a:bodyPr>
          <a:lstStyle/>
          <a:p>
            <a:r>
              <a:rPr lang="en-US" sz="2400" dirty="0"/>
              <a:t>Like all web services</a:t>
            </a:r>
          </a:p>
          <a:p>
            <a:pPr lvl="1"/>
            <a:r>
              <a:rPr lang="en-US" sz="2400" dirty="0"/>
              <a:t>Platform-independent (you don't care about the server),</a:t>
            </a:r>
          </a:p>
          <a:p>
            <a:pPr lvl="1"/>
            <a:r>
              <a:rPr lang="en-US" sz="2400" dirty="0"/>
              <a:t>Language-independent (C# can talk to Java, etc.),</a:t>
            </a:r>
          </a:p>
          <a:p>
            <a:pPr lvl="1"/>
            <a:r>
              <a:rPr lang="en-US" sz="2400" dirty="0"/>
              <a:t>Standards-based (runs on top of HTTP), and</a:t>
            </a:r>
          </a:p>
          <a:p>
            <a:pPr lvl="1"/>
            <a:r>
              <a:rPr lang="en-US" sz="2400" dirty="0"/>
              <a:t>Can easily be used in the presence of firewalls</a:t>
            </a:r>
          </a:p>
          <a:p>
            <a:pPr lvl="1"/>
            <a:endParaRPr lang="en-US" sz="2400" dirty="0"/>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171294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Doesn’t Have</a:t>
            </a:r>
          </a:p>
        </p:txBody>
      </p:sp>
      <p:sp>
        <p:nvSpPr>
          <p:cNvPr id="3" name="Content Placeholder 2"/>
          <p:cNvSpPr>
            <a:spLocks noGrp="1"/>
          </p:cNvSpPr>
          <p:nvPr>
            <p:ph idx="1"/>
          </p:nvPr>
        </p:nvSpPr>
        <p:spPr/>
        <p:txBody>
          <a:bodyPr>
            <a:normAutofit/>
          </a:bodyPr>
          <a:lstStyle/>
          <a:p>
            <a:r>
              <a:rPr lang="en-US" sz="2400" dirty="0"/>
              <a:t>No built-in security features, encryption, session management, </a:t>
            </a:r>
            <a:r>
              <a:rPr lang="en-US" sz="2400" dirty="0" err="1"/>
              <a:t>QoS</a:t>
            </a:r>
            <a:r>
              <a:rPr lang="en-US" sz="2400" dirty="0"/>
              <a:t> guarantees</a:t>
            </a:r>
          </a:p>
          <a:p>
            <a:r>
              <a:rPr lang="en-US" sz="2400" dirty="0"/>
              <a:t>Build these on top of HTTP</a:t>
            </a:r>
          </a:p>
          <a:p>
            <a:pPr lvl="1"/>
            <a:r>
              <a:rPr lang="en-US" sz="2400" dirty="0"/>
              <a:t>Username/password tokens</a:t>
            </a:r>
          </a:p>
          <a:p>
            <a:pPr lvl="1"/>
            <a:r>
              <a:rPr lang="en-US" sz="2400" dirty="0"/>
              <a:t>Can run on top of HTTPS</a:t>
            </a:r>
          </a:p>
          <a:p>
            <a:r>
              <a:rPr lang="en-US" sz="2400" dirty="0"/>
              <a:t>No cookies</a:t>
            </a:r>
          </a:p>
          <a:p>
            <a:pPr lvl="1"/>
            <a:r>
              <a:rPr lang="en-US" sz="2400" dirty="0"/>
              <a:t>State Transfer means each operation is self-contained and each request carries all the required information</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45264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Simple Is It?</a:t>
            </a:r>
          </a:p>
        </p:txBody>
      </p:sp>
      <p:sp>
        <p:nvSpPr>
          <p:cNvPr id="3" name="Content Placeholder 2"/>
          <p:cNvSpPr>
            <a:spLocks noGrp="1"/>
          </p:cNvSpPr>
          <p:nvPr>
            <p:ph idx="1"/>
          </p:nvPr>
        </p:nvSpPr>
        <p:spPr/>
        <p:txBody>
          <a:bodyPr>
            <a:normAutofit/>
          </a:bodyPr>
          <a:lstStyle/>
          <a:p>
            <a:r>
              <a:rPr lang="en-US" sz="2400" dirty="0"/>
              <a:t>Request for user information</a:t>
            </a:r>
          </a:p>
          <a:p>
            <a:r>
              <a:rPr lang="en-US" sz="2400" dirty="0"/>
              <a:t>SOAP</a:t>
            </a:r>
          </a:p>
          <a:p>
            <a:pPr marL="0" indent="0">
              <a:buNone/>
            </a:pPr>
            <a:r>
              <a:rPr lang="en-US" sz="1800" dirty="0">
                <a:latin typeface="Courier New" panose="02070309020205020404" pitchFamily="49" charset="0"/>
                <a:cs typeface="Courier New" panose="02070309020205020404" pitchFamily="49" charset="0"/>
              </a:rPr>
              <a:t>&lt;?xml version="1.0"?&gt;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soap:Envelope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xmlns:soap</a:t>
            </a:r>
            <a:r>
              <a:rPr lang="en-US" sz="1800" dirty="0">
                <a:latin typeface="Courier New" panose="02070309020205020404" pitchFamily="49" charset="0"/>
                <a:cs typeface="Courier New" panose="02070309020205020404" pitchFamily="49" charset="0"/>
              </a:rPr>
              <a:t>="http://www.w3.org/2001/12/soap-envelope" </a:t>
            </a:r>
            <a:r>
              <a:rPr lang="en-US" sz="1800" dirty="0" err="1">
                <a:latin typeface="Courier New" panose="02070309020205020404" pitchFamily="49" charset="0"/>
                <a:cs typeface="Courier New" panose="02070309020205020404" pitchFamily="49" charset="0"/>
              </a:rPr>
              <a:t>soap:encodingStyle</a:t>
            </a:r>
            <a:r>
              <a:rPr lang="en-US" sz="1800" dirty="0">
                <a:latin typeface="Courier New" panose="02070309020205020404" pitchFamily="49" charset="0"/>
                <a:cs typeface="Courier New" panose="02070309020205020404" pitchFamily="49" charset="0"/>
              </a:rPr>
              <a:t>="http://www.w3.org/2001/12/soap-encoding"&gt;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soap:body</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pb</a:t>
            </a:r>
            <a:r>
              <a:rPr lang="en-US" sz="1800" dirty="0">
                <a:latin typeface="Courier New" panose="02070309020205020404" pitchFamily="49" charset="0"/>
                <a:cs typeface="Courier New" panose="02070309020205020404" pitchFamily="49" charset="0"/>
              </a:rPr>
              <a:t>="http://www.acme.com/phonebook"&gt;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pb:GetUserDetails</a:t>
            </a:r>
            <a:r>
              <a:rPr lang="en-US" sz="1800" dirty="0">
                <a:latin typeface="Courier New" panose="02070309020205020404" pitchFamily="49" charset="0"/>
                <a:cs typeface="Courier New" panose="02070309020205020404" pitchFamily="49" charset="0"/>
              </a:rPr>
              <a:t>&gt; &lt;</a:t>
            </a:r>
            <a:r>
              <a:rPr lang="en-US" sz="1800" dirty="0" err="1">
                <a:latin typeface="Courier New" panose="02070309020205020404" pitchFamily="49" charset="0"/>
                <a:cs typeface="Courier New" panose="02070309020205020404" pitchFamily="49" charset="0"/>
              </a:rPr>
              <a:t>pb:UserID</a:t>
            </a:r>
            <a:r>
              <a:rPr lang="en-US" sz="1800" dirty="0">
                <a:latin typeface="Courier New" panose="02070309020205020404" pitchFamily="49" charset="0"/>
                <a:cs typeface="Courier New" panose="02070309020205020404" pitchFamily="49" charset="0"/>
              </a:rPr>
              <a:t>&gt;12345&lt;/</a:t>
            </a:r>
            <a:r>
              <a:rPr lang="en-US" sz="1800" dirty="0" err="1">
                <a:latin typeface="Courier New" panose="02070309020205020404" pitchFamily="49" charset="0"/>
                <a:cs typeface="Courier New" panose="02070309020205020404" pitchFamily="49" charset="0"/>
              </a:rPr>
              <a:t>pb:UserID</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pb:GetUserDetails</a:t>
            </a:r>
            <a:r>
              <a:rPr lang="en-US" sz="1800" dirty="0">
                <a:latin typeface="Courier New" panose="02070309020205020404" pitchFamily="49" charset="0"/>
                <a:cs typeface="Courier New" panose="02070309020205020404" pitchFamily="49" charset="0"/>
              </a:rPr>
              <a:t>&gt;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soap:Body</a:t>
            </a:r>
            <a:r>
              <a:rPr lang="en-US" sz="1800" dirty="0">
                <a:latin typeface="Courier New" panose="02070309020205020404" pitchFamily="49" charset="0"/>
                <a:cs typeface="Courier New" panose="02070309020205020404" pitchFamily="49" charset="0"/>
              </a:rPr>
              <a:t>&gt;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soap:Envelope</a:t>
            </a:r>
            <a:r>
              <a:rPr lang="en-US" sz="1800" dirty="0">
                <a:latin typeface="Courier New" panose="02070309020205020404" pitchFamily="49" charset="0"/>
                <a:cs typeface="Courier New" panose="02070309020205020404" pitchFamily="49" charset="0"/>
              </a:rPr>
              <a:t>&gt;</a:t>
            </a:r>
          </a:p>
          <a:p>
            <a:r>
              <a:rPr lang="en-US" sz="2400" dirty="0" err="1"/>
              <a:t>ReST</a:t>
            </a:r>
            <a:endParaRPr lang="en-US" sz="2400" dirty="0"/>
          </a:p>
          <a:p>
            <a:pPr marL="0" indent="0">
              <a:buNone/>
            </a:pPr>
            <a:r>
              <a:rPr lang="en-US" sz="1800" dirty="0">
                <a:latin typeface="Courier New" panose="02070309020205020404" pitchFamily="49" charset="0"/>
                <a:cs typeface="Courier New" panose="02070309020205020404" pitchFamily="49" charset="0"/>
              </a:rPr>
              <a:t>http://www.acme.com/phonebook/UserDetails/12345</a:t>
            </a:r>
          </a:p>
        </p:txBody>
      </p:sp>
    </p:spTree>
    <p:extLst>
      <p:ext uri="{BB962C8B-B14F-4D97-AF65-F5344CB8AC3E}">
        <p14:creationId xmlns:p14="http://schemas.microsoft.com/office/powerpoint/2010/main" val="255556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Complex </a:t>
            </a:r>
            <a:r>
              <a:rPr lang="en-US" dirty="0" err="1"/>
              <a:t>ReST</a:t>
            </a:r>
            <a:r>
              <a:rPr lang="en-US" dirty="0"/>
              <a:t> Requests</a:t>
            </a:r>
          </a:p>
        </p:txBody>
      </p:sp>
      <p:sp>
        <p:nvSpPr>
          <p:cNvPr id="3" name="Content Placeholder 2"/>
          <p:cNvSpPr>
            <a:spLocks noGrp="1"/>
          </p:cNvSpPr>
          <p:nvPr>
            <p:ph idx="1"/>
          </p:nvPr>
        </p:nvSpPr>
        <p:spPr/>
        <p:txBody>
          <a:bodyPr/>
          <a:lstStyle/>
          <a:p>
            <a:r>
              <a:rPr lang="en-US" sz="2400" dirty="0"/>
              <a:t>Add parameters in query string</a:t>
            </a:r>
          </a:p>
          <a:p>
            <a:pPr marL="0" indent="0">
              <a:buNone/>
            </a:pPr>
            <a:r>
              <a:rPr lang="en-US" sz="1800" dirty="0">
                <a:latin typeface="Courier New" panose="02070309020205020404" pitchFamily="49" charset="0"/>
                <a:cs typeface="Courier New" panose="02070309020205020404" pitchFamily="49" charset="0"/>
              </a:rPr>
              <a:t>http://www.acme.com/phonebook/UserDetails?firstName=John&amp;lastName=Doe</a:t>
            </a:r>
          </a:p>
          <a:p>
            <a:r>
              <a:rPr lang="en-US" sz="2400" dirty="0"/>
              <a:t>Send using POST command</a:t>
            </a:r>
          </a:p>
          <a:p>
            <a:pPr lvl="1"/>
            <a:r>
              <a:rPr lang="en-US" sz="2400" dirty="0"/>
              <a:t>For long or binary parameters</a:t>
            </a:r>
          </a:p>
          <a:p>
            <a:pPr lvl="1"/>
            <a:r>
              <a:rPr lang="en-US" sz="2400" dirty="0"/>
              <a:t>To update, create or delete (only use GET for read)</a:t>
            </a:r>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274707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 your API actions onto HTTP methods</a:t>
            </a:r>
          </a:p>
        </p:txBody>
      </p:sp>
      <p:sp>
        <p:nvSpPr>
          <p:cNvPr id="3" name="Content Placeholder 2"/>
          <p:cNvSpPr>
            <a:spLocks noGrp="1"/>
          </p:cNvSpPr>
          <p:nvPr>
            <p:ph idx="1"/>
          </p:nvPr>
        </p:nvSpPr>
        <p:spPr/>
        <p:txBody>
          <a:bodyPr/>
          <a:lstStyle/>
          <a:p>
            <a:r>
              <a:rPr lang="en-US" sz="2400" dirty="0"/>
              <a:t>Mapping HTTP Methods provide CRUD methods</a:t>
            </a:r>
          </a:p>
          <a:p>
            <a:endParaRPr lang="en-US" sz="2400" dirty="0"/>
          </a:p>
        </p:txBody>
      </p:sp>
      <p:sp>
        <p:nvSpPr>
          <p:cNvPr id="4" name="Footer Placeholder 3"/>
          <p:cNvSpPr>
            <a:spLocks noGrp="1"/>
          </p:cNvSpPr>
          <p:nvPr>
            <p:ph type="ftr" sz="quarter" idx="11"/>
          </p:nvPr>
        </p:nvSpPr>
        <p:spPr/>
        <p:txBody>
          <a:bodyPr/>
          <a:lstStyle/>
          <a:p>
            <a:r>
              <a:rPr lang="en-US"/>
              <a:t>Web Service Clients</a:t>
            </a:r>
          </a:p>
        </p:txBody>
      </p:sp>
      <p:graphicFrame>
        <p:nvGraphicFramePr>
          <p:cNvPr id="5" name="Table 4"/>
          <p:cNvGraphicFramePr>
            <a:graphicFrameLocks noGrp="1"/>
          </p:cNvGraphicFramePr>
          <p:nvPr>
            <p:extLst>
              <p:ext uri="{D42A27DB-BD31-4B8C-83A1-F6EECF244321}">
                <p14:modId xmlns:p14="http://schemas.microsoft.com/office/powerpoint/2010/main" val="3867533029"/>
              </p:ext>
            </p:extLst>
          </p:nvPr>
        </p:nvGraphicFramePr>
        <p:xfrm>
          <a:off x="685800" y="2057400"/>
          <a:ext cx="7315200" cy="4476178"/>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948030">
                <a:tc>
                  <a:txBody>
                    <a:bodyPr/>
                    <a:lstStyle/>
                    <a:p>
                      <a:pPr algn="ctr"/>
                      <a:r>
                        <a:rPr lang="en-US" sz="1400" dirty="0"/>
                        <a:t>HTTP Method</a:t>
                      </a:r>
                    </a:p>
                  </a:txBody>
                  <a:tcPr/>
                </a:tc>
                <a:tc>
                  <a:txBody>
                    <a:bodyPr/>
                    <a:lstStyle/>
                    <a:p>
                      <a:pPr algn="ctr"/>
                      <a:r>
                        <a:rPr lang="en-US" sz="1400" dirty="0"/>
                        <a:t>CRUD</a:t>
                      </a:r>
                    </a:p>
                  </a:txBody>
                  <a:tcPr/>
                </a:tc>
                <a:tc>
                  <a:txBody>
                    <a:bodyPr/>
                    <a:lstStyle/>
                    <a:p>
                      <a:pPr algn="ctr"/>
                      <a:r>
                        <a:rPr lang="en-US" sz="1400" dirty="0"/>
                        <a:t>Example</a:t>
                      </a:r>
                    </a:p>
                  </a:txBody>
                  <a:tcPr/>
                </a:tc>
                <a:extLst>
                  <a:ext uri="{0D108BD9-81ED-4DB2-BD59-A6C34878D82A}">
                    <a16:rowId xmlns:a16="http://schemas.microsoft.com/office/drawing/2014/main" val="10000"/>
                  </a:ext>
                </a:extLst>
              </a:tr>
              <a:tr h="984448">
                <a:tc>
                  <a:txBody>
                    <a:bodyPr/>
                    <a:lstStyle/>
                    <a:p>
                      <a:r>
                        <a:rPr lang="en-US" dirty="0"/>
                        <a:t>GET</a:t>
                      </a:r>
                    </a:p>
                  </a:txBody>
                  <a:tcPr/>
                </a:tc>
                <a:tc>
                  <a:txBody>
                    <a:bodyPr/>
                    <a:lstStyle/>
                    <a:p>
                      <a:r>
                        <a:rPr lang="en-US" dirty="0"/>
                        <a:t>Retrieve information. GET requests must be safe and </a:t>
                      </a:r>
                      <a:r>
                        <a:rPr lang="en-US" dirty="0">
                          <a:hlinkClick r:id="rId3"/>
                        </a:rPr>
                        <a:t>idempotent</a:t>
                      </a:r>
                      <a:r>
                        <a:rPr lang="en-US" dirty="0"/>
                        <a:t>, meaning regardless of how many times it repeats with the same parameters, the results are the same. They can have side effects, but the user doesn't expect them, so they cannot be critical to the operation of the system. Requests can also be partial or conditional.</a:t>
                      </a:r>
                    </a:p>
                  </a:txBody>
                  <a:tcPr/>
                </a:tc>
                <a:tc>
                  <a:txBody>
                    <a:bodyPr/>
                    <a:lstStyle/>
                    <a:p>
                      <a:r>
                        <a:rPr lang="en-US" dirty="0"/>
                        <a:t>GET /addresses/1</a:t>
                      </a:r>
                    </a:p>
                    <a:p>
                      <a:endParaRPr lang="en-US" dirty="0"/>
                    </a:p>
                    <a:p>
                      <a:r>
                        <a:rPr lang="en-US" dirty="0"/>
                        <a:t>(Get an address</a:t>
                      </a:r>
                      <a:r>
                        <a:rPr lang="en-US" baseline="0" dirty="0"/>
                        <a:t> with ID of 1)</a:t>
                      </a:r>
                      <a:endParaRPr lang="en-US" dirty="0"/>
                    </a:p>
                  </a:txBody>
                  <a:tcPr/>
                </a:tc>
                <a:extLst>
                  <a:ext uri="{0D108BD9-81ED-4DB2-BD59-A6C34878D82A}">
                    <a16:rowId xmlns:a16="http://schemas.microsoft.com/office/drawing/2014/main" val="10001"/>
                  </a:ext>
                </a:extLst>
              </a:tr>
              <a:tr h="612690">
                <a:tc>
                  <a:txBody>
                    <a:bodyPr/>
                    <a:lstStyle/>
                    <a:p>
                      <a:r>
                        <a:rPr lang="en-US" dirty="0"/>
                        <a:t>POST</a:t>
                      </a:r>
                    </a:p>
                  </a:txBody>
                  <a:tcPr/>
                </a:tc>
                <a:tc>
                  <a:txBody>
                    <a:bodyPr/>
                    <a:lstStyle/>
                    <a:p>
                      <a:r>
                        <a:rPr lang="en-US" dirty="0"/>
                        <a:t>Request that the resource at the URI do something with the provided entity. Often POST is used to create a new entity, but it can also be used to update an entity</a:t>
                      </a:r>
                    </a:p>
                  </a:txBody>
                  <a:tcPr/>
                </a:tc>
                <a:tc>
                  <a:txBody>
                    <a:bodyPr/>
                    <a:lstStyle/>
                    <a:p>
                      <a:r>
                        <a:rPr lang="en-US" dirty="0"/>
                        <a:t>POST /addresses</a:t>
                      </a:r>
                    </a:p>
                    <a:p>
                      <a:r>
                        <a:rPr lang="en-US" dirty="0"/>
                        <a:t>(create new address)</a:t>
                      </a:r>
                    </a:p>
                  </a:txBody>
                  <a:tcPr/>
                </a:tc>
                <a:extLst>
                  <a:ext uri="{0D108BD9-81ED-4DB2-BD59-A6C34878D82A}">
                    <a16:rowId xmlns:a16="http://schemas.microsoft.com/office/drawing/2014/main" val="10002"/>
                  </a:ext>
                </a:extLst>
              </a:tr>
              <a:tr h="705630">
                <a:tc>
                  <a:txBody>
                    <a:bodyPr/>
                    <a:lstStyle/>
                    <a:p>
                      <a:r>
                        <a:rPr lang="en-US" dirty="0"/>
                        <a:t>PUT</a:t>
                      </a:r>
                    </a:p>
                  </a:txBody>
                  <a:tcPr/>
                </a:tc>
                <a:tc>
                  <a:txBody>
                    <a:bodyPr/>
                    <a:lstStyle/>
                    <a:p>
                      <a:r>
                        <a:rPr lang="en-US" dirty="0"/>
                        <a:t>Store an entity at a URI. PUT can create a new entity or update an existing one. A PUT request is idempotent. </a:t>
                      </a:r>
                      <a:r>
                        <a:rPr lang="en-US" dirty="0" err="1"/>
                        <a:t>Idempotency</a:t>
                      </a:r>
                      <a:r>
                        <a:rPr lang="en-US" dirty="0"/>
                        <a:t> is the main difference between the expectations of PUT versus a POST request.</a:t>
                      </a:r>
                    </a:p>
                  </a:txBody>
                  <a:tcPr/>
                </a:tc>
                <a:tc>
                  <a:txBody>
                    <a:bodyPr/>
                    <a:lstStyle/>
                    <a:p>
                      <a:r>
                        <a:rPr lang="en-US" dirty="0"/>
                        <a:t>PUT /addresses/1</a:t>
                      </a:r>
                    </a:p>
                    <a:p>
                      <a:r>
                        <a:rPr lang="en-US" dirty="0"/>
                        <a:t>(modify the address with an ID of 1)</a:t>
                      </a:r>
                    </a:p>
                  </a:txBody>
                  <a:tcPr/>
                </a:tc>
                <a:extLst>
                  <a:ext uri="{0D108BD9-81ED-4DB2-BD59-A6C34878D82A}">
                    <a16:rowId xmlns:a16="http://schemas.microsoft.com/office/drawing/2014/main" val="10003"/>
                  </a:ext>
                </a:extLst>
              </a:tr>
              <a:tr h="612690">
                <a:tc>
                  <a:txBody>
                    <a:bodyPr/>
                    <a:lstStyle/>
                    <a:p>
                      <a:r>
                        <a:rPr lang="en-US" dirty="0"/>
                        <a:t>PATCH</a:t>
                      </a:r>
                    </a:p>
                  </a:txBody>
                  <a:tcPr/>
                </a:tc>
                <a:tc>
                  <a:txBody>
                    <a:bodyPr/>
                    <a:lstStyle/>
                    <a:p>
                      <a:r>
                        <a:rPr lang="en-US" dirty="0"/>
                        <a:t>Update only the specified fields of an entity at a URI. A PATCH request is idempotent. </a:t>
                      </a:r>
                      <a:r>
                        <a:rPr lang="en-US" dirty="0" err="1"/>
                        <a:t>Idempotency</a:t>
                      </a:r>
                      <a:r>
                        <a:rPr lang="en-US" dirty="0"/>
                        <a:t> is the main difference between the expectations of PUT versus a POST request.</a:t>
                      </a:r>
                    </a:p>
                  </a:txBody>
                  <a:tcPr/>
                </a:tc>
                <a:tc>
                  <a:txBody>
                    <a:bodyPr/>
                    <a:lstStyle/>
                    <a:p>
                      <a:r>
                        <a:rPr lang="en-US" dirty="0"/>
                        <a:t>PATCH /addresses/1</a:t>
                      </a:r>
                    </a:p>
                    <a:p>
                      <a:endParaRPr lang="en-US" dirty="0"/>
                    </a:p>
                  </a:txBody>
                  <a:tcPr/>
                </a:tc>
                <a:extLst>
                  <a:ext uri="{0D108BD9-81ED-4DB2-BD59-A6C34878D82A}">
                    <a16:rowId xmlns:a16="http://schemas.microsoft.com/office/drawing/2014/main" val="10004"/>
                  </a:ext>
                </a:extLst>
              </a:tr>
              <a:tr h="612690">
                <a:tc>
                  <a:txBody>
                    <a:bodyPr/>
                    <a:lstStyle/>
                    <a:p>
                      <a:r>
                        <a:rPr lang="en-US" dirty="0"/>
                        <a:t>DELETE</a:t>
                      </a:r>
                    </a:p>
                  </a:txBody>
                  <a:tcPr/>
                </a:tc>
                <a:tc>
                  <a:txBody>
                    <a:bodyPr/>
                    <a:lstStyle/>
                    <a:p>
                      <a:r>
                        <a:rPr lang="en-US" dirty="0"/>
                        <a:t>Request that a resource be removed; however, the resource does not have to be removed immediately. It could be an asynchronous or long-running request</a:t>
                      </a:r>
                    </a:p>
                  </a:txBody>
                  <a:tcPr/>
                </a:tc>
                <a:tc>
                  <a:txBody>
                    <a:bodyPr/>
                    <a:lstStyle/>
                    <a:p>
                      <a:r>
                        <a:rPr lang="en-US" dirty="0"/>
                        <a:t>DELETE /addresses/1</a:t>
                      </a:r>
                    </a:p>
                    <a:p>
                      <a:r>
                        <a:rPr lang="en-US" dirty="0"/>
                        <a:t>(Delete an address with</a:t>
                      </a:r>
                      <a:r>
                        <a:rPr lang="en-US" baseline="0" dirty="0"/>
                        <a:t> an ID of 1)</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55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 codes -&gt; HTTP Response codes</a:t>
            </a:r>
          </a:p>
        </p:txBody>
      </p:sp>
      <p:sp>
        <p:nvSpPr>
          <p:cNvPr id="3" name="Content Placeholder 2"/>
          <p:cNvSpPr>
            <a:spLocks noGrp="1"/>
          </p:cNvSpPr>
          <p:nvPr>
            <p:ph idx="1"/>
          </p:nvPr>
        </p:nvSpPr>
        <p:spPr/>
        <p:txBody>
          <a:bodyPr/>
          <a:lstStyle/>
          <a:p>
            <a:endParaRPr lang="en-US" sz="2400" dirty="0"/>
          </a:p>
          <a:p>
            <a:r>
              <a:rPr lang="en-US" sz="2400" b="1" dirty="0"/>
              <a:t>1XX</a:t>
            </a:r>
            <a:r>
              <a:rPr lang="en-US" sz="2400" dirty="0"/>
              <a:t> - informational</a:t>
            </a:r>
          </a:p>
          <a:p>
            <a:r>
              <a:rPr lang="en-US" sz="2400" b="1" dirty="0"/>
              <a:t>2XX</a:t>
            </a:r>
            <a:r>
              <a:rPr lang="en-US" sz="2400" dirty="0"/>
              <a:t> - success</a:t>
            </a:r>
          </a:p>
          <a:p>
            <a:r>
              <a:rPr lang="en-US" sz="2400" b="1" dirty="0"/>
              <a:t>3XX</a:t>
            </a:r>
            <a:r>
              <a:rPr lang="en-US" sz="2400" dirty="0"/>
              <a:t> - redirection</a:t>
            </a:r>
          </a:p>
          <a:p>
            <a:r>
              <a:rPr lang="en-US" sz="2400" b="1" dirty="0"/>
              <a:t>4XX</a:t>
            </a:r>
            <a:r>
              <a:rPr lang="en-US" sz="2400" dirty="0"/>
              <a:t> - client error</a:t>
            </a:r>
          </a:p>
          <a:p>
            <a:r>
              <a:rPr lang="en-US" sz="2400" b="1" dirty="0"/>
              <a:t>5XX</a:t>
            </a:r>
            <a:r>
              <a:rPr lang="en-US" sz="2400" dirty="0"/>
              <a:t> - server error</a:t>
            </a:r>
          </a:p>
          <a:p>
            <a:endParaRPr lang="en-US" sz="2400" dirty="0"/>
          </a:p>
        </p:txBody>
      </p:sp>
      <p:sp>
        <p:nvSpPr>
          <p:cNvPr id="4" name="Footer Placeholder 3"/>
          <p:cNvSpPr>
            <a:spLocks noGrp="1"/>
          </p:cNvSpPr>
          <p:nvPr>
            <p:ph type="ftr" sz="quarter" idx="11"/>
          </p:nvPr>
        </p:nvSpPr>
        <p:spPr/>
        <p:txBody>
          <a:bodyPr/>
          <a:lstStyle/>
          <a:p>
            <a:r>
              <a:rPr lang="en-US"/>
              <a:t>Web Service Clients</a:t>
            </a:r>
          </a:p>
        </p:txBody>
      </p:sp>
    </p:spTree>
    <p:extLst>
      <p:ext uri="{BB962C8B-B14F-4D97-AF65-F5344CB8AC3E}">
        <p14:creationId xmlns:p14="http://schemas.microsoft.com/office/powerpoint/2010/main" val="3247749997"/>
      </p:ext>
    </p:extLst>
  </p:cSld>
  <p:clrMapOvr>
    <a:masterClrMapping/>
  </p:clrMapOvr>
</p:sld>
</file>

<file path=ppt/theme/theme1.xml><?xml version="1.0" encoding="utf-8"?>
<a:theme xmlns:a="http://schemas.openxmlformats.org/drawingml/2006/main" name="brows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ser" id="{B96C3539-199E-4B74-8DFA-9D2FBD0BEA51}" vid="{EEAD8AD3-5B5B-4C62-BD7D-9099AFCFEE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2281</TotalTime>
  <Words>1913</Words>
  <Application>Microsoft Office PowerPoint</Application>
  <PresentationFormat>On-screen Show (4:3)</PresentationFormat>
  <Paragraphs>329</Paragraphs>
  <Slides>25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Tahoma</vt:lpstr>
      <vt:lpstr>Verdana</vt:lpstr>
      <vt:lpstr>browser</vt:lpstr>
      <vt:lpstr>ReSTful Web Services </vt:lpstr>
      <vt:lpstr>ReST</vt:lpstr>
      <vt:lpstr>ReST is:</vt:lpstr>
      <vt:lpstr>Lightweight Web Services</vt:lpstr>
      <vt:lpstr>What It Doesn’t Have</vt:lpstr>
      <vt:lpstr>How Simple Is It?</vt:lpstr>
      <vt:lpstr>More Complex ReST Requests</vt:lpstr>
      <vt:lpstr>Mapping your API actions onto HTTP methods</vt:lpstr>
      <vt:lpstr>Return codes -&gt; HTTP Response codes</vt:lpstr>
      <vt:lpstr>Good Practice</vt:lpstr>
      <vt:lpstr>ReST Design Guidelines</vt:lpstr>
      <vt:lpstr>SOAP vs REST</vt:lpstr>
      <vt:lpstr>ReST Constraints</vt:lpstr>
      <vt:lpstr>ReST Constraints</vt:lpstr>
      <vt:lpstr>ReST Constraints</vt:lpstr>
      <vt:lpstr>Samples and hands on</vt:lpstr>
      <vt:lpstr>Objectives</vt:lpstr>
      <vt:lpstr>Class Exercise: Create a Simple Web Service </vt:lpstr>
      <vt:lpstr>Class Exercise: Create a Simple Web Service </vt:lpstr>
      <vt:lpstr>Class Exercise: Create a Simple Web Service </vt:lpstr>
      <vt:lpstr>ApiController common response types</vt:lpstr>
      <vt:lpstr>Class Exercise: My Solution</vt:lpstr>
      <vt:lpstr>Class Exercise: Create a Simple Web Service </vt:lpstr>
      <vt:lpstr>Class Activity – post activity</vt:lpstr>
      <vt:lpstr>References</vt:lpstr>
    </vt:vector>
  </TitlesOfParts>
  <Company>Heritage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 Clients</dc:title>
  <dc:creator>Computer Services</dc:creator>
  <cp:lastModifiedBy>rchan</cp:lastModifiedBy>
  <cp:revision>135</cp:revision>
  <dcterms:created xsi:type="dcterms:W3CDTF">2004-10-19T16:27:11Z</dcterms:created>
  <dcterms:modified xsi:type="dcterms:W3CDTF">2017-12-16T21:58:44Z</dcterms:modified>
</cp:coreProperties>
</file>