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16"/>
  </p:notesMasterIdLst>
  <p:sldIdLst>
    <p:sldId id="256" r:id="rId2"/>
    <p:sldId id="258" r:id="rId3"/>
    <p:sldId id="285" r:id="rId4"/>
    <p:sldId id="284" r:id="rId5"/>
    <p:sldId id="259" r:id="rId6"/>
    <p:sldId id="260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92" autoAdjust="0"/>
  </p:normalViewPr>
  <p:slideViewPr>
    <p:cSldViewPr>
      <p:cViewPr varScale="1">
        <p:scale>
          <a:sx n="68" d="100"/>
          <a:sy n="68" d="100"/>
        </p:scale>
        <p:origin x="14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DCB0565-5B5D-4C6C-9FD5-F43B15147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7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fine grained control of the response message based on properties of the </a:t>
            </a:r>
            <a:r>
              <a:rPr lang="en-CA" dirty="0" err="1"/>
              <a:t>HTTPResponseMessage</a:t>
            </a:r>
            <a:r>
              <a:rPr lang="en-CA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3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More fine grained control of the response message based on properties of the </a:t>
            </a:r>
            <a:r>
              <a:rPr lang="en-CA" dirty="0" err="1"/>
              <a:t>HTTPResponseMessage</a:t>
            </a:r>
            <a:r>
              <a:rPr lang="en-CA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Things to note: </a:t>
            </a:r>
          </a:p>
          <a:p>
            <a:r>
              <a:rPr lang="en-CA" dirty="0"/>
              <a:t>Public methods on the API controller automatically map to </a:t>
            </a:r>
            <a:r>
              <a:rPr lang="en-CA" dirty="0" err="1"/>
              <a:t>ReST</a:t>
            </a:r>
            <a:r>
              <a:rPr lang="en-CA" dirty="0"/>
              <a:t> URI</a:t>
            </a:r>
          </a:p>
          <a:p>
            <a:r>
              <a:rPr lang="en-CA" dirty="0"/>
              <a:t> “</a:t>
            </a:r>
            <a:r>
              <a:rPr lang="en-CA" dirty="0" err="1"/>
              <a:t>api</a:t>
            </a:r>
            <a:r>
              <a:rPr lang="en-CA" dirty="0"/>
              <a:t>” in route/path</a:t>
            </a:r>
          </a:p>
          <a:p>
            <a:r>
              <a:rPr lang="en-CA" dirty="0"/>
              <a:t>Controller is “products”</a:t>
            </a:r>
          </a:p>
          <a:p>
            <a:r>
              <a:rPr lang="en-CA" dirty="0"/>
              <a:t>Can return XML, JSON, Client can specify which format it wants by setting the Accept header in the HTTP request message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</a:t>
            </a:r>
          </a:p>
          <a:p>
            <a:r>
              <a:rPr lang="en-CA" dirty="0"/>
              <a:t>Added to Controller folder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Examine network console for the sample page, note the XHR (AJAX) requests</a:t>
            </a:r>
          </a:p>
          <a:p>
            <a:pPr marL="171450" indent="-171450">
              <a:buFontTx/>
              <a:buChar char="-"/>
            </a:pPr>
            <a:r>
              <a:rPr lang="en-CA" dirty="0"/>
              <a:t>URI, ACCEPT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Also note response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Cool how controller automatically serialize to appropriate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6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Returns and empty HTTP Response with status code 204 (No 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0565-5B5D-4C6C-9FD5-F43B151477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9" y="1363460"/>
            <a:ext cx="7987393" cy="2387600"/>
          </a:xfrm>
        </p:spPr>
        <p:txBody>
          <a:bodyPr anchor="b">
            <a:normAutofit/>
          </a:bodyPr>
          <a:lstStyle>
            <a:lvl1pPr algn="ctr">
              <a:defRPr sz="3038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9" y="3907124"/>
            <a:ext cx="7473043" cy="905986"/>
          </a:xfrm>
        </p:spPr>
        <p:txBody>
          <a:bodyPr/>
          <a:lstStyle>
            <a:lvl1pPr marL="0" indent="0" algn="l"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57" y="5241876"/>
            <a:ext cx="814047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949" y="5198903"/>
            <a:ext cx="878512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407" y="5129673"/>
            <a:ext cx="98235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704" y="5160516"/>
            <a:ext cx="936087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739" y="5211262"/>
            <a:ext cx="859973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658" y="5124241"/>
            <a:ext cx="990505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106" y="5097133"/>
            <a:ext cx="103116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8" y="26576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159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5792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3708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408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661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748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3661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748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8346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568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6827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4464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8" y="666880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50200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939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68515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3728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4693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260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513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5998"/>
            <a:ext cx="3868340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2513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5998"/>
            <a:ext cx="3887391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6911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6072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71459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9738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31472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9"/>
            <a:ext cx="7886700" cy="48693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0957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99799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29" y="859536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379" y="1389764"/>
            <a:ext cx="4629150" cy="523963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29" y="2459736"/>
            <a:ext cx="2949178" cy="409784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079387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11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426338"/>
            <a:ext cx="4629150" cy="517563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6312"/>
            <a:ext cx="2949178" cy="4047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64031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35651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184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42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76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229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316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229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40316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36779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7240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9777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98958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088136"/>
            <a:ext cx="78867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26" y="1920240"/>
            <a:ext cx="7886700" cy="47914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97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0394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04040"/>
            <a:ext cx="78867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3624"/>
            <a:ext cx="78867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76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203052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Based%20on%20https:/docs.microsoft.com/en-us/aspnet/web-api/overview/getting-started-with-aspnet-web-api/tutorial-your-first-web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066800"/>
            <a:ext cx="7543800" cy="2593975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S21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Controller Return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5"/>
            <a:ext cx="363855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void</a:t>
            </a:r>
            <a:endParaRPr lang="en-US" sz="2175" dirty="0"/>
          </a:p>
          <a:p>
            <a:pPr marL="257175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ApiController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Post()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E3FB91-172E-49A2-AE4B-8168CD819073}"/>
              </a:ext>
            </a:extLst>
          </p:cNvPr>
          <p:cNvSpPr txBox="1">
            <a:spLocks/>
          </p:cNvSpPr>
          <p:nvPr/>
        </p:nvSpPr>
        <p:spPr>
          <a:xfrm>
            <a:off x="4495800" y="1551902"/>
            <a:ext cx="3638550" cy="460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HTTP Response</a:t>
            </a:r>
            <a:endParaRPr lang="en-US" sz="2175" dirty="0"/>
          </a:p>
          <a:p>
            <a:pPr marL="257175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Server: Microsoft-IIS/8.0</a:t>
            </a: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Date: Mon, 27 Jan 2014 02:13:26 GMT</a:t>
            </a:r>
          </a:p>
        </p:txBody>
      </p:sp>
    </p:spTree>
    <p:extLst>
      <p:ext uri="{BB962C8B-B14F-4D97-AF65-F5344CB8AC3E}">
        <p14:creationId xmlns:p14="http://schemas.microsoft.com/office/powerpoint/2010/main" val="194425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Controller Return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5"/>
            <a:ext cx="401955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HttpResponseMessage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ApiController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Get()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Request.CreateResponse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HttpStatusCode.OK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"value");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response.Content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StringContent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Encoding.Unicode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response.Headers.CacheControl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CacheControlHeaderValue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TimeSpan.FromMinutes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response;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257175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E3FB91-172E-49A2-AE4B-8168CD819073}"/>
              </a:ext>
            </a:extLst>
          </p:cNvPr>
          <p:cNvSpPr txBox="1">
            <a:spLocks/>
          </p:cNvSpPr>
          <p:nvPr/>
        </p:nvSpPr>
        <p:spPr>
          <a:xfrm>
            <a:off x="4800014" y="1563625"/>
            <a:ext cx="3638550" cy="460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HTTP Response</a:t>
            </a:r>
            <a:endParaRPr lang="en-US" sz="2175" dirty="0"/>
          </a:p>
          <a:p>
            <a:pPr marL="257175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Cache-Control: max-age=1200</a:t>
            </a: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10</a:t>
            </a: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text/plain; charset=utf-16</a:t>
            </a: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Server: Microsoft-IIS/8.0</a:t>
            </a: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Date: Mon, 27 Jan 2014 08:53:35 GMT</a:t>
            </a:r>
          </a:p>
          <a:p>
            <a:pPr marL="257175" lvl="1" indent="0" fontAlgn="auto">
              <a:spcAft>
                <a:spcPts val="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1" indent="0" fontAlgn="auto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66791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Controller Return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5"/>
            <a:ext cx="401955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 err="1"/>
              <a:t>IHttpActionResult</a:t>
            </a:r>
            <a:endParaRPr lang="en-CA" sz="2400" b="1" dirty="0"/>
          </a:p>
          <a:p>
            <a:pPr marL="257175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2B0D0A-955F-415D-8695-3D9F91401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94173"/>
              </p:ext>
            </p:extLst>
          </p:nvPr>
        </p:nvGraphicFramePr>
        <p:xfrm>
          <a:off x="952500" y="2323212"/>
          <a:ext cx="7391400" cy="281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312">
                <a:tc>
                  <a:txBody>
                    <a:bodyPr/>
                    <a:lstStyle/>
                    <a:p>
                      <a:r>
                        <a:rPr lang="en-US" sz="3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312">
                <a:tc>
                  <a:txBody>
                    <a:bodyPr/>
                    <a:lstStyle/>
                    <a:p>
                      <a:r>
                        <a:rPr lang="en-US" sz="2000" dirty="0"/>
                        <a:t>Ok()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 </a:t>
                      </a:r>
                      <a:r>
                        <a:rPr lang="en-US" sz="2000" dirty="0" err="1"/>
                        <a:t>OkResult</a:t>
                      </a:r>
                      <a:r>
                        <a:rPr lang="en-US" sz="2000" dirty="0"/>
                        <a:t> (200 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312">
                <a:tc>
                  <a:txBody>
                    <a:bodyPr/>
                    <a:lstStyle/>
                    <a:p>
                      <a:r>
                        <a:rPr lang="en-US" sz="2000" dirty="0" err="1"/>
                        <a:t>NotFound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</a:t>
                      </a:r>
                      <a:r>
                        <a:rPr lang="en-US" sz="2000" baseline="0" dirty="0"/>
                        <a:t> a </a:t>
                      </a:r>
                      <a:r>
                        <a:rPr lang="en-US" sz="2000" baseline="0" dirty="0" err="1"/>
                        <a:t>NotFoundResult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843">
                <a:tc>
                  <a:txBody>
                    <a:bodyPr/>
                    <a:lstStyle/>
                    <a:p>
                      <a:r>
                        <a:rPr lang="en-US" sz="2000" dirty="0" err="1"/>
                        <a:t>Json</a:t>
                      </a:r>
                      <a:r>
                        <a:rPr lang="en-US" sz="2000" dirty="0"/>
                        <a:t>&lt;T&gt;(T)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JsonResult</a:t>
                      </a:r>
                      <a:r>
                        <a:rPr lang="en-US" sz="2000" baseline="0" dirty="0"/>
                        <a:t>&lt;T&gt;(200 OK) with the specified 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5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4"/>
            <a:ext cx="7600950" cy="4969955"/>
          </a:xfrm>
        </p:spPr>
        <p:txBody>
          <a:bodyPr>
            <a:normAutofit/>
          </a:bodyPr>
          <a:lstStyle/>
          <a:p>
            <a:r>
              <a:rPr lang="en-US" sz="2400" dirty="0"/>
              <a:t>Web API </a:t>
            </a:r>
          </a:p>
          <a:p>
            <a:pPr lvl="1"/>
            <a:r>
              <a:rPr lang="en-US" sz="2175" dirty="0" err="1"/>
              <a:t>ReST</a:t>
            </a:r>
            <a:r>
              <a:rPr lang="en-US" sz="2175" dirty="0"/>
              <a:t> repackaged by Microsoft with lessons learnt from MVC</a:t>
            </a:r>
          </a:p>
          <a:p>
            <a:pPr lvl="1"/>
            <a:r>
              <a:rPr lang="en-US" sz="2175" dirty="0"/>
              <a:t>Some nice abstractions on mapping methods to URIs and serializing/</a:t>
            </a:r>
            <a:r>
              <a:rPr lang="en-US" sz="2175" dirty="0" err="1"/>
              <a:t>deserializing</a:t>
            </a:r>
            <a:endParaRPr lang="en-US" sz="2175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34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MSDN REST Guide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Getting Started with Web API 2 (C#)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 – not just for web pages</a:t>
            </a:r>
          </a:p>
          <a:p>
            <a:r>
              <a:rPr lang="en-US" sz="2400" dirty="0"/>
              <a:t>Uses HTTP to build APIs that expose services and data</a:t>
            </a:r>
          </a:p>
          <a:p>
            <a:r>
              <a:rPr lang="en-US" sz="2400" dirty="0"/>
              <a:t>Implementation approach</a:t>
            </a:r>
          </a:p>
          <a:p>
            <a:pPr lvl="1"/>
            <a:r>
              <a:rPr lang="en-US" sz="2175" dirty="0"/>
              <a:t>MVC meets </a:t>
            </a:r>
            <a:r>
              <a:rPr lang="en-US" sz="2175" dirty="0" err="1"/>
              <a:t>ReST</a:t>
            </a:r>
            <a:endParaRPr lang="en-US" sz="2175" dirty="0"/>
          </a:p>
          <a:p>
            <a:pPr lvl="1"/>
            <a:r>
              <a:rPr lang="en-US" sz="2175" dirty="0"/>
              <a:t>(you saw this in the </a:t>
            </a:r>
            <a:r>
              <a:rPr lang="en-US" sz="2175" dirty="0" err="1"/>
              <a:t>ReST</a:t>
            </a:r>
            <a:r>
              <a:rPr lang="en-US" sz="2175" dirty="0"/>
              <a:t> lecture/exercise)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54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– view from the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</a:t>
            </a:r>
            <a:r>
              <a:rPr lang="en-US" sz="2400" dirty="0" err="1"/>
              <a:t>ReST</a:t>
            </a:r>
            <a:endParaRPr lang="en-US" sz="2400" dirty="0"/>
          </a:p>
          <a:p>
            <a:pPr lvl="1"/>
            <a:r>
              <a:rPr lang="en-US" sz="1950" dirty="0"/>
              <a:t>Plain ole’ AJAX from </a:t>
            </a:r>
            <a:r>
              <a:rPr lang="en-US" sz="1950" dirty="0" err="1"/>
              <a:t>javascript</a:t>
            </a:r>
            <a:r>
              <a:rPr lang="en-US" sz="1950" dirty="0"/>
              <a:t> or jQuery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533B09-551E-4AB4-A557-96F413A33BC2}"/>
              </a:ext>
            </a:extLst>
          </p:cNvPr>
          <p:cNvSpPr txBox="1">
            <a:spLocks/>
          </p:cNvSpPr>
          <p:nvPr/>
        </p:nvSpPr>
        <p:spPr>
          <a:xfrm>
            <a:off x="5257800" y="1447800"/>
            <a:ext cx="3714750" cy="5065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/products';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$(document).ready(function ()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Send an AJAX request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$.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.done(function (data)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On success, 'data' contains a list of products.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$.each(data, function (key, item)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// Add a list item for the product.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$('&lt;li&gt;', { text: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(item) }).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($('#products'));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(item)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': $'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find()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 = $('#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$.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'/' + id)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.done(function (data)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$('#product').text(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.fail(function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jqXHR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err)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$('#product').text('Error: ' + err);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4020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–view from the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5"/>
            <a:ext cx="4019550" cy="4760976"/>
          </a:xfrm>
        </p:spPr>
        <p:txBody>
          <a:bodyPr>
            <a:normAutofit/>
          </a:bodyPr>
          <a:lstStyle/>
          <a:p>
            <a:r>
              <a:rPr lang="en-US" sz="2400" dirty="0"/>
              <a:t>MVC “style”</a:t>
            </a:r>
          </a:p>
          <a:p>
            <a:pPr lvl="1"/>
            <a:r>
              <a:rPr lang="en-US" sz="1950" dirty="0"/>
              <a:t>Model </a:t>
            </a:r>
          </a:p>
          <a:p>
            <a:pPr lvl="2"/>
            <a:r>
              <a:rPr lang="en-US" sz="1725" dirty="0"/>
              <a:t>stays the same as MVC</a:t>
            </a:r>
          </a:p>
          <a:p>
            <a:pPr lvl="2"/>
            <a:r>
              <a:rPr lang="en-US" sz="1725" dirty="0"/>
              <a:t>CRUD or services semantics</a:t>
            </a:r>
          </a:p>
          <a:p>
            <a:pPr lvl="1"/>
            <a:r>
              <a:rPr lang="en-US" sz="1950" dirty="0"/>
              <a:t>Controller – swapped out for controller with API semantics</a:t>
            </a:r>
          </a:p>
          <a:p>
            <a:pPr lvl="2"/>
            <a:r>
              <a:rPr lang="en-US" sz="1725" dirty="0"/>
              <a:t>Accessors, </a:t>
            </a:r>
            <a:r>
              <a:rPr lang="en-US" sz="1725" dirty="0" err="1"/>
              <a:t>mutators</a:t>
            </a:r>
            <a:r>
              <a:rPr lang="en-US" sz="1725" dirty="0"/>
              <a:t>, services</a:t>
            </a:r>
          </a:p>
          <a:p>
            <a:pPr lvl="1"/>
            <a:r>
              <a:rPr lang="en-US" sz="1950" strike="sngStrike" dirty="0"/>
              <a:t>View</a:t>
            </a:r>
            <a:r>
              <a:rPr lang="en-US" sz="1950" dirty="0"/>
              <a:t> – don’t need no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30773-655A-4956-B927-5C6441D6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53088"/>
            <a:ext cx="3737172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804039"/>
            <a:ext cx="7886700" cy="759587"/>
          </a:xfrm>
        </p:spPr>
        <p:txBody>
          <a:bodyPr/>
          <a:lstStyle/>
          <a:p>
            <a:r>
              <a:rPr lang="en-US" dirty="0"/>
              <a:t>Controllers map to </a:t>
            </a:r>
            <a:r>
              <a:rPr lang="en-US" dirty="0" err="1"/>
              <a:t>ReST</a:t>
            </a:r>
            <a:r>
              <a:rPr lang="en-US" dirty="0"/>
              <a:t> URI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DCD093-A753-4FA0-8C39-2238032D6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94217"/>
              </p:ext>
            </p:extLst>
          </p:nvPr>
        </p:nvGraphicFramePr>
        <p:xfrm>
          <a:off x="4686300" y="1428750"/>
          <a:ext cx="3429000" cy="815595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41019172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30717271"/>
                    </a:ext>
                  </a:extLst>
                </a:gridCol>
              </a:tblGrid>
              <a:tr h="271865">
                <a:tc>
                  <a:txBody>
                    <a:bodyPr/>
                    <a:lstStyle/>
                    <a:p>
                      <a:r>
                        <a:rPr lang="en-CA"/>
                        <a:t>Controller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09115"/>
                  </a:ext>
                </a:extLst>
              </a:tr>
              <a:tr h="271865">
                <a:tc>
                  <a:txBody>
                    <a:bodyPr/>
                    <a:lstStyle/>
                    <a:p>
                      <a:r>
                        <a:rPr lang="en-CA"/>
                        <a:t>GetAllProducts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/</a:t>
                      </a:r>
                      <a:r>
                        <a:rPr lang="en-CA" dirty="0" err="1"/>
                        <a:t>api</a:t>
                      </a:r>
                      <a:r>
                        <a:rPr lang="en-CA" dirty="0"/>
                        <a:t>/products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659817"/>
                  </a:ext>
                </a:extLst>
              </a:tr>
              <a:tr h="271865">
                <a:tc>
                  <a:txBody>
                    <a:bodyPr/>
                    <a:lstStyle/>
                    <a:p>
                      <a:r>
                        <a:rPr lang="en-CA"/>
                        <a:t>GetProduct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/</a:t>
                      </a:r>
                      <a:r>
                        <a:rPr lang="en-CA" dirty="0" err="1"/>
                        <a:t>api</a:t>
                      </a:r>
                      <a:r>
                        <a:rPr lang="en-CA" dirty="0"/>
                        <a:t>/products/</a:t>
                      </a:r>
                      <a:r>
                        <a:rPr lang="en-CA" i="1" dirty="0"/>
                        <a:t>id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572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DD1A0F-05E0-4005-9955-D232302B3ECA}"/>
              </a:ext>
            </a:extLst>
          </p:cNvPr>
          <p:cNvSpPr/>
          <p:nvPr/>
        </p:nvSpPr>
        <p:spPr>
          <a:xfrm>
            <a:off x="247650" y="2194307"/>
            <a:ext cx="65531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ProductsApp.Models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System.Net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System.Web.Http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ProductsApp.Controllers</a:t>
            </a:r>
            <a:endParaRPr lang="en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class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ProductsController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ApiController</a:t>
            </a:r>
            <a:endParaRPr lang="en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Product[] products = new Product[] 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Product { Id = 1, Name = "Tomato Soup", Category = "Groceries", Price = 1 }, 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Product { Id = 2, Name = "Yo-yo", Category = "Toys", Price = 3.75M }, 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Product { Id = 3, Name = "Hammer", Category = "Hardware", Price = 16.99M } 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endParaRPr lang="en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GetAllProducts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products;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IHttpActionResult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products.FirstOrDefault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((p) =&gt;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p.Id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== id);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(product == null)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lang="en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Ok(product);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59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new Project – </a:t>
            </a:r>
            <a:r>
              <a:rPr lang="en-US" sz="2400" dirty="0" err="1"/>
              <a:t>WebApiSample</a:t>
            </a:r>
            <a:endParaRPr lang="en-US" sz="2400" dirty="0"/>
          </a:p>
          <a:p>
            <a:r>
              <a:rPr lang="en-US" sz="2400" dirty="0"/>
              <a:t>Template – Web API</a:t>
            </a:r>
          </a:p>
          <a:p>
            <a:r>
              <a:rPr lang="en-US" sz="2400" dirty="0"/>
              <a:t>Add Model</a:t>
            </a:r>
          </a:p>
          <a:p>
            <a:pPr lvl="1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843CB-A212-4AD0-8BAD-197EF55EE435}"/>
              </a:ext>
            </a:extLst>
          </p:cNvPr>
          <p:cNvSpPr/>
          <p:nvPr/>
        </p:nvSpPr>
        <p:spPr>
          <a:xfrm>
            <a:off x="4038600" y="266360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class Product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 { get; set; }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Name { get; set; }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Category { get; set; }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decimal Price { get; set; }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1294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22" y="1371600"/>
            <a:ext cx="1657350" cy="4969955"/>
          </a:xfrm>
        </p:spPr>
        <p:txBody>
          <a:bodyPr>
            <a:normAutofit/>
          </a:bodyPr>
          <a:lstStyle/>
          <a:p>
            <a:r>
              <a:rPr lang="en-US" sz="2400" dirty="0"/>
              <a:t>Create new Project – </a:t>
            </a:r>
            <a:r>
              <a:rPr lang="en-US" sz="2400" dirty="0" err="1"/>
              <a:t>WebApiSample</a:t>
            </a:r>
            <a:endParaRPr lang="en-US" sz="2400" dirty="0"/>
          </a:p>
          <a:p>
            <a:r>
              <a:rPr lang="en-US" sz="2400" dirty="0"/>
              <a:t>Template – Web API</a:t>
            </a:r>
          </a:p>
          <a:p>
            <a:r>
              <a:rPr lang="en-US" sz="2400" dirty="0"/>
              <a:t>Add Model</a:t>
            </a:r>
          </a:p>
          <a:p>
            <a:r>
              <a:rPr lang="en-US" sz="2400" dirty="0"/>
              <a:t>Add Controller (Web API 2)</a:t>
            </a:r>
          </a:p>
          <a:p>
            <a:pPr marL="257175" lvl="1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936AC-3DDF-4FD6-9B31-9EBD11AC4B35}"/>
              </a:ext>
            </a:extLst>
          </p:cNvPr>
          <p:cNvSpPr/>
          <p:nvPr/>
        </p:nvSpPr>
        <p:spPr>
          <a:xfrm>
            <a:off x="2133601" y="1207279"/>
            <a:ext cx="7010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ProductsController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ApiController</a:t>
            </a: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Product[] products = new Product[] 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// any bogus dummy data (normally this would be deep inside the model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Product { Id = 1, Name = "Tomato Soup", Category = "Groceries", Price = 1 }, 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Product { Id = 2, Name = "Yo-yo", Category = "Toys", Price = 3.75M }, 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Product { Id = 3, Name = "Hammer", Category = "Hardware", Price = 16.99M } 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GetAllProducts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products;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IHttpActionResult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products.FirstOrDefault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((p) =&gt;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p.Id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id);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(product == null)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</a:t>
            </a:r>
            <a:r>
              <a:rPr lang="en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Ok(product);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4"/>
            <a:ext cx="1962150" cy="496995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new Project – </a:t>
            </a:r>
            <a:r>
              <a:rPr lang="en-US" sz="2400" dirty="0" err="1"/>
              <a:t>WebApiSample</a:t>
            </a:r>
            <a:endParaRPr lang="en-US" sz="2400" dirty="0"/>
          </a:p>
          <a:p>
            <a:r>
              <a:rPr lang="en-US" sz="2400" dirty="0"/>
              <a:t>Template – Web API</a:t>
            </a:r>
          </a:p>
          <a:p>
            <a:r>
              <a:rPr lang="en-US" sz="2400" dirty="0"/>
              <a:t>Add Model</a:t>
            </a:r>
          </a:p>
          <a:p>
            <a:r>
              <a:rPr lang="en-US" sz="2400" dirty="0"/>
              <a:t>Add Controller</a:t>
            </a:r>
          </a:p>
          <a:p>
            <a:r>
              <a:rPr lang="en-US" sz="2400" dirty="0"/>
              <a:t>Add Client Page to test (add new item -&gt; html page)</a:t>
            </a:r>
          </a:p>
          <a:p>
            <a:pPr lvl="1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E1FB1-6F29-4CD6-9379-8E272001555C}"/>
              </a:ext>
            </a:extLst>
          </p:cNvPr>
          <p:cNvSpPr/>
          <p:nvPr/>
        </p:nvSpPr>
        <p:spPr>
          <a:xfrm>
            <a:off x="3733800" y="12954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&lt;title&gt;Product App&lt;/title&gt;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C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&lt;h2&gt;All Products&lt;/h2&gt;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id="products" /&gt;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&lt;h2&gt;Search by ID&lt;/h2&gt;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type="text" id="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prodId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 size="5" /&gt;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type="button" value="Search"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="find();" /&gt;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 id="product" /&gt;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endParaRPr lang="en-C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="http://ajax.aspnetcdn.com/ajax/jQuery/jquery-2.0.3.min.js"&gt;&lt;/script&gt;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&lt;script&gt;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/products';</a:t>
            </a:r>
          </a:p>
          <a:p>
            <a:endParaRPr lang="en-C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$(document).ready(function () {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Send an AJAX request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$.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getJSON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.done(function (data) {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On success, 'data' contains a list of products.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$.each(data, function (key, item) {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// Add a list item for the product.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$('&lt;li&gt;', { text: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formatItem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(item) }).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appendTo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($('#products'));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});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C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formatItem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(item) {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item.Name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': $' +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C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find() {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id = $('#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prodId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$.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getJSON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'/' + id)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.done(function (data) {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$('#product').text(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formatItem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})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.fail(function (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jqXHR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textStatus</a:t>
            </a:r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err) {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$('#product').text('Error: ' + err);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});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C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302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new Project – </a:t>
            </a:r>
            <a:r>
              <a:rPr lang="en-US" sz="2400" dirty="0" err="1"/>
              <a:t>WebApiSample</a:t>
            </a:r>
            <a:endParaRPr lang="en-US" sz="2400" dirty="0"/>
          </a:p>
          <a:p>
            <a:r>
              <a:rPr lang="en-US" sz="2400" dirty="0"/>
              <a:t>Template – Web API</a:t>
            </a:r>
          </a:p>
          <a:p>
            <a:r>
              <a:rPr lang="en-US" sz="2400" dirty="0"/>
              <a:t>Add Model</a:t>
            </a:r>
          </a:p>
          <a:p>
            <a:r>
              <a:rPr lang="en-US" sz="2400" dirty="0"/>
              <a:t>Add Controller</a:t>
            </a:r>
          </a:p>
          <a:p>
            <a:r>
              <a:rPr lang="en-US" sz="2400" dirty="0"/>
              <a:t>Add Client Page to test</a:t>
            </a:r>
          </a:p>
          <a:p>
            <a:r>
              <a:rPr lang="en-US" sz="2400" dirty="0"/>
              <a:t>Let’s run it</a:t>
            </a:r>
          </a:p>
          <a:p>
            <a:pPr lvl="1"/>
            <a:r>
              <a:rPr lang="en-US" sz="2175" dirty="0"/>
              <a:t>Pull up the HTML page you created</a:t>
            </a:r>
          </a:p>
          <a:p>
            <a:pPr lvl="1"/>
            <a:r>
              <a:rPr lang="en-US" sz="2175" dirty="0"/>
              <a:t>Examine the network console to view the AJAX request and response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912522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1567</Words>
  <Application>Microsoft Office PowerPoint</Application>
  <PresentationFormat>On-screen Show (4:3)</PresentationFormat>
  <Paragraphs>284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Tahoma</vt:lpstr>
      <vt:lpstr>Verdana</vt:lpstr>
      <vt:lpstr>browser</vt:lpstr>
      <vt:lpstr>ASP.NET Web API</vt:lpstr>
      <vt:lpstr>ASP.NET Web API</vt:lpstr>
      <vt:lpstr>ASP.NET Web API – view from the client side</vt:lpstr>
      <vt:lpstr>ASP.NET Web API –view from the server side</vt:lpstr>
      <vt:lpstr>Controllers map to ReST URI</vt:lpstr>
      <vt:lpstr>Exercise</vt:lpstr>
      <vt:lpstr>Exercise</vt:lpstr>
      <vt:lpstr>Exercise</vt:lpstr>
      <vt:lpstr>Exercise</vt:lpstr>
      <vt:lpstr>API Controller Return Types </vt:lpstr>
      <vt:lpstr>API Controller Return Types </vt:lpstr>
      <vt:lpstr>API Controller Return Types </vt:lpstr>
      <vt:lpstr>Closing comments</vt:lpstr>
      <vt:lpstr>References</vt:lpstr>
    </vt:vector>
  </TitlesOfParts>
  <Company>Heritage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Clients</dc:title>
  <dc:creator>Computer Services</dc:creator>
  <cp:lastModifiedBy>rchan</cp:lastModifiedBy>
  <cp:revision>144</cp:revision>
  <dcterms:created xsi:type="dcterms:W3CDTF">2004-10-19T16:27:11Z</dcterms:created>
  <dcterms:modified xsi:type="dcterms:W3CDTF">2017-11-28T02:31:49Z</dcterms:modified>
</cp:coreProperties>
</file>