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14"/>
  </p:notesMasterIdLst>
  <p:sldIdLst>
    <p:sldId id="260" r:id="rId3"/>
    <p:sldId id="301" r:id="rId4"/>
    <p:sldId id="261" r:id="rId5"/>
    <p:sldId id="300" r:id="rId6"/>
    <p:sldId id="262" r:id="rId7"/>
    <p:sldId id="302" r:id="rId8"/>
    <p:sldId id="303" r:id="rId9"/>
    <p:sldId id="304" r:id="rId10"/>
    <p:sldId id="305" r:id="rId11"/>
    <p:sldId id="306" r:id="rId12"/>
    <p:sldId id="30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82" autoAdjust="0"/>
  </p:normalViewPr>
  <p:slideViewPr>
    <p:cSldViewPr>
      <p:cViewPr varScale="1">
        <p:scale>
          <a:sx n="75" d="100"/>
          <a:sy n="75" d="100"/>
        </p:scale>
        <p:origin x="11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38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Roger </a:t>
            </a:r>
            <a:r>
              <a:rPr lang="en-US" dirty="0" err="1"/>
              <a:t>Wolter</a:t>
            </a:r>
            <a:br>
              <a:rPr lang="en-US" dirty="0"/>
            </a:br>
            <a:r>
              <a:rPr lang="en-US" dirty="0"/>
              <a:t>Microsoft Corporation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D8C9-B65C-44D6-9EF8-CB80D0B3E8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8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Simple video: https://www.youtube.com/watch?v=A3_QlYJRVvk</a:t>
            </a:r>
          </a:p>
          <a:p>
            <a:r>
              <a:rPr lang="en-CA" dirty="0"/>
              <a:t>https://www.youtube.com/watch?v=_dFJOSR-aFs (10 minutes)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31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Simple video: https://www.youtube.com/watch?v=A3_QlYJRVvk</a:t>
            </a:r>
          </a:p>
          <a:p>
            <a:r>
              <a:rPr lang="en-CA" dirty="0"/>
              <a:t>https://www.youtube.com/watch?v=_dFJOSR-aFs (10 minutes)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0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1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</a:t>
            </a:r>
            <a:r>
              <a:rPr lang="en-CA" baseline="0" dirty="0"/>
              <a:t> Wikipedia https://en.wikipedia.org/wiki/Web_API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2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</a:t>
            </a:r>
            <a:r>
              <a:rPr lang="en-CA" baseline="0" dirty="0"/>
              <a:t> Wikipedia https://en.wikipedia.org/wiki/Web_API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Under the hood: these</a:t>
            </a:r>
            <a:r>
              <a:rPr lang="en-CA" baseline="0" dirty="0"/>
              <a:t> APIs all exchange data with a remote/hosted web service.</a:t>
            </a:r>
          </a:p>
          <a:p>
            <a:r>
              <a:rPr lang="en-CA" baseline="0" dirty="0"/>
              <a:t>These APIs abstract all the messaging and interactions.</a:t>
            </a:r>
          </a:p>
          <a:p>
            <a:r>
              <a:rPr lang="en-CA" baseline="0" dirty="0"/>
              <a:t>If you ever want to create your own web API, you’ll need to understand the approaches we’ve covered.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0D8C9-B65C-44D6-9EF8-CB80D0B3E8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https://blog.tonysneed.com/2016/01/06/wcf-is-dead-long-live-mvc-6/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14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</a:t>
            </a:r>
            <a:r>
              <a:rPr lang="en-CA" baseline="0" dirty="0"/>
              <a:t> Wikipedia https://en.wikipedia.org/wiki/Web_API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64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</a:t>
            </a:r>
            <a:r>
              <a:rPr lang="en-CA" baseline="0" dirty="0"/>
              <a:t> Wikipedia https://en.wikipedia.org/wiki/Web_API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0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Simple video: https://www.youtube.com/watch?v=A3_QlYJRVvk</a:t>
            </a:r>
          </a:p>
          <a:p>
            <a:r>
              <a:rPr lang="en-CA" dirty="0"/>
              <a:t>https://www.youtube.com/watch?v=_dFJOSR-aFs (10 minutes)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6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959" y="1363460"/>
            <a:ext cx="7987393" cy="2387600"/>
          </a:xfrm>
        </p:spPr>
        <p:txBody>
          <a:bodyPr anchor="b">
            <a:normAutofit/>
          </a:bodyPr>
          <a:lstStyle>
            <a:lvl1pPr algn="ctr">
              <a:defRPr sz="3038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59" y="3907124"/>
            <a:ext cx="7473043" cy="905986"/>
          </a:xfrm>
        </p:spPr>
        <p:txBody>
          <a:bodyPr/>
          <a:lstStyle>
            <a:lvl1pPr marL="0" indent="0" algn="l">
              <a:buNone/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957" y="5241876"/>
            <a:ext cx="814047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5949" y="5198903"/>
            <a:ext cx="878512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6407" y="5129673"/>
            <a:ext cx="982352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0704" y="5160516"/>
            <a:ext cx="936087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8739" y="5211262"/>
            <a:ext cx="859973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658" y="5124241"/>
            <a:ext cx="990505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3106" y="5097133"/>
            <a:ext cx="1031162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8" y="26576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587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05792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29384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29384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61164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24080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3661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7481"/>
            <a:ext cx="3868340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83661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7481"/>
            <a:ext cx="3887391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828001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5568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725018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72567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8" y="666880"/>
            <a:ext cx="78867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8" y="1609344"/>
            <a:ext cx="7886700" cy="50200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82215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366117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3728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7320"/>
            <a:ext cx="3886200" cy="52029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7320"/>
            <a:ext cx="3886200" cy="52029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28830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2600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2513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65998"/>
            <a:ext cx="3868340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2513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65998"/>
            <a:ext cx="3887391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182631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76072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157649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49049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831472"/>
            <a:ext cx="78867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3939"/>
            <a:ext cx="7886700" cy="48693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82056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16263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829" y="859536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1379" y="1389764"/>
            <a:ext cx="4629150" cy="523963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829" y="2459736"/>
            <a:ext cx="2949178" cy="4097842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858651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9611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426338"/>
            <a:ext cx="4629150" cy="517563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96312"/>
            <a:ext cx="2949178" cy="4047782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798938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C9DFEDFA-E8B3-4E56-842C-D01EFB3A34F3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1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8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065305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3184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36776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36776"/>
            <a:ext cx="3886200" cy="48188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3609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49760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229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403161"/>
            <a:ext cx="3868340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229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403161"/>
            <a:ext cx="3887391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57464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77240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3088368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68482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088136"/>
            <a:ext cx="7886700" cy="832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126" y="1920240"/>
            <a:ext cx="7886700" cy="47914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466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26790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04040"/>
            <a:ext cx="78867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3624"/>
            <a:ext cx="78867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43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</p:sldLayoutIdLst>
  <p:hf sldNum="0"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3_QlYJRVv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www.youtube.com/watch?v=_dFJOSR-aF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43001"/>
            <a:ext cx="7543800" cy="1066800"/>
          </a:xfrm>
        </p:spPr>
        <p:txBody>
          <a:bodyPr/>
          <a:lstStyle/>
          <a:p>
            <a:r>
              <a:rPr lang="en-CA" dirty="0"/>
              <a:t>Beyond simple 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890912"/>
            <a:ext cx="8712968" cy="1914351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/>
              <a:t>420-C50 S22</a:t>
            </a:r>
          </a:p>
          <a:p>
            <a:endParaRPr lang="en-US" sz="2800" dirty="0"/>
          </a:p>
          <a:p>
            <a:endParaRPr lang="en-US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581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-analogies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63627"/>
            <a:ext cx="6705600" cy="4230111"/>
          </a:xfrm>
        </p:spPr>
        <p:txBody>
          <a:bodyPr>
            <a:normAutofit/>
          </a:bodyPr>
          <a:lstStyle/>
          <a:p>
            <a:r>
              <a:rPr lang="en-US" sz="2400" dirty="0"/>
              <a:t>Analogy 1:  Remember going from procedural to object oriented?</a:t>
            </a:r>
          </a:p>
          <a:p>
            <a:pPr lvl="1"/>
            <a:r>
              <a:rPr lang="en-US" sz="2400" dirty="0"/>
              <a:t>Consider Service Oriented rather then procedural or object oriented</a:t>
            </a:r>
          </a:p>
          <a:p>
            <a:pPr lvl="1"/>
            <a:r>
              <a:rPr lang="en-US" sz="2400" dirty="0" err="1"/>
              <a:t>i.e</a:t>
            </a:r>
            <a:r>
              <a:rPr lang="en-US" sz="2400" dirty="0"/>
              <a:t> break the problem down into Services that can be re-used</a:t>
            </a:r>
          </a:p>
          <a:p>
            <a:r>
              <a:rPr lang="en-US" sz="2400" dirty="0"/>
              <a:t>Analogy 2: Outsourcing</a:t>
            </a:r>
          </a:p>
          <a:p>
            <a:pPr lvl="1"/>
            <a:r>
              <a:rPr lang="en-US" sz="2400" dirty="0"/>
              <a:t>Don’t build it if you can outsource a service</a:t>
            </a:r>
          </a:p>
          <a:p>
            <a:pPr lvl="1"/>
            <a:r>
              <a:rPr lang="en-US" sz="2400" dirty="0"/>
              <a:t>Service abstract details/implementation</a:t>
            </a:r>
          </a:p>
          <a:p>
            <a:pPr marL="41148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891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-analogies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76327"/>
            <a:ext cx="6858000" cy="4382511"/>
          </a:xfrm>
        </p:spPr>
        <p:txBody>
          <a:bodyPr>
            <a:normAutofit/>
          </a:bodyPr>
          <a:lstStyle/>
          <a:p>
            <a:r>
              <a:rPr lang="en-US" sz="2400" dirty="0"/>
              <a:t>Analogy 3: Cloud	</a:t>
            </a:r>
          </a:p>
          <a:p>
            <a:pPr lvl="1"/>
            <a:r>
              <a:rPr lang="en-US" sz="2400" dirty="0"/>
              <a:t>Abstracts hardware/software as a service</a:t>
            </a:r>
          </a:p>
          <a:p>
            <a:pPr marL="41148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378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676400"/>
            <a:ext cx="6989965" cy="4572636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Data formats</a:t>
            </a:r>
          </a:p>
          <a:p>
            <a:pPr lvl="1"/>
            <a:r>
              <a:rPr lang="en-US" sz="3000" dirty="0"/>
              <a:t>XML (validated by DTDs, XSD)</a:t>
            </a:r>
          </a:p>
          <a:p>
            <a:pPr lvl="1"/>
            <a:r>
              <a:rPr lang="en-US" sz="3000" dirty="0"/>
              <a:t>JSON </a:t>
            </a:r>
          </a:p>
          <a:p>
            <a:r>
              <a:rPr lang="en-US" sz="3000" dirty="0"/>
              <a:t>Processing, rendering</a:t>
            </a:r>
          </a:p>
          <a:p>
            <a:pPr lvl="1"/>
            <a:r>
              <a:rPr lang="en-US" sz="3000" dirty="0"/>
              <a:t>XSLT</a:t>
            </a:r>
          </a:p>
          <a:p>
            <a:pPr lvl="1"/>
            <a:r>
              <a:rPr lang="en-US" sz="3000" dirty="0"/>
              <a:t>JavaScript, jQuery DOM manipulation</a:t>
            </a:r>
          </a:p>
          <a:p>
            <a:r>
              <a:rPr lang="en-US" sz="3000" dirty="0"/>
              <a:t>Message exchange patterns</a:t>
            </a:r>
          </a:p>
          <a:p>
            <a:pPr lvl="1"/>
            <a:r>
              <a:rPr lang="en-US" sz="3000" dirty="0"/>
              <a:t>Request/Reply</a:t>
            </a:r>
          </a:p>
          <a:p>
            <a:pPr lvl="1"/>
            <a:r>
              <a:rPr lang="en-US" sz="3000" dirty="0"/>
              <a:t>Defined by</a:t>
            </a:r>
          </a:p>
          <a:p>
            <a:pPr lvl="2"/>
            <a:r>
              <a:rPr lang="en-US" sz="1900" dirty="0"/>
              <a:t>SOAP</a:t>
            </a:r>
          </a:p>
          <a:p>
            <a:pPr lvl="2"/>
            <a:r>
              <a:rPr lang="en-US" sz="1900" dirty="0" err="1"/>
              <a:t>ReST</a:t>
            </a:r>
            <a:endParaRPr lang="en-US" sz="1900" dirty="0"/>
          </a:p>
          <a:p>
            <a:pPr marL="11430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7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799"/>
            <a:ext cx="7239000" cy="4382511"/>
          </a:xfrm>
        </p:spPr>
        <p:txBody>
          <a:bodyPr>
            <a:normAutofit/>
          </a:bodyPr>
          <a:lstStyle/>
          <a:p>
            <a:r>
              <a:rPr lang="en-US" sz="2400" dirty="0"/>
              <a:t>Generically: A Web API is an application programming interface (API) for either a web server or a web browser.</a:t>
            </a:r>
          </a:p>
          <a:p>
            <a:r>
              <a:rPr lang="en-US" sz="2400" dirty="0"/>
              <a:t>Write code, call functions</a:t>
            </a:r>
          </a:p>
          <a:p>
            <a:pPr marL="11430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Web Programming API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48768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99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799"/>
            <a:ext cx="6781800" cy="4382511"/>
          </a:xfrm>
        </p:spPr>
        <p:txBody>
          <a:bodyPr>
            <a:normAutofit/>
          </a:bodyPr>
          <a:lstStyle/>
          <a:p>
            <a:r>
              <a:rPr lang="en-US" sz="2400" dirty="0"/>
              <a:t>Google</a:t>
            </a:r>
          </a:p>
          <a:p>
            <a:pPr lvl="1"/>
            <a:r>
              <a:rPr lang="en-US" sz="2400" dirty="0"/>
              <a:t>Maps</a:t>
            </a:r>
          </a:p>
          <a:p>
            <a:pPr lvl="1"/>
            <a:r>
              <a:rPr lang="en-US" sz="2400" dirty="0"/>
              <a:t>YouTube </a:t>
            </a:r>
          </a:p>
          <a:p>
            <a:pPr lvl="1"/>
            <a:r>
              <a:rPr lang="en-US" sz="2400" dirty="0"/>
              <a:t>Authentication</a:t>
            </a:r>
          </a:p>
          <a:p>
            <a:r>
              <a:rPr lang="en-US" sz="2400" dirty="0"/>
              <a:t>Write code, call functions</a:t>
            </a:r>
          </a:p>
          <a:p>
            <a:endParaRPr lang="en-US" sz="2400" dirty="0"/>
          </a:p>
          <a:p>
            <a:r>
              <a:rPr lang="en-US" sz="2400" dirty="0"/>
              <a:t>Need more?  Checkout:</a:t>
            </a:r>
          </a:p>
          <a:p>
            <a:r>
              <a:rPr lang="en-US" sz="2400" dirty="0"/>
              <a:t>http://www.programmableweb.com/apis/directory</a:t>
            </a:r>
          </a:p>
          <a:p>
            <a:pPr marL="11430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770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78316" y="1371600"/>
            <a:ext cx="7598884" cy="476964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Why did we learn all that stuff about XML, JSON, AJAX?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What’s under the hood?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21760"/>
            <a:ext cx="6612416" cy="37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1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 – constantly evolving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43345"/>
              </p:ext>
            </p:extLst>
          </p:nvPr>
        </p:nvGraphicFramePr>
        <p:xfrm>
          <a:off x="457200" y="1706880"/>
          <a:ext cx="7391400" cy="496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892">
                  <a:extLst>
                    <a:ext uri="{9D8B030D-6E8A-4147-A177-3AD203B41FA5}">
                      <a16:colId xmlns:a16="http://schemas.microsoft.com/office/drawing/2014/main" val="1805137533"/>
                    </a:ext>
                  </a:extLst>
                </a:gridCol>
                <a:gridCol w="3075254">
                  <a:extLst>
                    <a:ext uri="{9D8B030D-6E8A-4147-A177-3AD203B41FA5}">
                      <a16:colId xmlns:a16="http://schemas.microsoft.com/office/drawing/2014/main" val="4284556118"/>
                    </a:ext>
                  </a:extLst>
                </a:gridCol>
                <a:gridCol w="3075254">
                  <a:extLst>
                    <a:ext uri="{9D8B030D-6E8A-4147-A177-3AD203B41FA5}">
                      <a16:colId xmlns:a16="http://schemas.microsoft.com/office/drawing/2014/main" val="1426978050"/>
                    </a:ext>
                  </a:extLst>
                </a:gridCol>
              </a:tblGrid>
              <a:tr h="808990">
                <a:tc>
                  <a:txBody>
                    <a:bodyPr/>
                    <a:lstStyle/>
                    <a:p>
                      <a:r>
                        <a:rPr lang="en-CA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Superceeded</a:t>
                      </a:r>
                      <a:r>
                        <a:rPr lang="en-CA" baseline="0" dirty="0"/>
                        <a:t> by / Comments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28165"/>
                  </a:ext>
                </a:extLst>
              </a:tr>
              <a:tr h="808990">
                <a:tc>
                  <a:txBody>
                    <a:bodyPr/>
                    <a:lstStyle/>
                    <a:p>
                      <a:r>
                        <a:rPr lang="en-CA" dirty="0" err="1"/>
                        <a:t>WebForms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Separation</a:t>
                      </a:r>
                      <a:r>
                        <a:rPr lang="en-CA" baseline="0" dirty="0"/>
                        <a:t> of concerns, Model, View, Controller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68641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en-CA" dirty="0"/>
                        <a:t>WCF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ASP.NET 5 with MVC6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Platform</a:t>
                      </a:r>
                      <a:r>
                        <a:rPr lang="en-CA" baseline="0" dirty="0"/>
                        <a:t> independent.  Simpler.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30646"/>
                  </a:ext>
                </a:extLst>
              </a:tr>
              <a:tr h="808990">
                <a:tc>
                  <a:txBody>
                    <a:bodyPr/>
                    <a:lstStyle/>
                    <a:p>
                      <a:r>
                        <a:rPr lang="en-CA" dirty="0"/>
                        <a:t>JavaScript AJAX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Simpler</a:t>
                      </a:r>
                      <a:r>
                        <a:rPr lang="en-CA" baseline="0" dirty="0"/>
                        <a:t> abstraction of request/reply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36911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en-CA" dirty="0"/>
                        <a:t>AJAX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Web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Fully abstract all messaging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577970"/>
                  </a:ext>
                </a:extLst>
              </a:tr>
              <a:tr h="808990">
                <a:tc>
                  <a:txBody>
                    <a:bodyPr/>
                    <a:lstStyle/>
                    <a:p>
                      <a:r>
                        <a:rPr lang="en-CA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XML used to be the dominant hierarchical</a:t>
                      </a:r>
                      <a:r>
                        <a:rPr lang="en-CA" baseline="0" dirty="0"/>
                        <a:t> data format, but most AJAX uses JSON now.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59244"/>
                  </a:ext>
                </a:extLst>
              </a:tr>
              <a:tr h="80899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846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0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from Web Services to Web APIs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399"/>
            <a:ext cx="6991350" cy="4534911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Industry is moving to Web APIs</a:t>
            </a:r>
          </a:p>
          <a:p>
            <a:r>
              <a:rPr lang="en-US" sz="2400" dirty="0"/>
              <a:t>Yahoo</a:t>
            </a:r>
          </a:p>
          <a:p>
            <a:pPr lvl="1"/>
            <a:r>
              <a:rPr lang="en-US" sz="2400" dirty="0"/>
              <a:t>Services offered via REST</a:t>
            </a:r>
          </a:p>
          <a:p>
            <a:r>
              <a:rPr lang="en-US" sz="2400" dirty="0"/>
              <a:t>Amazon and eBay</a:t>
            </a:r>
          </a:p>
          <a:p>
            <a:pPr lvl="1"/>
            <a:r>
              <a:rPr lang="en-US" sz="2400" dirty="0"/>
              <a:t>SOAP and REST</a:t>
            </a:r>
          </a:p>
          <a:p>
            <a:r>
              <a:rPr lang="en-US" sz="2400" dirty="0"/>
              <a:t>Google</a:t>
            </a:r>
          </a:p>
          <a:p>
            <a:pPr lvl="1"/>
            <a:r>
              <a:rPr lang="en-US" sz="2400" dirty="0"/>
              <a:t>Used to be on SOAP, but deprecated in </a:t>
            </a:r>
            <a:r>
              <a:rPr lang="en-US" sz="2400" dirty="0" err="1"/>
              <a:t>favour</a:t>
            </a:r>
            <a:r>
              <a:rPr lang="en-US" sz="2400" dirty="0"/>
              <a:t> of REST in 2006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282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APIs vs Web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399"/>
            <a:ext cx="7162800" cy="4534911"/>
          </a:xfrm>
        </p:spPr>
        <p:txBody>
          <a:bodyPr>
            <a:normAutofit/>
          </a:bodyPr>
          <a:lstStyle/>
          <a:p>
            <a:r>
              <a:rPr lang="en-US" sz="2400" dirty="0"/>
              <a:t>Easier to code, less difficult to develop</a:t>
            </a:r>
          </a:p>
          <a:p>
            <a:pPr lvl="1"/>
            <a:r>
              <a:rPr lang="en-US" sz="2400" dirty="0"/>
              <a:t>APIs abstract message exchange and business logic</a:t>
            </a:r>
          </a:p>
          <a:p>
            <a:r>
              <a:rPr lang="en-US" sz="2400" dirty="0"/>
              <a:t>Less resource intensive (may run faster)</a:t>
            </a:r>
          </a:p>
          <a:p>
            <a:pPr lvl="1"/>
            <a:r>
              <a:rPr lang="en-US" sz="2400" dirty="0"/>
              <a:t>Less data conversions that SOAP-based service APIs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572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Web Services - SOA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752599"/>
            <a:ext cx="6991350" cy="4458711"/>
          </a:xfrm>
        </p:spPr>
        <p:txBody>
          <a:bodyPr>
            <a:normAutofit/>
          </a:bodyPr>
          <a:lstStyle/>
          <a:p>
            <a:r>
              <a:rPr lang="en-US" sz="2400" dirty="0"/>
              <a:t>Service Oriented Architecture</a:t>
            </a:r>
          </a:p>
          <a:p>
            <a:pPr lvl="1"/>
            <a:r>
              <a:rPr lang="en-US" sz="2400" dirty="0"/>
              <a:t>Building on the idea of having services available that are loosely coupled with common protocols</a:t>
            </a:r>
          </a:p>
          <a:p>
            <a:pPr lvl="1"/>
            <a:r>
              <a:rPr lang="en-US" sz="2400" dirty="0"/>
              <a:t>Each service is independent of each other </a:t>
            </a:r>
          </a:p>
          <a:p>
            <a:pPr lvl="1"/>
            <a:r>
              <a:rPr lang="en-US" sz="2400" dirty="0"/>
              <a:t>This loose coupling allows you to re-use each service in flexible combinations</a:t>
            </a:r>
          </a:p>
          <a:p>
            <a:pPr lvl="1"/>
            <a:r>
              <a:rPr lang="en-US" sz="2400" dirty="0"/>
              <a:t>Decompose a problem into multiple-re-usable services.</a:t>
            </a:r>
          </a:p>
          <a:p>
            <a:pPr lvl="1"/>
            <a:r>
              <a:rPr lang="en-US" sz="2400" dirty="0">
                <a:hlinkClick r:id="rId3"/>
              </a:rPr>
              <a:t>Overview Video (1:16)</a:t>
            </a:r>
            <a:endParaRPr lang="en-US" sz="2400" dirty="0"/>
          </a:p>
          <a:p>
            <a:pPr lvl="1"/>
            <a:r>
              <a:rPr lang="en-US" sz="2400" dirty="0">
                <a:hlinkClick r:id="rId4"/>
              </a:rPr>
              <a:t>SOA in more detail (9:04)</a:t>
            </a:r>
            <a:endParaRPr lang="en-US" sz="2400" dirty="0"/>
          </a:p>
          <a:p>
            <a:pPr lvl="1"/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1768935"/>
      </p:ext>
    </p:extLst>
  </p:cSld>
  <p:clrMapOvr>
    <a:masterClrMapping/>
  </p:clrMapOvr>
</p:sld>
</file>

<file path=ppt/theme/theme1.xml><?xml version="1.0" encoding="utf-8"?>
<a:theme xmlns:a="http://schemas.openxmlformats.org/drawingml/2006/main" name="brow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" id="{B96C3539-199E-4B74-8DFA-9D2FBD0BEA51}" vid="{EEAD8AD3-5B5B-4C62-BD7D-9099AFCFEE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622</Words>
  <Application>Microsoft Office PowerPoint</Application>
  <PresentationFormat>On-screen Show (4:3)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browser</vt:lpstr>
      <vt:lpstr>Beyond simple Web Services</vt:lpstr>
      <vt:lpstr>Recap</vt:lpstr>
      <vt:lpstr>Web API </vt:lpstr>
      <vt:lpstr>Examples</vt:lpstr>
      <vt:lpstr>Under the hood</vt:lpstr>
      <vt:lpstr>Web Applications – constantly evolving</vt:lpstr>
      <vt:lpstr>Move from Web Services to Web APIs</vt:lpstr>
      <vt:lpstr>Web APIs vs Web Services</vt:lpstr>
      <vt:lpstr>Building on Web Services - SOA</vt:lpstr>
      <vt:lpstr>SOA -analogies</vt:lpstr>
      <vt:lpstr>SOA -analogies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Services</dc:title>
  <dc:creator>Computer Services</dc:creator>
  <dc:description>2010 abstract powerpoint template from presentationpro.com</dc:description>
  <cp:lastModifiedBy>richard</cp:lastModifiedBy>
  <cp:revision>20</cp:revision>
  <dcterms:created xsi:type="dcterms:W3CDTF">2014-11-10T16:43:48Z</dcterms:created>
  <dcterms:modified xsi:type="dcterms:W3CDTF">2017-11-28T11:37:37Z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