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22"/>
  </p:notesMasterIdLst>
  <p:sldIdLst>
    <p:sldId id="309" r:id="rId5"/>
    <p:sldId id="421" r:id="rId6"/>
    <p:sldId id="456" r:id="rId7"/>
    <p:sldId id="458" r:id="rId8"/>
    <p:sldId id="459" r:id="rId9"/>
    <p:sldId id="460" r:id="rId10"/>
    <p:sldId id="461" r:id="rId11"/>
    <p:sldId id="462" r:id="rId12"/>
    <p:sldId id="463" r:id="rId13"/>
    <p:sldId id="422" r:id="rId14"/>
    <p:sldId id="453" r:id="rId15"/>
    <p:sldId id="423" r:id="rId16"/>
    <p:sldId id="424" r:id="rId17"/>
    <p:sldId id="425" r:id="rId18"/>
    <p:sldId id="454" r:id="rId19"/>
    <p:sldId id="426" r:id="rId20"/>
    <p:sldId id="457" r:id="rId21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4" autoAdjust="0"/>
    <p:restoredTop sz="70554" autoAdjust="0"/>
  </p:normalViewPr>
  <p:slideViewPr>
    <p:cSldViewPr>
      <p:cViewPr varScale="1">
        <p:scale>
          <a:sx n="82" d="100"/>
          <a:sy n="82" d="100"/>
        </p:scale>
        <p:origin x="23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6CF0E-2839-47DA-A88C-0EE5B6F4C8B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1ED13-F4C1-48C7-98F1-7F0225179278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BC5EC7B2-B28F-4CFE-A57A-9B379392E3D0}" type="parTrans" cxnId="{2D7ED153-463D-4D3D-B9A2-7C6A0ED91C07}">
      <dgm:prSet/>
      <dgm:spPr/>
      <dgm:t>
        <a:bodyPr/>
        <a:lstStyle/>
        <a:p>
          <a:endParaRPr lang="en-US"/>
        </a:p>
      </dgm:t>
    </dgm:pt>
    <dgm:pt modelId="{1B106D0A-D5B0-4309-B67C-4EBA19C0A487}" type="sibTrans" cxnId="{2D7ED153-463D-4D3D-B9A2-7C6A0ED91C07}">
      <dgm:prSet/>
      <dgm:spPr/>
      <dgm:t>
        <a:bodyPr/>
        <a:lstStyle/>
        <a:p>
          <a:endParaRPr lang="en-US"/>
        </a:p>
      </dgm:t>
    </dgm:pt>
    <dgm:pt modelId="{2615C973-F657-462A-BA2A-34B201E82AF3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0E82E25E-3EBE-44DD-A57F-7620B3F0F8C2}" type="parTrans" cxnId="{738F2598-9BED-4F41-B003-691E79D1958C}">
      <dgm:prSet/>
      <dgm:spPr/>
      <dgm:t>
        <a:bodyPr/>
        <a:lstStyle/>
        <a:p>
          <a:endParaRPr lang="en-US"/>
        </a:p>
      </dgm:t>
    </dgm:pt>
    <dgm:pt modelId="{548FED81-7C0D-4CA6-A622-C004C5CB900D}" type="sibTrans" cxnId="{738F2598-9BED-4F41-B003-691E79D1958C}">
      <dgm:prSet/>
      <dgm:spPr/>
      <dgm:t>
        <a:bodyPr/>
        <a:lstStyle/>
        <a:p>
          <a:endParaRPr lang="en-US"/>
        </a:p>
      </dgm:t>
    </dgm:pt>
    <dgm:pt modelId="{65D27671-B46E-4378-BE8C-3FA6F219A450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F44B7763-5EB7-4996-8A8D-F4033AB0C107}" type="parTrans" cxnId="{E28F6BB8-5655-4475-8102-EF67B792E62D}">
      <dgm:prSet/>
      <dgm:spPr/>
      <dgm:t>
        <a:bodyPr/>
        <a:lstStyle/>
        <a:p>
          <a:endParaRPr lang="en-US"/>
        </a:p>
      </dgm:t>
    </dgm:pt>
    <dgm:pt modelId="{6D9E6414-EDDA-4B59-8D1A-211ABBC49D64}" type="sibTrans" cxnId="{E28F6BB8-5655-4475-8102-EF67B792E62D}">
      <dgm:prSet/>
      <dgm:spPr/>
      <dgm:t>
        <a:bodyPr/>
        <a:lstStyle/>
        <a:p>
          <a:endParaRPr lang="en-US"/>
        </a:p>
      </dgm:t>
    </dgm:pt>
    <dgm:pt modelId="{55F113FB-A880-4927-AC46-677FC5673BA5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5CC9E008-2506-4FBA-83DC-418DF28BE06A}" type="parTrans" cxnId="{3D4849B9-DA05-49D9-8653-7F9B344FE040}">
      <dgm:prSet/>
      <dgm:spPr/>
      <dgm:t>
        <a:bodyPr/>
        <a:lstStyle/>
        <a:p>
          <a:endParaRPr lang="en-US"/>
        </a:p>
      </dgm:t>
    </dgm:pt>
    <dgm:pt modelId="{A4B3CAE4-BCAF-49C0-807D-06AD8FE7B67F}" type="sibTrans" cxnId="{3D4849B9-DA05-49D9-8653-7F9B344FE040}">
      <dgm:prSet/>
      <dgm:spPr/>
      <dgm:t>
        <a:bodyPr/>
        <a:lstStyle/>
        <a:p>
          <a:endParaRPr lang="en-US"/>
        </a:p>
      </dgm:t>
    </dgm:pt>
    <dgm:pt modelId="{F2BA0B2D-67D8-43D4-B3B4-4857B41CCEF4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BD8BF880-DDAA-422C-BA6B-D3EB53DAA3F1}" type="parTrans" cxnId="{4A3D4EF1-C31E-4C10-8E4B-D49EB127B59D}">
      <dgm:prSet/>
      <dgm:spPr/>
      <dgm:t>
        <a:bodyPr/>
        <a:lstStyle/>
        <a:p>
          <a:endParaRPr lang="en-US"/>
        </a:p>
      </dgm:t>
    </dgm:pt>
    <dgm:pt modelId="{BD6899C3-0A13-4C67-A0F0-9C7939969BC0}" type="sibTrans" cxnId="{4A3D4EF1-C31E-4C10-8E4B-D49EB127B59D}">
      <dgm:prSet/>
      <dgm:spPr/>
      <dgm:t>
        <a:bodyPr/>
        <a:lstStyle/>
        <a:p>
          <a:endParaRPr lang="en-US"/>
        </a:p>
      </dgm:t>
    </dgm:pt>
    <dgm:pt modelId="{D2EEB5F7-031E-411A-AEFA-369E1A0E9B0B}" type="pres">
      <dgm:prSet presAssocID="{51A6CF0E-2839-47DA-A88C-0EE5B6F4C8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9CDCD7-0C3F-41AB-8E1B-93B33BFFA890}" type="pres">
      <dgm:prSet presAssocID="{E5A1ED13-F4C1-48C7-98F1-7F02251792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8811D-C428-41C9-8B04-AF57E1E1F4BA}" type="pres">
      <dgm:prSet presAssocID="{E5A1ED13-F4C1-48C7-98F1-7F0225179278}" presName="spNode" presStyleCnt="0"/>
      <dgm:spPr/>
    </dgm:pt>
    <dgm:pt modelId="{A975CCF2-0340-4D73-8F16-51CB3FA481F9}" type="pres">
      <dgm:prSet presAssocID="{1B106D0A-D5B0-4309-B67C-4EBA19C0A48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26EF1D93-8E38-49D7-99E6-4FF6495E610C}" type="pres">
      <dgm:prSet presAssocID="{2615C973-F657-462A-BA2A-34B201E82A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C9574-ECB0-43A8-AE15-D7192233DF6C}" type="pres">
      <dgm:prSet presAssocID="{2615C973-F657-462A-BA2A-34B201E82AF3}" presName="spNode" presStyleCnt="0"/>
      <dgm:spPr/>
    </dgm:pt>
    <dgm:pt modelId="{6ED3D3E9-B77C-4E02-8323-9738DCA14EA3}" type="pres">
      <dgm:prSet presAssocID="{548FED81-7C0D-4CA6-A622-C004C5CB900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3D2B68C-B019-40BA-850F-0A7840D20832}" type="pres">
      <dgm:prSet presAssocID="{65D27671-B46E-4378-BE8C-3FA6F219A4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24ACF-0F88-44B1-A7C3-798E04EBABFD}" type="pres">
      <dgm:prSet presAssocID="{65D27671-B46E-4378-BE8C-3FA6F219A450}" presName="spNode" presStyleCnt="0"/>
      <dgm:spPr/>
    </dgm:pt>
    <dgm:pt modelId="{C8233999-B5B0-4C17-B572-3636C6A8628C}" type="pres">
      <dgm:prSet presAssocID="{6D9E6414-EDDA-4B59-8D1A-211ABBC49D6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2D9E387-EDA4-4227-8A34-E9C1EDD26C55}" type="pres">
      <dgm:prSet presAssocID="{55F113FB-A880-4927-AC46-677FC5673BA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F4DAD-053A-425B-ADF3-BAABDCE9D037}" type="pres">
      <dgm:prSet presAssocID="{55F113FB-A880-4927-AC46-677FC5673BA5}" presName="spNode" presStyleCnt="0"/>
      <dgm:spPr/>
    </dgm:pt>
    <dgm:pt modelId="{5646B151-E39B-447D-A647-4874D239DA42}" type="pres">
      <dgm:prSet presAssocID="{A4B3CAE4-BCAF-49C0-807D-06AD8FE7B67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0DE83B-2A09-49B5-A5BF-C340F2904086}" type="pres">
      <dgm:prSet presAssocID="{F2BA0B2D-67D8-43D4-B3B4-4857B41CCE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F265C-FD7D-48DF-956C-057F8EFA8E3E}" type="pres">
      <dgm:prSet presAssocID="{F2BA0B2D-67D8-43D4-B3B4-4857B41CCEF4}" presName="spNode" presStyleCnt="0"/>
      <dgm:spPr/>
    </dgm:pt>
    <dgm:pt modelId="{93964A9D-96DD-4BF4-80F9-C9DC2E92D17C}" type="pres">
      <dgm:prSet presAssocID="{BD6899C3-0A13-4C67-A0F0-9C7939969BC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84677671-FA7B-4837-8322-DC364BEE1241}" type="presOf" srcId="{E5A1ED13-F4C1-48C7-98F1-7F0225179278}" destId="{1D9CDCD7-0C3F-41AB-8E1B-93B33BFFA890}" srcOrd="0" destOrd="0" presId="urn:microsoft.com/office/officeart/2005/8/layout/cycle5"/>
    <dgm:cxn modelId="{3D4849B9-DA05-49D9-8653-7F9B344FE040}" srcId="{51A6CF0E-2839-47DA-A88C-0EE5B6F4C8B3}" destId="{55F113FB-A880-4927-AC46-677FC5673BA5}" srcOrd="3" destOrd="0" parTransId="{5CC9E008-2506-4FBA-83DC-418DF28BE06A}" sibTransId="{A4B3CAE4-BCAF-49C0-807D-06AD8FE7B67F}"/>
    <dgm:cxn modelId="{57725900-059D-4A15-B84F-178D5793CB50}" type="presOf" srcId="{55F113FB-A880-4927-AC46-677FC5673BA5}" destId="{E2D9E387-EDA4-4227-8A34-E9C1EDD26C55}" srcOrd="0" destOrd="0" presId="urn:microsoft.com/office/officeart/2005/8/layout/cycle5"/>
    <dgm:cxn modelId="{78094455-1487-468A-B70C-39FF4A9F7BA5}" type="presOf" srcId="{F2BA0B2D-67D8-43D4-B3B4-4857B41CCEF4}" destId="{7A0DE83B-2A09-49B5-A5BF-C340F2904086}" srcOrd="0" destOrd="0" presId="urn:microsoft.com/office/officeart/2005/8/layout/cycle5"/>
    <dgm:cxn modelId="{C876C678-F62C-4395-8C62-A500AB0470A7}" type="presOf" srcId="{2615C973-F657-462A-BA2A-34B201E82AF3}" destId="{26EF1D93-8E38-49D7-99E6-4FF6495E610C}" srcOrd="0" destOrd="0" presId="urn:microsoft.com/office/officeart/2005/8/layout/cycle5"/>
    <dgm:cxn modelId="{EE6E469E-6740-4AF4-A0D5-BA2C56913E5E}" type="presOf" srcId="{65D27671-B46E-4378-BE8C-3FA6F219A450}" destId="{C3D2B68C-B019-40BA-850F-0A7840D20832}" srcOrd="0" destOrd="0" presId="urn:microsoft.com/office/officeart/2005/8/layout/cycle5"/>
    <dgm:cxn modelId="{75EF11A0-6146-4FFB-BAB9-55A72B65C9B4}" type="presOf" srcId="{6D9E6414-EDDA-4B59-8D1A-211ABBC49D64}" destId="{C8233999-B5B0-4C17-B572-3636C6A8628C}" srcOrd="0" destOrd="0" presId="urn:microsoft.com/office/officeart/2005/8/layout/cycle5"/>
    <dgm:cxn modelId="{5A6EC301-1437-4080-AF3A-9FDE93134E57}" type="presOf" srcId="{1B106D0A-D5B0-4309-B67C-4EBA19C0A487}" destId="{A975CCF2-0340-4D73-8F16-51CB3FA481F9}" srcOrd="0" destOrd="0" presId="urn:microsoft.com/office/officeart/2005/8/layout/cycle5"/>
    <dgm:cxn modelId="{0DE0CE1E-8BB7-4C1D-9B64-AC91807D7FBC}" type="presOf" srcId="{548FED81-7C0D-4CA6-A622-C004C5CB900D}" destId="{6ED3D3E9-B77C-4E02-8323-9738DCA14EA3}" srcOrd="0" destOrd="0" presId="urn:microsoft.com/office/officeart/2005/8/layout/cycle5"/>
    <dgm:cxn modelId="{E28F6BB8-5655-4475-8102-EF67B792E62D}" srcId="{51A6CF0E-2839-47DA-A88C-0EE5B6F4C8B3}" destId="{65D27671-B46E-4378-BE8C-3FA6F219A450}" srcOrd="2" destOrd="0" parTransId="{F44B7763-5EB7-4996-8A8D-F4033AB0C107}" sibTransId="{6D9E6414-EDDA-4B59-8D1A-211ABBC49D64}"/>
    <dgm:cxn modelId="{2D7ED153-463D-4D3D-B9A2-7C6A0ED91C07}" srcId="{51A6CF0E-2839-47DA-A88C-0EE5B6F4C8B3}" destId="{E5A1ED13-F4C1-48C7-98F1-7F0225179278}" srcOrd="0" destOrd="0" parTransId="{BC5EC7B2-B28F-4CFE-A57A-9B379392E3D0}" sibTransId="{1B106D0A-D5B0-4309-B67C-4EBA19C0A487}"/>
    <dgm:cxn modelId="{565B67D4-DB0B-4EC0-9041-21C065220AF0}" type="presOf" srcId="{51A6CF0E-2839-47DA-A88C-0EE5B6F4C8B3}" destId="{D2EEB5F7-031E-411A-AEFA-369E1A0E9B0B}" srcOrd="0" destOrd="0" presId="urn:microsoft.com/office/officeart/2005/8/layout/cycle5"/>
    <dgm:cxn modelId="{738F2598-9BED-4F41-B003-691E79D1958C}" srcId="{51A6CF0E-2839-47DA-A88C-0EE5B6F4C8B3}" destId="{2615C973-F657-462A-BA2A-34B201E82AF3}" srcOrd="1" destOrd="0" parTransId="{0E82E25E-3EBE-44DD-A57F-7620B3F0F8C2}" sibTransId="{548FED81-7C0D-4CA6-A622-C004C5CB900D}"/>
    <dgm:cxn modelId="{4A3D4EF1-C31E-4C10-8E4B-D49EB127B59D}" srcId="{51A6CF0E-2839-47DA-A88C-0EE5B6F4C8B3}" destId="{F2BA0B2D-67D8-43D4-B3B4-4857B41CCEF4}" srcOrd="4" destOrd="0" parTransId="{BD8BF880-DDAA-422C-BA6B-D3EB53DAA3F1}" sibTransId="{BD6899C3-0A13-4C67-A0F0-9C7939969BC0}"/>
    <dgm:cxn modelId="{D084484A-B822-438A-9075-F9A8A54DA17C}" type="presOf" srcId="{A4B3CAE4-BCAF-49C0-807D-06AD8FE7B67F}" destId="{5646B151-E39B-447D-A647-4874D239DA42}" srcOrd="0" destOrd="0" presId="urn:microsoft.com/office/officeart/2005/8/layout/cycle5"/>
    <dgm:cxn modelId="{578F5A82-1C48-4352-859B-095300F959B1}" type="presOf" srcId="{BD6899C3-0A13-4C67-A0F0-9C7939969BC0}" destId="{93964A9D-96DD-4BF4-80F9-C9DC2E92D17C}" srcOrd="0" destOrd="0" presId="urn:microsoft.com/office/officeart/2005/8/layout/cycle5"/>
    <dgm:cxn modelId="{07F4C705-B677-4A6C-BEDB-A8045E5D7969}" type="presParOf" srcId="{D2EEB5F7-031E-411A-AEFA-369E1A0E9B0B}" destId="{1D9CDCD7-0C3F-41AB-8E1B-93B33BFFA890}" srcOrd="0" destOrd="0" presId="urn:microsoft.com/office/officeart/2005/8/layout/cycle5"/>
    <dgm:cxn modelId="{9761D232-52F6-4206-BFDD-B04DC3E52A33}" type="presParOf" srcId="{D2EEB5F7-031E-411A-AEFA-369E1A0E9B0B}" destId="{77D8811D-C428-41C9-8B04-AF57E1E1F4BA}" srcOrd="1" destOrd="0" presId="urn:microsoft.com/office/officeart/2005/8/layout/cycle5"/>
    <dgm:cxn modelId="{20850385-252D-42D7-8B4D-3BCB20AD757C}" type="presParOf" srcId="{D2EEB5F7-031E-411A-AEFA-369E1A0E9B0B}" destId="{A975CCF2-0340-4D73-8F16-51CB3FA481F9}" srcOrd="2" destOrd="0" presId="urn:microsoft.com/office/officeart/2005/8/layout/cycle5"/>
    <dgm:cxn modelId="{6305A0A7-1094-4FE6-B93B-DDEC41BF3D66}" type="presParOf" srcId="{D2EEB5F7-031E-411A-AEFA-369E1A0E9B0B}" destId="{26EF1D93-8E38-49D7-99E6-4FF6495E610C}" srcOrd="3" destOrd="0" presId="urn:microsoft.com/office/officeart/2005/8/layout/cycle5"/>
    <dgm:cxn modelId="{F37E7E54-2860-43F8-A31D-B63344D96434}" type="presParOf" srcId="{D2EEB5F7-031E-411A-AEFA-369E1A0E9B0B}" destId="{84AC9574-ECB0-43A8-AE15-D7192233DF6C}" srcOrd="4" destOrd="0" presId="urn:microsoft.com/office/officeart/2005/8/layout/cycle5"/>
    <dgm:cxn modelId="{C8358E97-F116-454C-9836-848C4F7E5DF3}" type="presParOf" srcId="{D2EEB5F7-031E-411A-AEFA-369E1A0E9B0B}" destId="{6ED3D3E9-B77C-4E02-8323-9738DCA14EA3}" srcOrd="5" destOrd="0" presId="urn:microsoft.com/office/officeart/2005/8/layout/cycle5"/>
    <dgm:cxn modelId="{027561B0-6B8C-4838-943D-623018AA63B4}" type="presParOf" srcId="{D2EEB5F7-031E-411A-AEFA-369E1A0E9B0B}" destId="{C3D2B68C-B019-40BA-850F-0A7840D20832}" srcOrd="6" destOrd="0" presId="urn:microsoft.com/office/officeart/2005/8/layout/cycle5"/>
    <dgm:cxn modelId="{323032FC-5549-42D1-BC56-24DC5480DF68}" type="presParOf" srcId="{D2EEB5F7-031E-411A-AEFA-369E1A0E9B0B}" destId="{7F724ACF-0F88-44B1-A7C3-798E04EBABFD}" srcOrd="7" destOrd="0" presId="urn:microsoft.com/office/officeart/2005/8/layout/cycle5"/>
    <dgm:cxn modelId="{66734FEE-0E19-42F5-9C7C-68785DC5F1BA}" type="presParOf" srcId="{D2EEB5F7-031E-411A-AEFA-369E1A0E9B0B}" destId="{C8233999-B5B0-4C17-B572-3636C6A8628C}" srcOrd="8" destOrd="0" presId="urn:microsoft.com/office/officeart/2005/8/layout/cycle5"/>
    <dgm:cxn modelId="{3E34D9C2-EE54-4870-B1BE-051A0CF7BACA}" type="presParOf" srcId="{D2EEB5F7-031E-411A-AEFA-369E1A0E9B0B}" destId="{E2D9E387-EDA4-4227-8A34-E9C1EDD26C55}" srcOrd="9" destOrd="0" presId="urn:microsoft.com/office/officeart/2005/8/layout/cycle5"/>
    <dgm:cxn modelId="{28D86EC6-C3EC-49E6-8A05-F96E999474A9}" type="presParOf" srcId="{D2EEB5F7-031E-411A-AEFA-369E1A0E9B0B}" destId="{79BF4DAD-053A-425B-ADF3-BAABDCE9D037}" srcOrd="10" destOrd="0" presId="urn:microsoft.com/office/officeart/2005/8/layout/cycle5"/>
    <dgm:cxn modelId="{89B756D4-0549-4FA7-A040-2DFABFC9EFD3}" type="presParOf" srcId="{D2EEB5F7-031E-411A-AEFA-369E1A0E9B0B}" destId="{5646B151-E39B-447D-A647-4874D239DA42}" srcOrd="11" destOrd="0" presId="urn:microsoft.com/office/officeart/2005/8/layout/cycle5"/>
    <dgm:cxn modelId="{DAC31E0E-4A62-4461-944B-2270013361E6}" type="presParOf" srcId="{D2EEB5F7-031E-411A-AEFA-369E1A0E9B0B}" destId="{7A0DE83B-2A09-49B5-A5BF-C340F2904086}" srcOrd="12" destOrd="0" presId="urn:microsoft.com/office/officeart/2005/8/layout/cycle5"/>
    <dgm:cxn modelId="{65A8D754-DF32-45D8-B877-19E99CCC6592}" type="presParOf" srcId="{D2EEB5F7-031E-411A-AEFA-369E1A0E9B0B}" destId="{9F4F265C-FD7D-48DF-956C-057F8EFA8E3E}" srcOrd="13" destOrd="0" presId="urn:microsoft.com/office/officeart/2005/8/layout/cycle5"/>
    <dgm:cxn modelId="{C2258AB8-5A7F-4B9E-9343-F06CE72F5B78}" type="presParOf" srcId="{D2EEB5F7-031E-411A-AEFA-369E1A0E9B0B}" destId="{93964A9D-96DD-4BF4-80F9-C9DC2E92D17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CDCD7-0C3F-41AB-8E1B-93B33BFFA890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Analysis</a:t>
          </a:r>
          <a:endParaRPr lang="en-US" sz="1300" kern="1200" dirty="0"/>
        </a:p>
      </dsp:txBody>
      <dsp:txXfrm>
        <a:off x="2422865" y="44730"/>
        <a:ext cx="1250268" cy="783022"/>
      </dsp:txXfrm>
    </dsp:sp>
    <dsp:sp modelId="{A975CCF2-0340-4D73-8F16-51CB3FA481F9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578672" y="220630"/>
              </a:moveTo>
              <a:arcTo wR="1732594" hR="1732594" stAng="17953853" swAng="121087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F1D93-8E38-49D7-99E6-4FF6495E610C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Design</a:t>
          </a:r>
          <a:endParaRPr lang="en-US" sz="1300" kern="1200" dirty="0"/>
        </a:p>
      </dsp:txBody>
      <dsp:txXfrm>
        <a:off x="4070661" y="1241923"/>
        <a:ext cx="1250268" cy="783022"/>
      </dsp:txXfrm>
    </dsp:sp>
    <dsp:sp modelId="{6ED3D3E9-B77C-4E02-8323-9738DCA14EA3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1025" y="1852639"/>
              </a:moveTo>
              <a:arcTo wR="1732594" hR="1732594" stAng="21838381" swAng="135921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2B68C-B019-40BA-850F-0A7840D20832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Implementation</a:t>
          </a:r>
          <a:endParaRPr lang="en-US" sz="1300" kern="1200" dirty="0"/>
        </a:p>
      </dsp:txBody>
      <dsp:txXfrm>
        <a:off x="3441259" y="3179023"/>
        <a:ext cx="1250268" cy="783022"/>
      </dsp:txXfrm>
    </dsp:sp>
    <dsp:sp modelId="{C8233999-B5B0-4C17-B572-3636C6A8628C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945042" y="3452114"/>
              </a:moveTo>
              <a:arcTo wR="1732594" hR="1732594" stAng="4977406" swAng="84518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9E387-EDA4-4227-8A34-E9C1EDD26C55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Maintenance</a:t>
          </a:r>
          <a:endParaRPr lang="en-US" sz="1300" kern="1200" dirty="0"/>
        </a:p>
      </dsp:txBody>
      <dsp:txXfrm>
        <a:off x="1404472" y="3179023"/>
        <a:ext cx="1250268" cy="783022"/>
      </dsp:txXfrm>
    </dsp:sp>
    <dsp:sp modelId="{5646B151-E39B-447D-A647-4874D239DA42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83747" y="2509097"/>
              </a:moveTo>
              <a:arcTo wR="1732594" hR="1732594" stAng="9202406" swAng="135921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DE83B-2A09-49B5-A5BF-C340F2904086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Planning</a:t>
          </a:r>
          <a:endParaRPr lang="en-US" sz="1300" kern="1200" dirty="0"/>
        </a:p>
      </dsp:txBody>
      <dsp:txXfrm>
        <a:off x="775070" y="1241923"/>
        <a:ext cx="1250268" cy="783022"/>
      </dsp:txXfrm>
    </dsp:sp>
    <dsp:sp modelId="{93964A9D-96DD-4BF4-80F9-C9DC2E92D17C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416846" y="605345"/>
              </a:moveTo>
              <a:arcTo wR="1732594" hR="1732594" stAng="13235271" swAng="121087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stverse.com/2012/12/24/10-seriously-epic-computer-software-bug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omputerworld.com/article/2515483/enterprise-applications/epic-failures--11-infamous-software-bugs.html?page=5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Additional Ref:</a:t>
            </a:r>
            <a:r>
              <a:rPr lang="en-CA" baseline="0" dirty="0" smtClean="0"/>
              <a:t> </a:t>
            </a:r>
            <a:r>
              <a:rPr lang="en-US" sz="1200" dirty="0" smtClean="0"/>
              <a:t>A Guide to the Project Management Body of Knowledge (PMBOK)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activity: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group come up with  horror story (failure case) of projects running over, delivering the wrong thing, or failing in some big way.</a:t>
            </a:r>
          </a:p>
          <a:p>
            <a:endParaRPr lang="en-US" baseline="0" dirty="0" smtClean="0"/>
          </a:p>
          <a:p>
            <a:r>
              <a:rPr lang="en-US" dirty="0" smtClean="0"/>
              <a:t>1985 Therac-25 Medical Accelerator disaster</a:t>
            </a:r>
          </a:p>
          <a:p>
            <a:r>
              <a:rPr lang="en-US" dirty="0" smtClean="0"/>
              <a:t>Radiation therapy tool that can shoot x-rays.</a:t>
            </a:r>
          </a:p>
          <a:p>
            <a:r>
              <a:rPr lang="en-US" dirty="0" smtClean="0"/>
              <a:t>Software bugs and poor documentation caused lethal amount of radiation to be administered.</a:t>
            </a:r>
          </a:p>
          <a:p>
            <a:r>
              <a:rPr lang="en-US" dirty="0" smtClean="0"/>
              <a:t>Some screamed in pain and tried to run from the room.</a:t>
            </a:r>
          </a:p>
          <a:p>
            <a:r>
              <a:rPr lang="en-US" dirty="0" smtClean="0"/>
              <a:t>This failed as a system, the software and hardware was built as a system. </a:t>
            </a:r>
          </a:p>
          <a:p>
            <a:r>
              <a:rPr lang="en-US" dirty="0" smtClean="0"/>
              <a:t>The original hardware had safeguards that the new hardware didn’t.</a:t>
            </a:r>
          </a:p>
          <a:p>
            <a:r>
              <a:rPr lang="en-US" dirty="0" smtClean="0">
                <a:hlinkClick r:id="rId3"/>
              </a:rPr>
              <a:t>http://listverse.com/2012/12/24/10-seriously-epic-computer-software-bugs/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4"/>
              </a:rPr>
              <a:t>http://www.computerworld.com/article/2515483/enterprise-applications/epic-failures--11-infamous-software-bugs.html?page=5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1998</a:t>
            </a:r>
          </a:p>
          <a:p>
            <a:r>
              <a:rPr lang="en-US" dirty="0" smtClean="0"/>
              <a:t>NASA sent a ship to Mars.</a:t>
            </a:r>
          </a:p>
          <a:p>
            <a:r>
              <a:rPr lang="en-US" dirty="0" smtClean="0"/>
              <a:t>It never made it.  It missed the planet.</a:t>
            </a:r>
          </a:p>
          <a:p>
            <a:r>
              <a:rPr lang="en-US" dirty="0" smtClean="0"/>
              <a:t>Root cause: The different engineering teams used different units, one metric and one was in imperial.</a:t>
            </a:r>
          </a:p>
          <a:p>
            <a:r>
              <a:rPr lang="en-US" dirty="0" smtClean="0"/>
              <a:t>Cost: $327.6 million and years of effort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Source: The Standish Group 2006 Chaos Report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181663-1935-4582-8F54-9B9D93D280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8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Planning pays</a:t>
            </a:r>
            <a:r>
              <a:rPr lang="en-US" baseline="0" dirty="0" smtClean="0"/>
              <a:t> off</a:t>
            </a: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181663-1935-4582-8F54-9B9D93D280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Tata Consultancy, 2007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8B94-2770-493A-808E-9544ED180DC6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11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Source: Charette, Robert N., “Why Software Fails,” IEEE Spectrum Online, Sept. 2005.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4083A3-24CA-41A0-9BD6-54896B33E6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right here!  This is the magic cycle</a:t>
            </a:r>
            <a:r>
              <a:rPr lang="en-US" baseline="0" dirty="0" smtClean="0"/>
              <a:t> that practically all deployed systems go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8B94-2770-493A-808E-9544ED180DC6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64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9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Fresh breaking news</a:t>
            </a:r>
            <a:r>
              <a:rPr lang="en-US" baseline="0" smtClean="0"/>
              <a:t> from this summer:</a:t>
            </a:r>
          </a:p>
          <a:p>
            <a:r>
              <a:rPr lang="en-US" smtClean="0"/>
              <a:t>http://www.chicagotribune.com/lifestyles/travel/ct-airline-computer-outages-what-to-know-20160816-story.html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2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8/29/2017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orath.com/index.php/software_maintenance_cos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Introduction to Project Management</a:t>
            </a:r>
            <a:endParaRPr lang="en-CA" sz="5400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2636912"/>
            <a:ext cx="8712968" cy="3168352"/>
          </a:xfrm>
        </p:spPr>
        <p:txBody>
          <a:bodyPr>
            <a:noAutofit/>
          </a:bodyPr>
          <a:lstStyle/>
          <a:p>
            <a:pPr marR="0" eaLnBrk="1" hangingPunct="1"/>
            <a:endParaRPr lang="en-US" sz="2800" dirty="0" smtClean="0"/>
          </a:p>
          <a:p>
            <a:pPr marR="0" eaLnBrk="1" hangingPunct="1"/>
            <a:endParaRPr lang="en-US" sz="2800" dirty="0"/>
          </a:p>
          <a:p>
            <a:pPr marR="0" eaLnBrk="1" hangingPunct="1"/>
            <a:r>
              <a:rPr lang="en-US" sz="2800" b="1" dirty="0" smtClean="0"/>
              <a:t>420-E31  Systems III</a:t>
            </a:r>
          </a:p>
          <a:p>
            <a:endParaRPr lang="en-US" sz="2800" b="1" dirty="0" smtClean="0"/>
          </a:p>
          <a:p>
            <a:r>
              <a:rPr lang="en-US" b="1" dirty="0" smtClean="0"/>
              <a:t>References:</a:t>
            </a:r>
          </a:p>
          <a:p>
            <a:r>
              <a:rPr lang="en-CA" b="1" dirty="0" smtClean="0"/>
              <a:t>Dennis: Chapter </a:t>
            </a:r>
            <a:r>
              <a:rPr lang="en-CA" b="1" dirty="0"/>
              <a:t>2</a:t>
            </a:r>
            <a:endParaRPr lang="en-US" b="1" dirty="0" smtClean="0"/>
          </a:p>
          <a:p>
            <a:r>
              <a:rPr lang="en-CA" b="1" dirty="0" smtClean="0"/>
              <a:t>Rosenblatt: Chapter 3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Measuring Project Success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resulting information system is </a:t>
            </a:r>
            <a:r>
              <a:rPr lang="en-US" b="1" dirty="0" smtClean="0"/>
              <a:t>acceptable</a:t>
            </a:r>
            <a:r>
              <a:rPr lang="en-US" dirty="0" smtClean="0"/>
              <a:t> to the customer.</a:t>
            </a:r>
          </a:p>
          <a:p>
            <a:r>
              <a:rPr lang="en-US" dirty="0" smtClean="0"/>
              <a:t>The system was delivered “</a:t>
            </a:r>
            <a:r>
              <a:rPr lang="en-US" b="1" dirty="0" smtClean="0"/>
              <a:t>on time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system was delivered “</a:t>
            </a:r>
            <a:r>
              <a:rPr lang="en-US" b="1" dirty="0" smtClean="0"/>
              <a:t>within budget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system development process had a </a:t>
            </a:r>
            <a:r>
              <a:rPr lang="en-US" b="1" dirty="0" smtClean="0"/>
              <a:t>minimal</a:t>
            </a:r>
            <a:r>
              <a:rPr lang="en-US" dirty="0" smtClean="0"/>
              <a:t> impact on ongoing business operations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273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Triangle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7859216" cy="1155774"/>
          </a:xfrm>
        </p:spPr>
        <p:txBody>
          <a:bodyPr/>
          <a:lstStyle/>
          <a:p>
            <a:r>
              <a:rPr lang="en-US" dirty="0" smtClean="0"/>
              <a:t>Balance </a:t>
            </a:r>
            <a:r>
              <a:rPr lang="en-US" dirty="0"/>
              <a:t>of the project’s scope, schedule (time) and </a:t>
            </a:r>
            <a:r>
              <a:rPr lang="en-US" dirty="0" smtClean="0"/>
              <a:t>cost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1835696" y="2971800"/>
            <a:ext cx="3657600" cy="28956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7296" y="2438400"/>
            <a:ext cx="9144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Cost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7496" y="5816600"/>
            <a:ext cx="16986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Schedule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3634" y="5816600"/>
            <a:ext cx="232886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Performance</a:t>
            </a:r>
          </a:p>
        </p:txBody>
      </p:sp>
      <p:sp>
        <p:nvSpPr>
          <p:cNvPr id="17" name="Oval 16"/>
          <p:cNvSpPr/>
          <p:nvPr/>
        </p:nvSpPr>
        <p:spPr>
          <a:xfrm>
            <a:off x="3588296" y="2895600"/>
            <a:ext cx="152400" cy="152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9496" y="5791200"/>
            <a:ext cx="152400" cy="152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17096" y="5791200"/>
            <a:ext cx="152400" cy="152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26296" y="4876800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93296" y="2438400"/>
            <a:ext cx="3276600" cy="2246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Project management involves balancing trade-offs among the three key project parameters</a:t>
            </a: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2445296" y="5029200"/>
            <a:ext cx="84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5450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Causes of Project Failure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Failure to establish </a:t>
            </a:r>
            <a:r>
              <a:rPr lang="en-US" b="1" dirty="0" smtClean="0"/>
              <a:t>upper-management</a:t>
            </a:r>
            <a:r>
              <a:rPr lang="en-US" dirty="0" smtClean="0"/>
              <a:t> commitment to the project</a:t>
            </a:r>
            <a:endParaRPr lang="en-CA" dirty="0" smtClean="0"/>
          </a:p>
          <a:p>
            <a:pPr lvl="0"/>
            <a:r>
              <a:rPr lang="en-US" dirty="0" smtClean="0"/>
              <a:t>Lack of organization’s commitment to the system development methodology</a:t>
            </a:r>
            <a:endParaRPr lang="en-CA" dirty="0" smtClean="0"/>
          </a:p>
          <a:p>
            <a:pPr lvl="0"/>
            <a:r>
              <a:rPr lang="en-US" dirty="0" smtClean="0"/>
              <a:t>Taking shortcuts through or around the system development methodology</a:t>
            </a:r>
            <a:endParaRPr lang="en-CA" dirty="0" smtClean="0"/>
          </a:p>
          <a:p>
            <a:pPr lvl="0"/>
            <a:r>
              <a:rPr lang="en-US" dirty="0" smtClean="0"/>
              <a:t>Premature commitment to a fixed </a:t>
            </a:r>
            <a:r>
              <a:rPr lang="en-US" b="1" dirty="0" smtClean="0"/>
              <a:t>budget</a:t>
            </a:r>
            <a:r>
              <a:rPr lang="en-US" dirty="0" smtClean="0"/>
              <a:t> and </a:t>
            </a:r>
            <a:r>
              <a:rPr lang="en-US" b="1" dirty="0" smtClean="0"/>
              <a:t>schedule</a:t>
            </a:r>
            <a:endParaRPr lang="en-CA" b="1" dirty="0" smtClean="0"/>
          </a:p>
        </p:txBody>
      </p:sp>
    </p:spTree>
    <p:extLst>
      <p:ext uri="{BB962C8B-B14F-4D97-AF65-F5344CB8AC3E}">
        <p14:creationId xmlns:p14="http://schemas.microsoft.com/office/powerpoint/2010/main" val="35266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Causes of Project Failure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Poor </a:t>
            </a:r>
            <a:r>
              <a:rPr lang="en-US" b="1" dirty="0" smtClean="0"/>
              <a:t>estimating</a:t>
            </a:r>
            <a:r>
              <a:rPr lang="en-US" dirty="0" smtClean="0"/>
              <a:t> techniques</a:t>
            </a:r>
            <a:endParaRPr lang="en-CA" dirty="0" smtClean="0"/>
          </a:p>
          <a:p>
            <a:r>
              <a:rPr lang="en-US" dirty="0" smtClean="0"/>
              <a:t>Scheduling without consultation </a:t>
            </a:r>
            <a:endParaRPr lang="en-CA" dirty="0" smtClean="0"/>
          </a:p>
          <a:p>
            <a:r>
              <a:rPr lang="en-US" dirty="0" smtClean="0"/>
              <a:t>Over optimism</a:t>
            </a:r>
            <a:endParaRPr lang="en-CA" dirty="0" smtClean="0"/>
          </a:p>
          <a:p>
            <a:r>
              <a:rPr lang="en-US" dirty="0" smtClean="0"/>
              <a:t>The mythical </a:t>
            </a:r>
            <a:r>
              <a:rPr lang="en-US" b="1" dirty="0" smtClean="0"/>
              <a:t>man-month</a:t>
            </a:r>
            <a:r>
              <a:rPr lang="en-US" dirty="0" smtClean="0"/>
              <a:t> – cannot always assign more people as project gets behind schedule</a:t>
            </a:r>
            <a:endParaRPr lang="en-CA" dirty="0" smtClean="0"/>
          </a:p>
          <a:p>
            <a:r>
              <a:rPr lang="en-US" dirty="0" smtClean="0"/>
              <a:t>Inadequate </a:t>
            </a:r>
            <a:r>
              <a:rPr lang="en-US" b="1" dirty="0" smtClean="0"/>
              <a:t>people</a:t>
            </a:r>
            <a:r>
              <a:rPr lang="en-US" dirty="0" smtClean="0"/>
              <a:t> management skills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5998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Causes of </a:t>
            </a:r>
            <a:r>
              <a:rPr lang="en-CA" dirty="0" smtClean="0"/>
              <a:t>Project Failure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Failure to adapt to </a:t>
            </a:r>
            <a:r>
              <a:rPr lang="en-US" b="1" dirty="0" smtClean="0"/>
              <a:t>business</a:t>
            </a:r>
            <a:r>
              <a:rPr lang="en-US" dirty="0" smtClean="0"/>
              <a:t> change</a:t>
            </a:r>
            <a:endParaRPr lang="en-CA" dirty="0" smtClean="0"/>
          </a:p>
          <a:p>
            <a:pPr lvl="0"/>
            <a:r>
              <a:rPr lang="en-US" dirty="0" smtClean="0"/>
              <a:t>Insufficient resources</a:t>
            </a:r>
            <a:endParaRPr lang="en-CA" dirty="0" smtClean="0"/>
          </a:p>
          <a:p>
            <a:pPr lvl="0"/>
            <a:r>
              <a:rPr lang="en-US" dirty="0" smtClean="0"/>
              <a:t>Failure to “manage to the plan”</a:t>
            </a:r>
            <a:endParaRPr lang="en-CA" dirty="0" smtClean="0"/>
          </a:p>
          <a:p>
            <a:pPr lvl="0"/>
            <a:r>
              <a:rPr lang="en-US" dirty="0" smtClean="0"/>
              <a:t>Poor expectations management</a:t>
            </a:r>
            <a:endParaRPr lang="en-CA" dirty="0" smtClean="0"/>
          </a:p>
          <a:p>
            <a:r>
              <a:rPr lang="en-US" dirty="0" smtClean="0"/>
              <a:t>Growth in user expectations and business requirements </a:t>
            </a:r>
            <a:endParaRPr lang="en-CA" dirty="0" smtClean="0"/>
          </a:p>
          <a:p>
            <a:r>
              <a:rPr lang="en-US" dirty="0" smtClean="0"/>
              <a:t>Uncontrolled </a:t>
            </a:r>
            <a:r>
              <a:rPr lang="en-US" b="1" dirty="0" smtClean="0"/>
              <a:t>addition</a:t>
            </a:r>
            <a:r>
              <a:rPr lang="en-US" dirty="0" smtClean="0"/>
              <a:t> of technical features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955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What Does a Project Manager Do?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Project Planning</a:t>
            </a:r>
          </a:p>
          <a:p>
            <a:pPr lvl="1"/>
            <a:r>
              <a:rPr lang="en-CA" sz="2800" dirty="0" smtClean="0"/>
              <a:t>Identifying all project tasks and estimating effort and cost</a:t>
            </a:r>
          </a:p>
          <a:p>
            <a:r>
              <a:rPr lang="en-CA" dirty="0" smtClean="0"/>
              <a:t>Project Scheduling</a:t>
            </a:r>
          </a:p>
          <a:p>
            <a:pPr lvl="1"/>
            <a:r>
              <a:rPr lang="en-CA" sz="2800" dirty="0" smtClean="0"/>
              <a:t>Creation of work tasks mapped to a timetable</a:t>
            </a:r>
          </a:p>
          <a:p>
            <a:r>
              <a:rPr lang="en-CA" dirty="0" smtClean="0"/>
              <a:t>Project Monitoring</a:t>
            </a:r>
          </a:p>
          <a:p>
            <a:pPr lvl="1"/>
            <a:r>
              <a:rPr lang="en-CA" sz="2800" dirty="0" smtClean="0"/>
              <a:t>Guiding, supervising, coordinating the project team’s workload.</a:t>
            </a:r>
          </a:p>
          <a:p>
            <a:r>
              <a:rPr lang="en-CA" dirty="0" smtClean="0"/>
              <a:t>Project Reporting</a:t>
            </a:r>
          </a:p>
          <a:p>
            <a:pPr lvl="1"/>
            <a:r>
              <a:rPr lang="en-CA" sz="2800" dirty="0" smtClean="0"/>
              <a:t>Regular progress reports to management, users and project team.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CA" dirty="0" smtClean="0"/>
              <a:t>Project Management Institute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7863408" cy="5013920"/>
          </a:xfrm>
        </p:spPr>
        <p:txBody>
          <a:bodyPr>
            <a:normAutofit/>
          </a:bodyPr>
          <a:lstStyle/>
          <a:p>
            <a:pPr lvl="0"/>
            <a:r>
              <a:rPr lang="en-US" sz="3000" dirty="0" smtClean="0"/>
              <a:t>Professional society to guide the development and certification of professional </a:t>
            </a:r>
            <a:r>
              <a:rPr lang="en-US" sz="3000" b="1" dirty="0" smtClean="0"/>
              <a:t>project managers</a:t>
            </a:r>
            <a:endParaRPr lang="en-CA" sz="3000" b="1" dirty="0" smtClean="0"/>
          </a:p>
          <a:p>
            <a:pPr lvl="0"/>
            <a:r>
              <a:rPr lang="en-US" sz="3000" dirty="0" smtClean="0"/>
              <a:t>The Project Management </a:t>
            </a:r>
            <a:r>
              <a:rPr lang="en-US" sz="3000" b="1" dirty="0" smtClean="0"/>
              <a:t>Body of Knowledge </a:t>
            </a:r>
            <a:r>
              <a:rPr lang="en-US" sz="3000" dirty="0" smtClean="0"/>
              <a:t>(PMBOK)</a:t>
            </a:r>
            <a:r>
              <a:rPr lang="en-US" sz="3000" b="1" dirty="0" smtClean="0"/>
              <a:t> </a:t>
            </a:r>
            <a:r>
              <a:rPr lang="en-US" sz="3000" dirty="0" smtClean="0"/>
              <a:t>for education and certification</a:t>
            </a:r>
          </a:p>
          <a:p>
            <a:pPr lvl="1"/>
            <a:r>
              <a:rPr lang="en-CA" sz="2600" dirty="0" smtClean="0"/>
              <a:t>Global standard for project management</a:t>
            </a:r>
          </a:p>
          <a:p>
            <a:pPr lvl="0"/>
            <a:r>
              <a:rPr lang="en-US" sz="3000" dirty="0" smtClean="0"/>
              <a:t>Certification is Project Management Professional (PMP) which must be maintained through courses, projects or publications</a:t>
            </a:r>
            <a:endParaRPr lang="en-CA" sz="3000" dirty="0" smtClean="0"/>
          </a:p>
        </p:txBody>
      </p:sp>
    </p:spTree>
    <p:extLst>
      <p:ext uri="{BB962C8B-B14F-4D97-AF65-F5344CB8AC3E}">
        <p14:creationId xmlns:p14="http://schemas.microsoft.com/office/powerpoint/2010/main" val="14327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Planning vs Operational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Projects have a defined goal or set of deliverables with some timeframe</a:t>
            </a:r>
          </a:p>
          <a:p>
            <a:r>
              <a:rPr lang="en-CA" dirty="0" smtClean="0"/>
              <a:t>Even if you deliver the right thing, you still need to have an operational plan (downstream)</a:t>
            </a:r>
          </a:p>
          <a:p>
            <a:pPr lvl="1"/>
            <a:r>
              <a:rPr lang="en-CA" dirty="0" smtClean="0"/>
              <a:t>Failure in the operational plan can be catastrophic too</a:t>
            </a:r>
          </a:p>
          <a:p>
            <a:pPr lvl="1"/>
            <a:r>
              <a:rPr lang="en-CA" dirty="0" smtClean="0"/>
              <a:t>Design for Maintainability, Monitoring is key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Key Definitions</a:t>
            </a:r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7787208" cy="45720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Project management is the process of </a:t>
            </a:r>
            <a:r>
              <a:rPr lang="en-US" sz="3200" b="1" dirty="0"/>
              <a:t>planning</a:t>
            </a:r>
            <a:r>
              <a:rPr lang="en-US" sz="3200" dirty="0"/>
              <a:t> and </a:t>
            </a:r>
            <a:r>
              <a:rPr lang="en-US" sz="3200" b="1" dirty="0"/>
              <a:t>controlling</a:t>
            </a:r>
            <a:r>
              <a:rPr lang="en-US" sz="3200" dirty="0"/>
              <a:t> the development of a </a:t>
            </a:r>
            <a:r>
              <a:rPr lang="en-US" dirty="0" smtClean="0"/>
              <a:t>project </a:t>
            </a:r>
            <a:r>
              <a:rPr lang="en-US" sz="3200" dirty="0" smtClean="0"/>
              <a:t>within </a:t>
            </a:r>
            <a:r>
              <a:rPr lang="en-US" sz="3200" dirty="0"/>
              <a:t>a specified timeframe at a minimum cost with the right </a:t>
            </a:r>
            <a:r>
              <a:rPr lang="en-US" sz="3200" dirty="0" smtClean="0"/>
              <a:t>functionality</a:t>
            </a:r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A project manager has the primary responsibility for managing the </a:t>
            </a:r>
            <a:r>
              <a:rPr lang="en-US" sz="3200" b="1" dirty="0" smtClean="0"/>
              <a:t>tasks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b="1" dirty="0"/>
              <a:t>roles</a:t>
            </a:r>
            <a:r>
              <a:rPr lang="en-US" sz="3200" dirty="0"/>
              <a:t> that need to be carefully </a:t>
            </a:r>
            <a:r>
              <a:rPr lang="en-US" sz="3200" dirty="0" smtClean="0"/>
              <a:t>coordinated for a project to succeed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Why do we care about this?</a:t>
            </a:r>
            <a:endParaRPr lang="en-US" dirty="0"/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778720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Systems is boring to some computer science students</a:t>
            </a:r>
          </a:p>
          <a:p>
            <a:pPr lvl="1"/>
            <a:r>
              <a:rPr lang="en-US" dirty="0" smtClean="0"/>
              <a:t>It is a discipline, typically structured</a:t>
            </a:r>
          </a:p>
          <a:p>
            <a:pPr lvl="1"/>
            <a:r>
              <a:rPr lang="en-US" dirty="0" smtClean="0"/>
              <a:t>It’s there to address pain points</a:t>
            </a:r>
          </a:p>
          <a:p>
            <a:pPr lvl="2"/>
            <a:r>
              <a:rPr lang="en-US" dirty="0" smtClean="0"/>
              <a:t>Every step of a process came about as a result of some past pain </a:t>
            </a:r>
          </a:p>
          <a:p>
            <a:r>
              <a:rPr lang="en-US" sz="3200" dirty="0" smtClean="0"/>
              <a:t>Most companies/employers care about:</a:t>
            </a:r>
          </a:p>
          <a:p>
            <a:pPr lvl="1"/>
            <a:r>
              <a:rPr lang="en-US" dirty="0" smtClean="0"/>
              <a:t>time/money</a:t>
            </a:r>
          </a:p>
          <a:p>
            <a:pPr lvl="1"/>
            <a:r>
              <a:rPr lang="en-US" sz="3200" dirty="0" smtClean="0"/>
              <a:t>Quality</a:t>
            </a:r>
          </a:p>
          <a:p>
            <a:pPr lvl="1"/>
            <a:r>
              <a:rPr lang="en-US" dirty="0" smtClean="0"/>
              <a:t>Scope/functionality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16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Should We Care?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1600200"/>
            <a:ext cx="5235575" cy="3124200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914400" y="5041900"/>
            <a:ext cx="7315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Would </a:t>
            </a:r>
            <a:r>
              <a:rPr lang="en-US" sz="2800" b="1" dirty="0">
                <a:latin typeface="Calibri" pitchFamily="34" charset="0"/>
              </a:rPr>
              <a:t>you</a:t>
            </a:r>
            <a:r>
              <a:rPr lang="en-US" sz="2800" dirty="0">
                <a:latin typeface="Calibri" pitchFamily="34" charset="0"/>
              </a:rPr>
              <a:t> buy a car that only had a 28% chance of driving off the lot with </a:t>
            </a:r>
            <a:r>
              <a:rPr lang="en-US" sz="2800" b="1" dirty="0">
                <a:latin typeface="Calibri" pitchFamily="34" charset="0"/>
              </a:rPr>
              <a:t>no</a:t>
            </a:r>
            <a:r>
              <a:rPr lang="en-US" sz="2800" dirty="0">
                <a:latin typeface="Calibri" pitchFamily="34" charset="0"/>
              </a:rPr>
              <a:t> problems?</a:t>
            </a:r>
          </a:p>
        </p:txBody>
      </p:sp>
    </p:spTree>
    <p:extLst>
      <p:ext uri="{BB962C8B-B14F-4D97-AF65-F5344CB8AC3E}">
        <p14:creationId xmlns:p14="http://schemas.microsoft.com/office/powerpoint/2010/main" val="35739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to plan and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76400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numbers tell a 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62% of organizations experienced IT projects that failed to meet their schedules</a:t>
            </a:r>
          </a:p>
          <a:p>
            <a:r>
              <a:rPr lang="en-CA" dirty="0" smtClean="0"/>
              <a:t>49% suffered from budget overruns</a:t>
            </a:r>
          </a:p>
          <a:p>
            <a:r>
              <a:rPr lang="en-CA" dirty="0" smtClean="0"/>
              <a:t>47% had higher-than-expected </a:t>
            </a:r>
            <a:r>
              <a:rPr lang="en-CA" dirty="0" smtClean="0">
                <a:hlinkClick r:id="rId3"/>
              </a:rPr>
              <a:t>maintenance costs</a:t>
            </a:r>
            <a:endParaRPr lang="en-CA" dirty="0" smtClean="0"/>
          </a:p>
          <a:p>
            <a:r>
              <a:rPr lang="en-CA" dirty="0" smtClean="0"/>
              <a:t>41% failed to deliver the expected business value and return on investment</a:t>
            </a:r>
          </a:p>
          <a:p>
            <a:r>
              <a:rPr lang="en-CA" dirty="0" smtClean="0"/>
              <a:t>33% failed to perform against expectations</a:t>
            </a:r>
          </a:p>
          <a:p>
            <a:r>
              <a:rPr lang="en-CA" sz="2400" dirty="0" smtClean="0"/>
              <a:t>Reference: Tata Consultancy 2007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02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Recent Significant IT Failures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91067" y="1577144"/>
          <a:ext cx="8153400" cy="43325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78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562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Hudson Bay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Inventory system problems lead to $33.3 million loss.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562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UK Inland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$3.45 billion tax-credit overpayment caused by software errors.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562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Avis Europe PLC (UK)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Enterprise resource planning (ERP) system cancelled after $54.5 million spent.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 Motor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 system abandoned after deployment costing approximately $400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562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Obamacare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$150 million in cost overruns, only 1% of attempts to enroll succeeded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429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AT&amp;T Wireless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relations management  system upgrade problems lead to $100M 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do software projects fail?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60% – 80% of project failures can be attributed directly to poor requirements gathering, analysis, and management (Meta Group)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Systems Development Life Cycle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68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846</Words>
  <Application>Microsoft Office PowerPoint</Application>
  <PresentationFormat>On-screen Show (4:3)</PresentationFormat>
  <Paragraphs>145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Adjacency</vt:lpstr>
      <vt:lpstr>Introduction to Project Management</vt:lpstr>
      <vt:lpstr>Key Definitions</vt:lpstr>
      <vt:lpstr>Why do we care about this?</vt:lpstr>
      <vt:lpstr>Why Should We Care?</vt:lpstr>
      <vt:lpstr>Failure to plan and design</vt:lpstr>
      <vt:lpstr>The numbers tell a story</vt:lpstr>
      <vt:lpstr>Recent Significant IT Failures</vt:lpstr>
      <vt:lpstr>Why do software projects fail?</vt:lpstr>
      <vt:lpstr>Systems Development Life Cycle</vt:lpstr>
      <vt:lpstr>Measuring Project Success</vt:lpstr>
      <vt:lpstr>Project Triangle</vt:lpstr>
      <vt:lpstr>Causes of Project Failure</vt:lpstr>
      <vt:lpstr>Causes of Project Failure</vt:lpstr>
      <vt:lpstr>Causes of Project Failure</vt:lpstr>
      <vt:lpstr>What Does a Project Manager Do?</vt:lpstr>
      <vt:lpstr>Project Management Institute</vt:lpstr>
      <vt:lpstr>Project Planning vs Operational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2017-08-29T23:55:18Z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