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13.xml" ContentType="application/vnd.openxmlformats-officedocument.presentationml.tags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4"/>
  </p:sldMasterIdLst>
  <p:notesMasterIdLst>
    <p:notesMasterId r:id="rId37"/>
  </p:notesMasterIdLst>
  <p:sldIdLst>
    <p:sldId id="309" r:id="rId5"/>
    <p:sldId id="433" r:id="rId6"/>
    <p:sldId id="455" r:id="rId7"/>
    <p:sldId id="465" r:id="rId8"/>
    <p:sldId id="461" r:id="rId9"/>
    <p:sldId id="462" r:id="rId10"/>
    <p:sldId id="464" r:id="rId11"/>
    <p:sldId id="463" r:id="rId12"/>
    <p:sldId id="468" r:id="rId13"/>
    <p:sldId id="466" r:id="rId14"/>
    <p:sldId id="436" r:id="rId15"/>
    <p:sldId id="456" r:id="rId16"/>
    <p:sldId id="457" r:id="rId17"/>
    <p:sldId id="458" r:id="rId18"/>
    <p:sldId id="438" r:id="rId19"/>
    <p:sldId id="460" r:id="rId20"/>
    <p:sldId id="483" r:id="rId21"/>
    <p:sldId id="440" r:id="rId22"/>
    <p:sldId id="43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</p:sldIdLst>
  <p:sldSz cx="9144000" cy="6858000" type="screen4x3"/>
  <p:notesSz cx="6858000" cy="91995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4" autoAdjust="0"/>
    <p:restoredTop sz="70554" autoAdjust="0"/>
  </p:normalViewPr>
  <p:slideViewPr>
    <p:cSldViewPr>
      <p:cViewPr varScale="1">
        <p:scale>
          <a:sx n="82" d="100"/>
          <a:sy n="82" d="100"/>
        </p:scale>
        <p:origin x="23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5" d="100"/>
          <a:sy n="45" d="100"/>
        </p:scale>
        <p:origin x="-1980" y="-90"/>
      </p:cViewPr>
      <p:guideLst>
        <p:guide orient="horz" pos="289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9987-AE10-4685-9B5B-4577F1D5BB4C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9613" y="760413"/>
            <a:ext cx="3168650" cy="2376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295762"/>
            <a:ext cx="5486400" cy="5213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37988"/>
            <a:ext cx="2971800" cy="4599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8454A-404F-4DF1-8F43-7DDF83BF3B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6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72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Show Spreadsheet and</a:t>
            </a:r>
            <a:r>
              <a:rPr lang="en-CA" baseline="0" dirty="0" smtClean="0"/>
              <a:t> add the following data</a:t>
            </a:r>
          </a:p>
          <a:p>
            <a:r>
              <a:rPr lang="en-CA" baseline="0" dirty="0" smtClean="0"/>
              <a:t>3, 2, 1</a:t>
            </a:r>
          </a:p>
          <a:p>
            <a:r>
              <a:rPr lang="en-CA" baseline="0" dirty="0" smtClean="0"/>
              <a:t>4, 10, 5</a:t>
            </a:r>
          </a:p>
          <a:p>
            <a:r>
              <a:rPr lang="en-CA" baseline="0" dirty="0" smtClean="0"/>
              <a:t>7, 0, 3</a:t>
            </a:r>
          </a:p>
          <a:p>
            <a:r>
              <a:rPr lang="en-CA" baseline="0" dirty="0" smtClean="0"/>
              <a:t>0, 15, 0</a:t>
            </a:r>
          </a:p>
          <a:p>
            <a:r>
              <a:rPr lang="en-CA" baseline="0" dirty="0" smtClean="0"/>
              <a:t>1, 0, 2</a:t>
            </a:r>
          </a:p>
          <a:p>
            <a:endParaRPr lang="en-CA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Back</a:t>
            </a:r>
            <a:r>
              <a:rPr lang="en-CA" baseline="0" dirty="0" smtClean="0"/>
              <a:t> to spreadsheet</a:t>
            </a:r>
          </a:p>
          <a:p>
            <a:r>
              <a:rPr lang="en-CA" baseline="0" dirty="0" smtClean="0"/>
              <a:t>DC = 3</a:t>
            </a:r>
          </a:p>
          <a:p>
            <a:r>
              <a:rPr lang="en-CA" baseline="0" dirty="0" smtClean="0"/>
              <a:t>Distributed functions = 2</a:t>
            </a:r>
          </a:p>
          <a:p>
            <a:r>
              <a:rPr lang="en-CA" baseline="0" dirty="0" smtClean="0"/>
              <a:t>Online data entry = 2</a:t>
            </a:r>
          </a:p>
          <a:p>
            <a:endParaRPr lang="en-CA" baseline="0" dirty="0" smtClean="0"/>
          </a:p>
          <a:p>
            <a:r>
              <a:rPr lang="en-CA" baseline="0" dirty="0" smtClean="0"/>
              <a:t>Can use static numbers 0.65 for easy; 1.0 for normal 1.35 for complex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15</a:t>
            </a:fld>
            <a:endParaRPr lang="en-CA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614363"/>
            <a:ext cx="2895600" cy="217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http://www.qsm.com/FPGearing.html</a:t>
            </a:r>
            <a:endParaRPr lang="en-CA" baseline="0" dirty="0" smtClean="0"/>
          </a:p>
          <a:p>
            <a:endParaRPr lang="en-CA" dirty="0" smtClean="0"/>
          </a:p>
          <a:p>
            <a:r>
              <a:rPr lang="en-CA" dirty="0" smtClean="0"/>
              <a:t>Much longer</a:t>
            </a:r>
            <a:r>
              <a:rPr lang="en-CA" baseline="0" dirty="0" smtClean="0"/>
              <a:t> list for many more languages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19</a:t>
            </a:fld>
            <a:endParaRPr lang="en-CA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Unreliable</a:t>
            </a:r>
            <a:r>
              <a:rPr lang="en-CA" baseline="0" dirty="0" smtClean="0"/>
              <a:t> because need to factor in quality of developers</a:t>
            </a:r>
          </a:p>
          <a:p>
            <a:r>
              <a:rPr lang="en-CA" baseline="0" dirty="0" smtClean="0"/>
              <a:t>Also, what about all the code that is automatically generated for you from IDE?</a:t>
            </a:r>
          </a:p>
          <a:p>
            <a:r>
              <a:rPr lang="en-CA" baseline="0" dirty="0" smtClean="0"/>
              <a:t>Also, what about systems that use multiple languages?</a:t>
            </a:r>
          </a:p>
          <a:p>
            <a:r>
              <a:rPr lang="en-CA" baseline="0" dirty="0" smtClean="0"/>
              <a:t>Not developed with OO in mind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20</a:t>
            </a:fld>
            <a:endParaRPr lang="en-CA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Go to example:</a:t>
            </a:r>
          </a:p>
          <a:p>
            <a:r>
              <a:rPr lang="en-CA" dirty="0" smtClean="0"/>
              <a:t>4 users</a:t>
            </a:r>
          </a:p>
          <a:p>
            <a:r>
              <a:rPr lang="en-CA" dirty="0" smtClean="0"/>
              <a:t>1 external system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23</a:t>
            </a:fld>
            <a:endParaRPr lang="en-CA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9 use cases</a:t>
            </a:r>
          </a:p>
          <a:p>
            <a:r>
              <a:rPr lang="en-CA" dirty="0" smtClean="0"/>
              <a:t>3 simple</a:t>
            </a:r>
          </a:p>
          <a:p>
            <a:r>
              <a:rPr lang="en-CA" dirty="0" smtClean="0"/>
              <a:t>5</a:t>
            </a:r>
            <a:r>
              <a:rPr lang="en-CA" baseline="0" dirty="0" smtClean="0"/>
              <a:t> average</a:t>
            </a:r>
          </a:p>
          <a:p>
            <a:r>
              <a:rPr lang="en-CA" baseline="0" dirty="0" smtClean="0"/>
              <a:t>1 complex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Example:</a:t>
            </a:r>
            <a:r>
              <a:rPr lang="en-CA" baseline="0" dirty="0" smtClean="0"/>
              <a:t> 0,5,3,1,1,2,4,0,2,0</a:t>
            </a:r>
          </a:p>
          <a:p>
            <a:r>
              <a:rPr lang="en-CA" baseline="0" dirty="0" err="1" smtClean="0"/>
              <a:t>Efactor</a:t>
            </a:r>
            <a:r>
              <a:rPr lang="en-CA" baseline="0" dirty="0" smtClean="0"/>
              <a:t>: 4,4,4,5,5,5,0,3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27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614363"/>
            <a:ext cx="2895600" cy="217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721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79613" y="614363"/>
            <a:ext cx="2895600" cy="21732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smtClean="0"/>
              <a:t>Examples</a:t>
            </a:r>
          </a:p>
          <a:p>
            <a:r>
              <a:rPr lang="en-CA" smtClean="0"/>
              <a:t>2</a:t>
            </a:r>
            <a:r>
              <a:rPr lang="en-CA" dirty="0" smtClean="0"/>
              <a:t>, 10,</a:t>
            </a:r>
            <a:r>
              <a:rPr lang="en-CA" baseline="0" dirty="0" smtClean="0"/>
              <a:t> 6</a:t>
            </a:r>
          </a:p>
          <a:p>
            <a:r>
              <a:rPr lang="en-CA" baseline="0" dirty="0" smtClean="0"/>
              <a:t>4, 12, 5</a:t>
            </a:r>
            <a:endParaRPr lang="en-CA" dirty="0" smtClean="0"/>
          </a:p>
          <a:p>
            <a:r>
              <a:rPr lang="en-CA" dirty="0" smtClean="0"/>
              <a:t>3, 8,</a:t>
            </a:r>
            <a:r>
              <a:rPr lang="en-CA" baseline="0" dirty="0" smtClean="0"/>
              <a:t> 4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D8454A-404F-4DF1-8F43-7DDF83BF3B6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6</a:t>
            </a:fld>
            <a:endParaRPr lang="en-C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8</a:t>
            </a:fld>
            <a:endParaRPr lang="en-C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2B06BC-694F-4FC1-84F3-C896220DF823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8/29/2017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Your logo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8/29/2017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62" r:id="rId12"/>
    <p:sldLayoutId id="2147483664" r:id="rId13"/>
    <p:sldLayoutId id="2147483670" r:id="rId1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metrics.com/Articles/estimating.ht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mountaingoatsoftware.com/articles/estimating-with-use-case-points" TargetMode="External"/><Relationship Id="rId5" Type="http://schemas.openxmlformats.org/officeDocument/2006/relationships/hyperlink" Target="http://www.ibm.com/developerworks/rational/library/edge/09/mar09/collaris_dekker/" TargetMode="External"/><Relationship Id="rId4" Type="http://schemas.openxmlformats.org/officeDocument/2006/relationships/hyperlink" Target="http://www.qsm.com/resources/function-point-languages-tabl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://www.spc.ca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hyperlink" Target="http://www.softwaremetrics.com/Articles/estimating.htm" TargetMode="Externa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556792"/>
            <a:ext cx="864096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Estimation</a:t>
            </a:r>
            <a:endParaRPr lang="en-CA" dirty="0"/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251520" y="3429000"/>
            <a:ext cx="8712968" cy="2376264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 smtClean="0"/>
              <a:t>420-E31  Systems III</a:t>
            </a:r>
          </a:p>
          <a:p>
            <a:endParaRPr lang="en-US" sz="2800" dirty="0" smtClean="0"/>
          </a:p>
          <a:p>
            <a:r>
              <a:rPr lang="en-US" dirty="0" smtClean="0"/>
              <a:t>References:</a:t>
            </a:r>
          </a:p>
          <a:p>
            <a:r>
              <a:rPr lang="en-CA" dirty="0" smtClean="0"/>
              <a:t>Dennis: Chapter </a:t>
            </a:r>
            <a:r>
              <a:rPr lang="en-CA" dirty="0"/>
              <a:t>2</a:t>
            </a:r>
            <a:endParaRPr lang="en-US" dirty="0" smtClean="0"/>
          </a:p>
          <a:p>
            <a:r>
              <a:rPr lang="en-US" sz="1800" dirty="0" smtClean="0">
                <a:hlinkClick r:id="rId3"/>
              </a:rPr>
              <a:t>http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smtClean="0">
                <a:hlinkClick r:id="rId3"/>
              </a:rPr>
              <a:t>www.softwaremetrics.com/Articles/estimating.htm</a:t>
            </a:r>
            <a:r>
              <a:rPr lang="en-US" sz="1800" dirty="0" smtClean="0"/>
              <a:t> </a:t>
            </a:r>
          </a:p>
          <a:p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www.qsm.com/resources/function-point-languages-table</a:t>
            </a:r>
            <a:r>
              <a:rPr lang="en-US" sz="1800" dirty="0" smtClean="0"/>
              <a:t> </a:t>
            </a:r>
          </a:p>
          <a:p>
            <a:r>
              <a:rPr lang="en-US" sz="1800" dirty="0">
                <a:hlinkClick r:id="rId5"/>
              </a:rPr>
              <a:t>http://www.ibm.com/developerworks/rational/library/edge/09/mar09/collaris_dekker/</a:t>
            </a:r>
            <a:r>
              <a:rPr lang="en-US" sz="1800" dirty="0"/>
              <a:t>  </a:t>
            </a:r>
            <a:endParaRPr lang="en-US" sz="2800" dirty="0"/>
          </a:p>
          <a:p>
            <a:r>
              <a:rPr lang="en-US" sz="1800" dirty="0">
                <a:hlinkClick r:id="rId6"/>
              </a:rPr>
              <a:t>http://www.mountaingoatsoftware.com/articles/estimating-with-use-case-points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Basic Estimation Process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7" y="1124744"/>
            <a:ext cx="6321895" cy="5315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3528" y="6440386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Source:  </a:t>
            </a:r>
            <a:r>
              <a:rPr lang="en-CA" dirty="0" smtClean="0">
                <a:hlinkClick r:id="rId5"/>
              </a:rPr>
              <a:t>www.spc.ca</a:t>
            </a:r>
            <a:endParaRPr lang="en-CA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Function Point Analysis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CA" sz="3600" dirty="0" smtClean="0"/>
              <a:t>Function Point</a:t>
            </a: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A measure </a:t>
            </a:r>
            <a:r>
              <a:rPr lang="en-US" sz="3600" dirty="0"/>
              <a:t>of program size that is based on the system’s number and complexity </a:t>
            </a:r>
            <a:r>
              <a:rPr lang="en-US" sz="3600" dirty="0" smtClean="0"/>
              <a:t>of:</a:t>
            </a:r>
          </a:p>
          <a:p>
            <a:pPr lvl="1">
              <a:lnSpc>
                <a:spcPct val="80000"/>
              </a:lnSpc>
            </a:pPr>
            <a:r>
              <a:rPr lang="en-US" sz="3200" b="1" dirty="0" smtClean="0"/>
              <a:t>inputs</a:t>
            </a:r>
            <a:r>
              <a:rPr lang="en-US" sz="3200" b="1" dirty="0"/>
              <a:t>, </a:t>
            </a:r>
            <a:endParaRPr lang="en-US" sz="3200" b="1" dirty="0" smtClean="0"/>
          </a:p>
          <a:p>
            <a:pPr lvl="1">
              <a:lnSpc>
                <a:spcPct val="80000"/>
              </a:lnSpc>
            </a:pPr>
            <a:r>
              <a:rPr lang="en-US" sz="3200" b="1" dirty="0" smtClean="0"/>
              <a:t>outputs</a:t>
            </a:r>
            <a:r>
              <a:rPr lang="en-US" sz="3200" b="1" dirty="0"/>
              <a:t>, </a:t>
            </a:r>
            <a:endParaRPr lang="en-US" sz="3200" b="1" dirty="0" smtClean="0"/>
          </a:p>
          <a:p>
            <a:pPr lvl="1">
              <a:lnSpc>
                <a:spcPct val="80000"/>
              </a:lnSpc>
            </a:pPr>
            <a:r>
              <a:rPr lang="en-US" sz="3200" b="1" dirty="0" smtClean="0"/>
              <a:t>queries</a:t>
            </a:r>
            <a:r>
              <a:rPr lang="en-US" sz="3200" b="1" dirty="0"/>
              <a:t>, </a:t>
            </a:r>
            <a:endParaRPr lang="en-US" sz="3200" b="1" dirty="0" smtClean="0"/>
          </a:p>
          <a:p>
            <a:pPr lvl="1">
              <a:lnSpc>
                <a:spcPct val="80000"/>
              </a:lnSpc>
            </a:pPr>
            <a:r>
              <a:rPr lang="en-US" sz="3200" b="1" dirty="0" smtClean="0"/>
              <a:t>files</a:t>
            </a:r>
            <a:r>
              <a:rPr lang="en-US" sz="3200" b="1" dirty="0"/>
              <a:t>, and </a:t>
            </a:r>
            <a:endParaRPr lang="en-US" sz="3200" b="1" dirty="0" smtClean="0"/>
          </a:p>
          <a:p>
            <a:pPr lvl="1">
              <a:lnSpc>
                <a:spcPct val="80000"/>
              </a:lnSpc>
            </a:pPr>
            <a:r>
              <a:rPr lang="en-US" sz="3200" b="1" dirty="0" smtClean="0"/>
              <a:t>program interfaces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1066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7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Calculate Function Points</a:t>
            </a:r>
          </a:p>
        </p:txBody>
      </p:sp>
      <p:sp>
        <p:nvSpPr>
          <p:cNvPr id="208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List </a:t>
            </a:r>
            <a:r>
              <a:rPr lang="en-US" b="1" dirty="0"/>
              <a:t>major</a:t>
            </a:r>
            <a:r>
              <a:rPr lang="en-US" dirty="0"/>
              <a:t> elements of system</a:t>
            </a:r>
          </a:p>
          <a:p>
            <a:pPr>
              <a:lnSpc>
                <a:spcPct val="90000"/>
              </a:lnSpc>
            </a:pPr>
            <a:r>
              <a:rPr lang="en-US" dirty="0"/>
              <a:t>Determine total </a:t>
            </a:r>
            <a:r>
              <a:rPr lang="en-US" b="1" dirty="0"/>
              <a:t>number</a:t>
            </a:r>
            <a:r>
              <a:rPr lang="en-US" dirty="0"/>
              <a:t> of each element</a:t>
            </a:r>
          </a:p>
          <a:p>
            <a:pPr>
              <a:lnSpc>
                <a:spcPct val="90000"/>
              </a:lnSpc>
            </a:pPr>
            <a:r>
              <a:rPr lang="en-US" dirty="0"/>
              <a:t>Specify </a:t>
            </a:r>
            <a:r>
              <a:rPr lang="en-US" b="1" dirty="0"/>
              <a:t>complexity</a:t>
            </a:r>
            <a:r>
              <a:rPr lang="en-US" dirty="0"/>
              <a:t> index of each component (low, </a:t>
            </a:r>
            <a:r>
              <a:rPr lang="en-US" dirty="0" smtClean="0"/>
              <a:t>medium, </a:t>
            </a:r>
            <a:r>
              <a:rPr lang="en-US" dirty="0"/>
              <a:t>high)</a:t>
            </a:r>
          </a:p>
          <a:p>
            <a:pPr>
              <a:lnSpc>
                <a:spcPct val="90000"/>
              </a:lnSpc>
            </a:pPr>
            <a:r>
              <a:rPr lang="en-US" dirty="0"/>
              <a:t>Total index multiplied by number of components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Total </a:t>
            </a:r>
            <a:r>
              <a:rPr lang="en-US" b="1" dirty="0" smtClean="0"/>
              <a:t>Unadjusted</a:t>
            </a:r>
            <a:r>
              <a:rPr lang="en-US" dirty="0" smtClean="0"/>
              <a:t> Function Points (TUFP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Function Point </a:t>
            </a:r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1638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828800"/>
            <a:ext cx="7543800" cy="43434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2000" y="5486400"/>
            <a:ext cx="7543800" cy="6858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62000" y="2362200"/>
            <a:ext cx="7543800" cy="31242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46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90600" y="1828800"/>
            <a:ext cx="7058343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			</a:t>
            </a:r>
            <a:r>
              <a:rPr lang="en-US" sz="1600" b="1" dirty="0">
                <a:solidFill>
                  <a:schemeClr val="bg1"/>
                </a:solidFill>
              </a:rPr>
              <a:t>Complexity</a:t>
            </a:r>
          </a:p>
          <a:p>
            <a:endParaRPr lang="en-US" sz="1600" b="1" dirty="0"/>
          </a:p>
          <a:p>
            <a:r>
              <a:rPr lang="en-US" sz="1600" b="1" dirty="0"/>
              <a:t>Description	Low	   Medium		High		Total</a:t>
            </a:r>
          </a:p>
          <a:p>
            <a:endParaRPr lang="en-US" sz="1600" b="1" dirty="0"/>
          </a:p>
          <a:p>
            <a:r>
              <a:rPr lang="en-US" sz="1600" b="1" dirty="0"/>
              <a:t>Inputs		__x 3	   __x 4	 	__x 6		____</a:t>
            </a:r>
          </a:p>
          <a:p>
            <a:endParaRPr lang="en-US" sz="1600" b="1" dirty="0"/>
          </a:p>
          <a:p>
            <a:r>
              <a:rPr lang="en-US" sz="1600" b="1" dirty="0"/>
              <a:t>Outputs		__x 4	   __x 5		__x 7		____</a:t>
            </a:r>
          </a:p>
          <a:p>
            <a:endParaRPr lang="en-US" sz="1600" b="1" dirty="0"/>
          </a:p>
          <a:p>
            <a:r>
              <a:rPr lang="en-US" sz="1600" b="1" dirty="0"/>
              <a:t>Queries		__x 3	   __x 4		__x 6		____</a:t>
            </a:r>
          </a:p>
          <a:p>
            <a:endParaRPr lang="en-US" sz="1600" b="1" dirty="0"/>
          </a:p>
          <a:p>
            <a:r>
              <a:rPr lang="en-US" sz="1600" b="1" dirty="0"/>
              <a:t>Files		__x 7	   __x 10		__x 15		____</a:t>
            </a:r>
          </a:p>
          <a:p>
            <a:endParaRPr lang="en-US" sz="1600" b="1" dirty="0"/>
          </a:p>
          <a:p>
            <a:r>
              <a:rPr lang="en-US" sz="1600" b="1" dirty="0"/>
              <a:t>Program		__x 5	   __x 7		__x 10		____</a:t>
            </a:r>
          </a:p>
          <a:p>
            <a:r>
              <a:rPr lang="en-US" sz="1600" b="1" dirty="0"/>
              <a:t>Interfaces</a:t>
            </a:r>
          </a:p>
          <a:p>
            <a:endParaRPr lang="en-US" b="1" dirty="0"/>
          </a:p>
          <a:p>
            <a:r>
              <a:rPr lang="en-US" b="1" dirty="0"/>
              <a:t>		TOTAL UNADJUSTED FUNCTION POINTS	____</a:t>
            </a:r>
          </a:p>
        </p:txBody>
      </p:sp>
    </p:spTree>
    <p:extLst>
      <p:ext uri="{BB962C8B-B14F-4D97-AF65-F5344CB8AC3E}">
        <p14:creationId xmlns:p14="http://schemas.microsoft.com/office/powerpoint/2010/main" val="28451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/>
            <a:r>
              <a:rPr lang="en-US" dirty="0" smtClean="0"/>
              <a:t>TUFP </a:t>
            </a:r>
            <a:r>
              <a:rPr lang="en-US" dirty="0"/>
              <a:t>Example</a:t>
            </a:r>
          </a:p>
        </p:txBody>
      </p:sp>
      <p:pic>
        <p:nvPicPr>
          <p:cNvPr id="209923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9" y="1556792"/>
            <a:ext cx="8687809" cy="399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Adjusted Processing </a:t>
            </a:r>
            <a:r>
              <a:rPr lang="en-US" dirty="0" smtClean="0"/>
              <a:t>Complexity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Total complexity is </a:t>
            </a:r>
            <a:r>
              <a:rPr lang="en-CA" b="1" dirty="0" smtClean="0"/>
              <a:t>greater</a:t>
            </a:r>
            <a:r>
              <a:rPr lang="en-CA" dirty="0" smtClean="0"/>
              <a:t> than sum of the parts</a:t>
            </a:r>
          </a:p>
          <a:p>
            <a:r>
              <a:rPr lang="en-CA" b="1" dirty="0" smtClean="0"/>
              <a:t>Familiarity</a:t>
            </a:r>
            <a:r>
              <a:rPr lang="en-CA" dirty="0" smtClean="0"/>
              <a:t> of team, technology of implementation, etc. affect complexity</a:t>
            </a:r>
          </a:p>
          <a:p>
            <a:r>
              <a:rPr lang="en-CA" dirty="0" smtClean="0"/>
              <a:t>Add </a:t>
            </a:r>
            <a:r>
              <a:rPr lang="en-CA" b="1" dirty="0" smtClean="0"/>
              <a:t>system</a:t>
            </a:r>
            <a:r>
              <a:rPr lang="en-CA" dirty="0" smtClean="0"/>
              <a:t> factors to determine processing complexity</a:t>
            </a:r>
          </a:p>
          <a:p>
            <a:r>
              <a:rPr lang="en-CA" b="1" dirty="0" smtClean="0"/>
              <a:t>Multiply</a:t>
            </a:r>
            <a:r>
              <a:rPr lang="en-CA" dirty="0" smtClean="0"/>
              <a:t> to get Total Adjusted Function Points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17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/>
              <a:t>Adjusted Processing Complexity -- </a:t>
            </a:r>
            <a:r>
              <a:rPr lang="en-US" sz="3600">
                <a:solidFill>
                  <a:srgbClr val="3333FF"/>
                </a:solidFill>
              </a:rPr>
              <a:t>Step 2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F83AEBB8-CCE7-47DE-AD84-F17037587F9F}" type="slidenum">
              <a:rPr lang="en-US"/>
              <a:pPr/>
              <a:t>16</a:t>
            </a:fld>
            <a:endParaRPr lang="en-US" dirty="0"/>
          </a:p>
          <a:p>
            <a:endParaRPr lang="en-US" dirty="0"/>
          </a:p>
        </p:txBody>
      </p:sp>
      <p:pic>
        <p:nvPicPr>
          <p:cNvPr id="210947" name="Picture 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605" y="1208244"/>
            <a:ext cx="3577555" cy="531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113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Estimation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Processing Complexity (PC):	__7______</a:t>
            </a:r>
          </a:p>
          <a:p>
            <a:r>
              <a:rPr lang="en-US" dirty="0"/>
              <a:t>(From Step 2)</a:t>
            </a:r>
          </a:p>
          <a:p>
            <a:endParaRPr lang="en-US" dirty="0"/>
          </a:p>
          <a:p>
            <a:r>
              <a:rPr lang="en-US" dirty="0"/>
              <a:t>Adjusted Processing </a:t>
            </a:r>
          </a:p>
          <a:p>
            <a:r>
              <a:rPr lang="en-US" dirty="0"/>
              <a:t>Complexity (PCA) =	0.65 + </a:t>
            </a:r>
            <a:r>
              <a:rPr lang="en-US"/>
              <a:t>(</a:t>
            </a:r>
            <a:r>
              <a:rPr lang="en-US" smtClean="0"/>
              <a:t>0.01 </a:t>
            </a:r>
            <a:r>
              <a:rPr lang="en-US" dirty="0"/>
              <a:t>* __7_  )</a:t>
            </a:r>
          </a:p>
          <a:p>
            <a:endParaRPr lang="en-US" dirty="0"/>
          </a:p>
          <a:p>
            <a:r>
              <a:rPr lang="en-US" dirty="0"/>
              <a:t>Total Adjusted </a:t>
            </a:r>
          </a:p>
          <a:p>
            <a:r>
              <a:rPr lang="en-US" dirty="0"/>
              <a:t>Function Points:	_0.72  *  _338_ = 243</a:t>
            </a:r>
          </a:p>
          <a:p>
            <a:r>
              <a:rPr lang="en-US" dirty="0"/>
              <a:t>    (TUFP -- From Step 1)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Final Step</a:t>
            </a:r>
          </a:p>
        </p:txBody>
      </p:sp>
      <p:sp>
        <p:nvSpPr>
          <p:cNvPr id="2119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Multiply</a:t>
            </a:r>
            <a:r>
              <a:rPr lang="en-US" dirty="0"/>
              <a:t> function points</a:t>
            </a:r>
          </a:p>
          <a:p>
            <a:pPr>
              <a:lnSpc>
                <a:spcPct val="90000"/>
              </a:lnSpc>
            </a:pPr>
            <a:r>
              <a:rPr lang="en-US" b="1" dirty="0"/>
              <a:t>Approximate</a:t>
            </a:r>
            <a:r>
              <a:rPr lang="en-US" dirty="0"/>
              <a:t> lines of code per function point in the chosen language</a:t>
            </a:r>
          </a:p>
          <a:p>
            <a:pPr>
              <a:lnSpc>
                <a:spcPct val="90000"/>
              </a:lnSpc>
            </a:pPr>
            <a:r>
              <a:rPr lang="en-US" dirty="0"/>
              <a:t>If you chose </a:t>
            </a:r>
            <a:r>
              <a:rPr lang="en-US" dirty="0" smtClean="0"/>
              <a:t>C#, </a:t>
            </a:r>
            <a:r>
              <a:rPr lang="en-US" dirty="0"/>
              <a:t>then 243 function p</a:t>
            </a:r>
            <a:r>
              <a:rPr lang="en-US" dirty="0" smtClean="0"/>
              <a:t>oints </a:t>
            </a:r>
            <a:r>
              <a:rPr lang="en-US" dirty="0"/>
              <a:t>times </a:t>
            </a:r>
            <a:r>
              <a:rPr lang="en-US" dirty="0" smtClean="0"/>
              <a:t>59 lines </a:t>
            </a:r>
            <a:r>
              <a:rPr lang="en-US" dirty="0"/>
              <a:t>of code = </a:t>
            </a:r>
            <a:r>
              <a:rPr lang="en-US" dirty="0" smtClean="0"/>
              <a:t>14,337 total </a:t>
            </a:r>
            <a:r>
              <a:rPr lang="en-US" dirty="0"/>
              <a:t>lines of code</a:t>
            </a:r>
          </a:p>
        </p:txBody>
      </p:sp>
    </p:spTree>
    <p:extLst>
      <p:ext uri="{BB962C8B-B14F-4D97-AF65-F5344CB8AC3E}">
        <p14:creationId xmlns:p14="http://schemas.microsoft.com/office/powerpoint/2010/main" val="221826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Function Points to Lines of Code</a:t>
            </a:r>
            <a:endParaRPr lang="en-CA" dirty="0"/>
          </a:p>
        </p:txBody>
      </p:sp>
      <p:pic>
        <p:nvPicPr>
          <p:cNvPr id="7" name="Picture 2" descr="fig_03_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861622"/>
            <a:ext cx="6940252" cy="5996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19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Estimation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 fontScale="92500"/>
          </a:bodyPr>
          <a:lstStyle/>
          <a:p>
            <a:r>
              <a:rPr lang="en-CA" dirty="0" smtClean="0"/>
              <a:t>Process of assigning </a:t>
            </a:r>
            <a:r>
              <a:rPr lang="en-CA" b="1" dirty="0" smtClean="0"/>
              <a:t>projected</a:t>
            </a:r>
            <a:r>
              <a:rPr lang="en-CA" dirty="0" smtClean="0"/>
              <a:t> values for time and effort</a:t>
            </a:r>
          </a:p>
          <a:p>
            <a:r>
              <a:rPr lang="en-US" dirty="0"/>
              <a:t>Very difficult to do</a:t>
            </a:r>
            <a:endParaRPr lang="en-CA" dirty="0"/>
          </a:p>
          <a:p>
            <a:r>
              <a:rPr lang="en-US" dirty="0"/>
              <a:t>Most software estimations are off by 25-100%</a:t>
            </a:r>
            <a:endParaRPr lang="en-CA" dirty="0"/>
          </a:p>
          <a:p>
            <a:r>
              <a:rPr lang="en-CA" dirty="0" smtClean="0"/>
              <a:t>Many tools that can be used</a:t>
            </a:r>
          </a:p>
          <a:p>
            <a:r>
              <a:rPr lang="en-CA" dirty="0"/>
              <a:t>Usually start with rough </a:t>
            </a:r>
            <a:r>
              <a:rPr lang="en-CA" b="1" dirty="0"/>
              <a:t>estimates</a:t>
            </a:r>
            <a:r>
              <a:rPr lang="en-CA" dirty="0"/>
              <a:t> and move to more precise </a:t>
            </a:r>
            <a:r>
              <a:rPr lang="en-CA" b="1" dirty="0"/>
              <a:t>values</a:t>
            </a:r>
          </a:p>
          <a:p>
            <a:r>
              <a:rPr lang="en-CA" dirty="0" smtClean="0"/>
              <a:t>Rely on historical information</a:t>
            </a:r>
          </a:p>
          <a:p>
            <a:r>
              <a:rPr lang="en-CA" dirty="0" smtClean="0"/>
              <a:t>Industry standard figures are available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960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Estimation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LOC is </a:t>
            </a:r>
            <a:r>
              <a:rPr lang="en-CA" b="1" dirty="0" smtClean="0"/>
              <a:t>unreliable</a:t>
            </a:r>
            <a:r>
              <a:rPr lang="en-CA" dirty="0" smtClean="0"/>
              <a:t> method of estimation</a:t>
            </a:r>
          </a:p>
          <a:p>
            <a:r>
              <a:rPr lang="en-CA" dirty="0" smtClean="0"/>
              <a:t>Another technique uses </a:t>
            </a:r>
            <a:r>
              <a:rPr lang="en-CA" b="1" dirty="0" smtClean="0"/>
              <a:t>Use Case </a:t>
            </a:r>
            <a:r>
              <a:rPr lang="en-CA" dirty="0" smtClean="0"/>
              <a:t>Points</a:t>
            </a:r>
          </a:p>
          <a:p>
            <a:r>
              <a:rPr lang="en-CA" dirty="0" smtClean="0"/>
              <a:t>Developed at a company called </a:t>
            </a:r>
            <a:r>
              <a:rPr lang="en-CA" dirty="0" err="1" smtClean="0"/>
              <a:t>Objectory</a:t>
            </a:r>
            <a:r>
              <a:rPr lang="en-CA" dirty="0" smtClean="0"/>
              <a:t> AB that has since been bought by Rational which is now owned by IBM</a:t>
            </a:r>
          </a:p>
          <a:p>
            <a:r>
              <a:rPr lang="en-CA" dirty="0" smtClean="0"/>
              <a:t>Same idea as function points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11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Points Estimation</a:t>
            </a:r>
            <a:endParaRPr lang="en-US" dirty="0"/>
          </a:p>
        </p:txBody>
      </p:sp>
      <p:pic>
        <p:nvPicPr>
          <p:cNvPr id="4098" name="Picture 2" descr="use case points meth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6533584" cy="509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8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Point Technique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Create </a:t>
            </a:r>
            <a:r>
              <a:rPr lang="en-CA" b="1" dirty="0" smtClean="0"/>
              <a:t>essential</a:t>
            </a:r>
            <a:r>
              <a:rPr lang="en-CA" dirty="0" smtClean="0"/>
              <a:t> use cases and actors</a:t>
            </a:r>
          </a:p>
          <a:p>
            <a:r>
              <a:rPr lang="en-CA" dirty="0" smtClean="0"/>
              <a:t>Create use case </a:t>
            </a:r>
            <a:r>
              <a:rPr lang="en-CA" b="1" dirty="0" smtClean="0"/>
              <a:t>diagram</a:t>
            </a:r>
          </a:p>
          <a:p>
            <a:r>
              <a:rPr lang="en-CA" dirty="0" smtClean="0"/>
              <a:t>Classify </a:t>
            </a:r>
            <a:r>
              <a:rPr lang="en-CA" b="1" dirty="0" smtClean="0"/>
              <a:t>actors</a:t>
            </a:r>
            <a:r>
              <a:rPr lang="en-CA" dirty="0" smtClean="0"/>
              <a:t> as simple, average or complex</a:t>
            </a:r>
          </a:p>
          <a:p>
            <a:r>
              <a:rPr lang="en-CA" dirty="0" smtClean="0"/>
              <a:t>Classify </a:t>
            </a:r>
            <a:r>
              <a:rPr lang="en-CA" b="1" dirty="0" smtClean="0"/>
              <a:t>use cases </a:t>
            </a:r>
            <a:r>
              <a:rPr lang="en-CA" dirty="0" smtClean="0"/>
              <a:t>as simple, average or complex</a:t>
            </a:r>
          </a:p>
          <a:p>
            <a:r>
              <a:rPr lang="en-CA" dirty="0" smtClean="0"/>
              <a:t>Add </a:t>
            </a:r>
            <a:r>
              <a:rPr lang="en-CA" b="1" dirty="0" smtClean="0"/>
              <a:t>technical</a:t>
            </a:r>
            <a:r>
              <a:rPr lang="en-CA" dirty="0" smtClean="0"/>
              <a:t> complexity factors and </a:t>
            </a:r>
            <a:r>
              <a:rPr lang="en-CA" b="1" dirty="0" smtClean="0"/>
              <a:t>environmental</a:t>
            </a:r>
            <a:r>
              <a:rPr lang="en-CA" dirty="0" smtClean="0"/>
              <a:t> factors</a:t>
            </a:r>
          </a:p>
        </p:txBody>
      </p:sp>
    </p:spTree>
    <p:extLst>
      <p:ext uri="{BB962C8B-B14F-4D97-AF65-F5344CB8AC3E}">
        <p14:creationId xmlns:p14="http://schemas.microsoft.com/office/powerpoint/2010/main" val="273947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Classify Actors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6"/>
            <a:ext cx="7620000" cy="4988024"/>
          </a:xfrm>
        </p:spPr>
        <p:txBody>
          <a:bodyPr>
            <a:noAutofit/>
          </a:bodyPr>
          <a:lstStyle/>
          <a:p>
            <a:r>
              <a:rPr lang="en-CA" sz="3600" dirty="0" smtClean="0"/>
              <a:t>Simple</a:t>
            </a:r>
          </a:p>
          <a:p>
            <a:pPr lvl="1"/>
            <a:r>
              <a:rPr lang="en-CA" sz="3200" dirty="0" smtClean="0"/>
              <a:t>Another system that communicates with a well defined </a:t>
            </a:r>
            <a:r>
              <a:rPr lang="en-CA" sz="3200" b="1" dirty="0" smtClean="0"/>
              <a:t>API</a:t>
            </a:r>
          </a:p>
          <a:p>
            <a:r>
              <a:rPr lang="en-CA" sz="3600" dirty="0" smtClean="0"/>
              <a:t>Average</a:t>
            </a:r>
          </a:p>
          <a:p>
            <a:pPr lvl="1"/>
            <a:r>
              <a:rPr lang="en-CA" sz="3200" dirty="0" smtClean="0"/>
              <a:t>Another system that interact using standard communication </a:t>
            </a:r>
            <a:r>
              <a:rPr lang="en-CA" sz="3200" b="1" dirty="0" smtClean="0"/>
              <a:t>protocols</a:t>
            </a:r>
            <a:r>
              <a:rPr lang="en-CA" sz="3200" dirty="0" smtClean="0"/>
              <a:t> (TCP/IP, SQL, FTP, HTTP)</a:t>
            </a:r>
          </a:p>
          <a:p>
            <a:r>
              <a:rPr lang="en-CA" sz="3600" dirty="0" smtClean="0"/>
              <a:t>Complex</a:t>
            </a:r>
          </a:p>
          <a:p>
            <a:pPr lvl="1"/>
            <a:r>
              <a:rPr lang="en-CA" sz="3200" dirty="0" smtClean="0"/>
              <a:t>A person using a </a:t>
            </a:r>
            <a:r>
              <a:rPr lang="en-CA" sz="3200" b="1" dirty="0" smtClean="0"/>
              <a:t>GUI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40386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Classify Use Cases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3600" dirty="0" smtClean="0"/>
              <a:t>Simple</a:t>
            </a:r>
          </a:p>
          <a:p>
            <a:pPr lvl="1"/>
            <a:r>
              <a:rPr lang="en-CA" sz="3200" b="1" dirty="0" smtClean="0"/>
              <a:t>1-3</a:t>
            </a:r>
            <a:r>
              <a:rPr lang="en-CA" sz="3200" dirty="0" smtClean="0"/>
              <a:t> unique transactions</a:t>
            </a:r>
          </a:p>
          <a:p>
            <a:r>
              <a:rPr lang="en-CA" sz="3600" dirty="0" smtClean="0"/>
              <a:t>Average</a:t>
            </a:r>
          </a:p>
          <a:p>
            <a:pPr lvl="1"/>
            <a:r>
              <a:rPr lang="en-CA" sz="3200" b="1" dirty="0" smtClean="0"/>
              <a:t>4-7</a:t>
            </a:r>
            <a:r>
              <a:rPr lang="en-CA" sz="3200" dirty="0" smtClean="0"/>
              <a:t> unique transactions</a:t>
            </a:r>
          </a:p>
          <a:p>
            <a:r>
              <a:rPr lang="en-CA" sz="3600" dirty="0" smtClean="0"/>
              <a:t>Complex</a:t>
            </a:r>
          </a:p>
          <a:p>
            <a:pPr lvl="1"/>
            <a:r>
              <a:rPr lang="en-CA" sz="3200" b="1" dirty="0" smtClean="0"/>
              <a:t>&gt;7</a:t>
            </a:r>
            <a:r>
              <a:rPr lang="en-CA" sz="3200" dirty="0" smtClean="0"/>
              <a:t> unique transactions</a:t>
            </a:r>
          </a:p>
          <a:p>
            <a:r>
              <a:rPr lang="en-CA" sz="3600" dirty="0"/>
              <a:t>Transaction</a:t>
            </a:r>
          </a:p>
          <a:p>
            <a:pPr lvl="1"/>
            <a:r>
              <a:rPr lang="en-US" b="1" dirty="0"/>
              <a:t>“Round trip”</a:t>
            </a:r>
            <a:r>
              <a:rPr lang="en-US" dirty="0"/>
              <a:t> from the user to the system back to the user</a:t>
            </a:r>
            <a:endParaRPr lang="en-CA" dirty="0"/>
          </a:p>
          <a:p>
            <a:pPr lvl="1"/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6393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Technical &amp; Environmental Factors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 smtClean="0"/>
              <a:t>Assign value 0 – 5 for each factor</a:t>
            </a:r>
          </a:p>
          <a:p>
            <a:pPr lvl="1"/>
            <a:r>
              <a:rPr lang="en-CA" sz="3200" dirty="0" smtClean="0"/>
              <a:t>0 – </a:t>
            </a:r>
            <a:r>
              <a:rPr lang="en-CA" sz="3200" b="1" dirty="0" smtClean="0"/>
              <a:t>Not relevant </a:t>
            </a:r>
          </a:p>
          <a:p>
            <a:pPr lvl="1"/>
            <a:r>
              <a:rPr lang="en-CA" sz="3200" dirty="0" smtClean="0"/>
              <a:t>5 – </a:t>
            </a:r>
            <a:r>
              <a:rPr lang="en-CA" sz="3200" b="1" dirty="0" smtClean="0"/>
              <a:t>Essential</a:t>
            </a:r>
          </a:p>
          <a:p>
            <a:r>
              <a:rPr lang="en-CA" sz="3600" b="1" dirty="0" smtClean="0"/>
              <a:t>Multiply</a:t>
            </a:r>
            <a:r>
              <a:rPr lang="en-CA" sz="3600" dirty="0" smtClean="0"/>
              <a:t> by weighting factor to get a result.  </a:t>
            </a:r>
            <a:r>
              <a:rPr lang="en-CA" sz="3600" b="1" dirty="0" smtClean="0"/>
              <a:t>Sum</a:t>
            </a:r>
            <a:r>
              <a:rPr lang="en-CA" sz="3600" dirty="0" smtClean="0"/>
              <a:t> to get a total.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45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Technical Factors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172172"/>
              </p:ext>
            </p:extLst>
          </p:nvPr>
        </p:nvGraphicFramePr>
        <p:xfrm>
          <a:off x="827584" y="1268760"/>
          <a:ext cx="7056782" cy="52928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Factor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T1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Distributed system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Response time or throughput performance objectives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End-user online efficiency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Complex internal processing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Reusability of code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Easy to install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Ease of use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Portability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Ease of change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Concurrency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Special security objectives included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Direct access for third parties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88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T13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Special User training required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6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Environmental Factors</a:t>
            </a:r>
            <a:endParaRPr lang="en-CA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9695"/>
              </p:ext>
            </p:extLst>
          </p:nvPr>
        </p:nvGraphicFramePr>
        <p:xfrm>
          <a:off x="755576" y="1340768"/>
          <a:ext cx="7416825" cy="42625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Factor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Description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CA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Familiarity with system development process being used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Application experience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Object-oriented experience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Lead analyst capability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0.5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Motivation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Requirements stability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</a:rPr>
                        <a:t>Part time staff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-1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>
                          <a:effectLst/>
                        </a:rPr>
                        <a:t>E8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</a:rPr>
                        <a:t>Difficulty of programming language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u="none" strike="noStrike" dirty="0">
                          <a:effectLst/>
                        </a:rPr>
                        <a:t>-1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7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Calculate Person Hours Multiplier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Determined by </a:t>
            </a:r>
            <a:r>
              <a:rPr lang="en-CA" b="1" dirty="0" smtClean="0"/>
              <a:t>environmental</a:t>
            </a:r>
            <a:r>
              <a:rPr lang="en-CA" dirty="0" smtClean="0"/>
              <a:t> factors</a:t>
            </a:r>
          </a:p>
          <a:p>
            <a:r>
              <a:rPr lang="en-CA" dirty="0" smtClean="0"/>
              <a:t>If requirements are stable and you have a good team, then it stays low</a:t>
            </a:r>
          </a:p>
          <a:p>
            <a:r>
              <a:rPr lang="en-CA" dirty="0" smtClean="0"/>
              <a:t>If don’t know technical environment, don’t have experience, etc</a:t>
            </a:r>
            <a:r>
              <a:rPr lang="en-CA" dirty="0"/>
              <a:t>.</a:t>
            </a:r>
            <a:r>
              <a:rPr lang="en-CA" dirty="0" smtClean="0"/>
              <a:t>, then it is higher</a:t>
            </a:r>
          </a:p>
          <a:p>
            <a:r>
              <a:rPr lang="en-CA" dirty="0" smtClean="0"/>
              <a:t>If there are a lot of these things together, you may be in trouble</a:t>
            </a:r>
          </a:p>
          <a:p>
            <a:r>
              <a:rPr lang="en-CA" dirty="0" smtClean="0"/>
              <a:t>Basically check out factors to </a:t>
            </a:r>
            <a:r>
              <a:rPr lang="en-CA" b="1" dirty="0" smtClean="0"/>
              <a:t>success</a:t>
            </a:r>
            <a:r>
              <a:rPr lang="en-CA" dirty="0" smtClean="0"/>
              <a:t> and multiply based on those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013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CA" dirty="0" smtClean="0"/>
              <a:t>Calculation of PHM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b="1" dirty="0"/>
              <a:t>if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sum </a:t>
            </a:r>
            <a:r>
              <a:rPr lang="en-US" dirty="0"/>
              <a:t>of (# of </a:t>
            </a:r>
            <a:r>
              <a:rPr lang="en-US" dirty="0" err="1"/>
              <a:t>Efactors</a:t>
            </a:r>
            <a:r>
              <a:rPr lang="en-US" dirty="0"/>
              <a:t> E1 - E6 assigned value &lt; 3) </a:t>
            </a:r>
            <a:r>
              <a:rPr lang="en-US" dirty="0" smtClean="0"/>
              <a:t>and </a:t>
            </a:r>
            <a:r>
              <a:rPr lang="en-US" dirty="0"/>
              <a:t>(# of </a:t>
            </a:r>
            <a:r>
              <a:rPr lang="en-US" dirty="0" err="1"/>
              <a:t>Efactors</a:t>
            </a:r>
            <a:r>
              <a:rPr lang="en-US" dirty="0"/>
              <a:t> E7-E8 assigned values &gt; 3) 	</a:t>
            </a:r>
            <a:r>
              <a:rPr lang="en-US" dirty="0" smtClean="0"/>
              <a:t>&lt;=</a:t>
            </a:r>
            <a:r>
              <a:rPr lang="en-US" dirty="0"/>
              <a:t>2 Then PHM = 20				</a:t>
            </a:r>
          </a:p>
          <a:p>
            <a:pPr marL="114300" indent="0">
              <a:buNone/>
            </a:pPr>
            <a:r>
              <a:rPr lang="en-US" b="1" dirty="0"/>
              <a:t>Else If </a:t>
            </a:r>
            <a:endParaRPr lang="en-US" b="1" dirty="0" smtClean="0"/>
          </a:p>
          <a:p>
            <a:pPr marL="114300" indent="0">
              <a:buNone/>
            </a:pPr>
            <a:r>
              <a:rPr lang="en-US" dirty="0" smtClean="0"/>
              <a:t>sum </a:t>
            </a:r>
            <a:r>
              <a:rPr lang="en-US" dirty="0"/>
              <a:t>of (# of </a:t>
            </a:r>
            <a:r>
              <a:rPr lang="en-US" dirty="0" err="1"/>
              <a:t>Efactors</a:t>
            </a:r>
            <a:r>
              <a:rPr lang="en-US" dirty="0"/>
              <a:t> E1 - E6 assigned value &lt; 3) </a:t>
            </a:r>
            <a:r>
              <a:rPr lang="en-US" dirty="0" smtClean="0"/>
              <a:t>and </a:t>
            </a:r>
            <a:r>
              <a:rPr lang="en-US" dirty="0"/>
              <a:t>(# of </a:t>
            </a:r>
            <a:r>
              <a:rPr lang="en-US" dirty="0" err="1"/>
              <a:t>Efactors</a:t>
            </a:r>
            <a:r>
              <a:rPr lang="en-US" dirty="0"/>
              <a:t> E7-E8 assigned values &gt; 3) </a:t>
            </a:r>
            <a:r>
              <a:rPr lang="en-US" dirty="0" smtClean="0"/>
              <a:t>=</a:t>
            </a:r>
            <a:r>
              <a:rPr lang="en-US" dirty="0"/>
              <a:t>3 or 4 Then PHM = 28				</a:t>
            </a:r>
          </a:p>
          <a:p>
            <a:pPr marL="114300" indent="0">
              <a:buNone/>
            </a:pPr>
            <a:r>
              <a:rPr lang="en-US" b="1" dirty="0"/>
              <a:t>Else</a:t>
            </a:r>
            <a:r>
              <a:rPr lang="en-US" dirty="0"/>
              <a:t>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Rethink </a:t>
            </a:r>
            <a:r>
              <a:rPr lang="en-US" dirty="0"/>
              <a:t>Project as risk of Failure is too high		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8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571500" y="304800"/>
            <a:ext cx="82677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Accuracy of Estimating</a:t>
            </a:r>
            <a:endParaRPr lang="en-US" dirty="0"/>
          </a:p>
        </p:txBody>
      </p:sp>
      <p:sp>
        <p:nvSpPr>
          <p:cNvPr id="159748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98525" y="1447800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/>
          </a:ln>
          <a:effectLst/>
        </p:spPr>
        <p:txBody>
          <a:bodyPr wrap="none">
            <a:spAutoFit/>
          </a:bodyPr>
          <a:lstStyle/>
          <a:p>
            <a:endParaRPr lang="en-US" sz="18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46" y="1393124"/>
            <a:ext cx="5750026" cy="4781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9552" y="6174596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Source:  </a:t>
            </a:r>
            <a:r>
              <a:rPr lang="en-CA" dirty="0">
                <a:hlinkClick r:id="rId6"/>
              </a:rPr>
              <a:t>http://</a:t>
            </a:r>
            <a:r>
              <a:rPr lang="en-CA" dirty="0" smtClean="0">
                <a:hlinkClick r:id="rId6"/>
              </a:rPr>
              <a:t>www.softwaremetrics.com/Articles/estimating.htm</a:t>
            </a:r>
            <a:r>
              <a:rPr lang="en-CA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2069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Points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4784"/>
            <a:ext cx="7620000" cy="4916016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Advantages</a:t>
            </a:r>
          </a:p>
          <a:p>
            <a:pPr lvl="1"/>
            <a:r>
              <a:rPr lang="en-CA" dirty="0" smtClean="0"/>
              <a:t>Based on O-O systems</a:t>
            </a:r>
          </a:p>
          <a:p>
            <a:pPr lvl="1"/>
            <a:r>
              <a:rPr lang="en-CA" dirty="0" smtClean="0"/>
              <a:t>Based on common technique</a:t>
            </a:r>
            <a:endParaRPr lang="en-CA" dirty="0"/>
          </a:p>
          <a:p>
            <a:pPr lvl="1"/>
            <a:r>
              <a:rPr lang="en-CA" dirty="0" smtClean="0"/>
              <a:t>Process can be </a:t>
            </a:r>
            <a:r>
              <a:rPr lang="en-CA" b="1" dirty="0" smtClean="0"/>
              <a:t>automated</a:t>
            </a:r>
          </a:p>
          <a:p>
            <a:pPr lvl="1"/>
            <a:r>
              <a:rPr lang="en-CA" dirty="0" smtClean="0"/>
              <a:t>Can be adapted to use organizational history</a:t>
            </a:r>
          </a:p>
          <a:p>
            <a:r>
              <a:rPr lang="en-CA" dirty="0" smtClean="0"/>
              <a:t>Disadvantages</a:t>
            </a:r>
          </a:p>
          <a:p>
            <a:pPr lvl="1"/>
            <a:r>
              <a:rPr lang="en-CA" dirty="0" smtClean="0"/>
              <a:t>Wait a little longer to make estimation</a:t>
            </a:r>
          </a:p>
          <a:p>
            <a:pPr lvl="1"/>
            <a:r>
              <a:rPr lang="en-CA" dirty="0" smtClean="0"/>
              <a:t>Rules for determining transactions are </a:t>
            </a:r>
            <a:r>
              <a:rPr lang="en-CA" b="1" dirty="0" smtClean="0"/>
              <a:t>imprecise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820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PERT Analysis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Program Evaluation and Review </a:t>
            </a:r>
            <a:r>
              <a:rPr lang="en-US" dirty="0" smtClean="0"/>
              <a:t>Technique (PERT)</a:t>
            </a:r>
          </a:p>
          <a:p>
            <a:r>
              <a:rPr lang="en-CA" dirty="0" smtClean="0"/>
              <a:t>Part of Critical Path Analysis</a:t>
            </a:r>
          </a:p>
          <a:p>
            <a:endParaRPr lang="en-US" dirty="0"/>
          </a:p>
          <a:p>
            <a:pPr lvl="0"/>
            <a:r>
              <a:rPr lang="en-US" dirty="0" smtClean="0"/>
              <a:t>Estimate minimum amount of time to perform task</a:t>
            </a:r>
          </a:p>
          <a:p>
            <a:pPr lvl="1"/>
            <a:r>
              <a:rPr lang="en-US" b="1" dirty="0" smtClean="0"/>
              <a:t>optimistic</a:t>
            </a:r>
            <a:r>
              <a:rPr lang="en-US" dirty="0" smtClean="0"/>
              <a:t> duration (OD)</a:t>
            </a:r>
            <a:endParaRPr lang="en-CA" dirty="0" smtClean="0"/>
          </a:p>
          <a:p>
            <a:r>
              <a:rPr lang="en-US" dirty="0" smtClean="0"/>
              <a:t>Estimate maximum amount of time to perform task</a:t>
            </a:r>
          </a:p>
          <a:p>
            <a:pPr lvl="1"/>
            <a:r>
              <a:rPr lang="en-US" b="1" dirty="0" smtClean="0"/>
              <a:t>pessimistic</a:t>
            </a:r>
            <a:r>
              <a:rPr lang="en-US" dirty="0" smtClean="0"/>
              <a:t> duration (PD)</a:t>
            </a:r>
            <a:endParaRPr lang="en-CA" dirty="0" smtClean="0"/>
          </a:p>
          <a:p>
            <a:pPr lvl="0"/>
            <a:r>
              <a:rPr lang="en-US" dirty="0" smtClean="0"/>
              <a:t>Estimate expected duration needed to perform task</a:t>
            </a:r>
          </a:p>
          <a:p>
            <a:pPr lvl="1"/>
            <a:r>
              <a:rPr lang="en-US" b="1" dirty="0" smtClean="0"/>
              <a:t>expected</a:t>
            </a:r>
            <a:r>
              <a:rPr lang="en-US" dirty="0" smtClean="0"/>
              <a:t> duration (ED)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492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Calculate the most likely duration as follows:</a:t>
            </a:r>
            <a:endParaRPr lang="en-CA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PERT Analysis</a:t>
            </a:r>
            <a:endParaRPr lang="en-CA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159112"/>
              </p:ext>
            </p:extLst>
          </p:nvPr>
        </p:nvGraphicFramePr>
        <p:xfrm>
          <a:off x="1920875" y="2743200"/>
          <a:ext cx="54054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1981080" imgH="393480" progId="Equation.3">
                  <p:embed/>
                </p:oleObj>
              </mc:Choice>
              <mc:Fallback>
                <p:oleObj name="Equation" r:id="rId4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43200"/>
                        <a:ext cx="54054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3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4 Steps in Project Estimation</a:t>
            </a:r>
            <a:endParaRPr lang="en-C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Basic process</a:t>
            </a:r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Estimate the </a:t>
            </a:r>
            <a:r>
              <a:rPr lang="en-US" b="1" dirty="0" smtClean="0"/>
              <a:t>size</a:t>
            </a:r>
            <a:r>
              <a:rPr lang="en-US" dirty="0" smtClean="0"/>
              <a:t> of the product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function points &amp; use case points</a:t>
            </a:r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Estimate the </a:t>
            </a:r>
            <a:r>
              <a:rPr lang="en-US" b="1" dirty="0" smtClean="0"/>
              <a:t>effort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person-months</a:t>
            </a:r>
            <a:endParaRPr lang="en-CA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Estimate the </a:t>
            </a:r>
            <a:r>
              <a:rPr lang="en-US" b="1" dirty="0" smtClean="0"/>
              <a:t>schedule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 smtClean="0"/>
              <a:t>calendar months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Estimate the </a:t>
            </a:r>
            <a:r>
              <a:rPr lang="en-US" b="1" dirty="0" smtClean="0"/>
              <a:t>cost</a:t>
            </a:r>
            <a:endParaRPr lang="en-US" b="1" dirty="0"/>
          </a:p>
          <a:p>
            <a:pPr lvl="2">
              <a:buFont typeface="Wingdings" pitchFamily="2" charset="2"/>
              <a:buChar char="§"/>
            </a:pPr>
            <a:r>
              <a:rPr lang="en-CA" dirty="0" smtClean="0"/>
              <a:t>Dollar value</a:t>
            </a:r>
            <a:endParaRPr lang="en-CA" dirty="0"/>
          </a:p>
          <a:p>
            <a:pPr lvl="2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5780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Step 1 - Estimate Size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sz="3600" dirty="0" smtClean="0"/>
              <a:t>Two main techniques: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By </a:t>
            </a:r>
            <a:r>
              <a:rPr lang="en-US" sz="3600" b="1" dirty="0" smtClean="0"/>
              <a:t>analogy </a:t>
            </a:r>
            <a:r>
              <a:rPr lang="en-US" sz="3600" dirty="0" smtClean="0"/>
              <a:t>– comparison to similar project done in the past.  Can involve estimating lines of code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By </a:t>
            </a:r>
            <a:r>
              <a:rPr lang="en-US" sz="3600" b="1" dirty="0" smtClean="0"/>
              <a:t>analysis</a:t>
            </a:r>
            <a:r>
              <a:rPr lang="en-US" sz="3600" dirty="0" smtClean="0"/>
              <a:t> – counting product features and converting count to an estimate of size.  Approaches are: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Function</a:t>
            </a:r>
            <a:r>
              <a:rPr lang="en-US" dirty="0" smtClean="0"/>
              <a:t> Points</a:t>
            </a:r>
          </a:p>
          <a:p>
            <a:pPr lvl="1">
              <a:lnSpc>
                <a:spcPct val="80000"/>
              </a:lnSpc>
            </a:pPr>
            <a:r>
              <a:rPr lang="en-US" b="1" dirty="0" smtClean="0"/>
              <a:t>Use </a:t>
            </a:r>
            <a:r>
              <a:rPr lang="en-US" b="1" dirty="0"/>
              <a:t>C</a:t>
            </a:r>
            <a:r>
              <a:rPr lang="en-US" b="1" dirty="0" smtClean="0"/>
              <a:t>ase </a:t>
            </a:r>
            <a:r>
              <a:rPr lang="en-US" dirty="0" smtClean="0"/>
              <a:t>Points</a:t>
            </a:r>
            <a:endParaRPr lang="en-US" b="1" dirty="0" smtClean="0"/>
          </a:p>
          <a:p>
            <a:pPr lvl="1">
              <a:lnSpc>
                <a:spcPct val="80000"/>
              </a:lnSpc>
            </a:pPr>
            <a:endParaRPr lang="en-US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0874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Step 2 - Estimate Effort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Usually measured in person-months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Two main techniques:</a:t>
            </a:r>
          </a:p>
          <a:p>
            <a:pPr lvl="1">
              <a:lnSpc>
                <a:spcPct val="80000"/>
              </a:lnSpc>
            </a:pPr>
            <a:r>
              <a:rPr lang="en-US" sz="3200" dirty="0" smtClean="0"/>
              <a:t>Organization’s </a:t>
            </a:r>
            <a:r>
              <a:rPr lang="en-US" sz="3200" b="1" dirty="0" smtClean="0"/>
              <a:t>historical</a:t>
            </a:r>
            <a:r>
              <a:rPr lang="en-US" sz="3200" dirty="0" smtClean="0"/>
              <a:t> data</a:t>
            </a:r>
            <a:endParaRPr lang="en-US" sz="3200" dirty="0"/>
          </a:p>
          <a:p>
            <a:pPr lvl="1">
              <a:lnSpc>
                <a:spcPct val="80000"/>
              </a:lnSpc>
            </a:pPr>
            <a:r>
              <a:rPr lang="en-US" sz="3200" dirty="0" smtClean="0"/>
              <a:t>Convert size estimate into effort estimate using an industry </a:t>
            </a:r>
            <a:r>
              <a:rPr lang="en-US" sz="3200" b="1" dirty="0" smtClean="0"/>
              <a:t>model</a:t>
            </a:r>
          </a:p>
          <a:p>
            <a:pPr>
              <a:lnSpc>
                <a:spcPct val="80000"/>
              </a:lnSpc>
            </a:pPr>
            <a:endParaRPr lang="en-US" sz="3600" b="1" dirty="0"/>
          </a:p>
          <a:p>
            <a:pPr>
              <a:lnSpc>
                <a:spcPct val="80000"/>
              </a:lnSpc>
            </a:pPr>
            <a:r>
              <a:rPr lang="en-US" sz="3600" dirty="0" smtClean="0"/>
              <a:t>Effort can also be estimated directly based on description of the projects  Implicitly assumes team </a:t>
            </a:r>
            <a:r>
              <a:rPr lang="en-US" sz="3600" b="1" dirty="0" smtClean="0"/>
              <a:t>productivity</a:t>
            </a:r>
            <a:r>
              <a:rPr lang="en-US" sz="3600" dirty="0" smtClean="0"/>
              <a:t>.</a:t>
            </a:r>
            <a:endParaRPr lang="en-US" dirty="0" smtClean="0"/>
          </a:p>
          <a:p>
            <a:pPr lvl="1">
              <a:lnSpc>
                <a:spcPct val="80000"/>
              </a:lnSpc>
            </a:pPr>
            <a:endParaRPr lang="en-US" sz="32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88941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Step 2 - Estimate Effort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COCOMO</a:t>
            </a:r>
            <a:r>
              <a:rPr lang="en-US" dirty="0"/>
              <a:t> model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COnstruction</a:t>
            </a:r>
            <a:r>
              <a:rPr lang="en-US" dirty="0"/>
              <a:t> </a:t>
            </a:r>
            <a:r>
              <a:rPr lang="en-US" dirty="0" err="1"/>
              <a:t>COst</a:t>
            </a:r>
            <a:r>
              <a:rPr lang="en-US" dirty="0"/>
              <a:t> </a:t>
            </a:r>
            <a:r>
              <a:rPr lang="en-US" dirty="0" err="1"/>
              <a:t>MOdel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b="1" dirty="0"/>
              <a:t>Converts</a:t>
            </a:r>
            <a:r>
              <a:rPr lang="en-US" dirty="0"/>
              <a:t> a lines-of-code estimate into a person-month estimate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For moderate-size projects multiply thousands of lines of code by </a:t>
            </a:r>
            <a:r>
              <a:rPr lang="en-US" b="1" dirty="0"/>
              <a:t>1.4</a:t>
            </a:r>
            <a:r>
              <a:rPr lang="en-US" dirty="0"/>
              <a:t> to get the number of people to assign to the </a:t>
            </a:r>
            <a:r>
              <a:rPr lang="en-US" dirty="0" smtClean="0"/>
              <a:t>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Step 3 - Estimate Schedule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Determine schedule based on effort estimation.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Historical data can be used to predict how work can be broken down</a:t>
            </a:r>
            <a:r>
              <a:rPr lang="en-US" b="1" i="1" dirty="0" smtClean="0"/>
              <a:t>.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Can also use schedule estimation </a:t>
            </a:r>
            <a:r>
              <a:rPr lang="en-US" sz="3600" b="1" dirty="0" smtClean="0"/>
              <a:t>rule of thumb</a:t>
            </a:r>
            <a:r>
              <a:rPr lang="en-US" sz="3600" dirty="0" smtClean="0"/>
              <a:t>:</a:t>
            </a:r>
          </a:p>
          <a:p>
            <a:pPr lvl="1"/>
            <a:r>
              <a:rPr lang="en-US" dirty="0"/>
              <a:t>Schedule Time (months) = </a:t>
            </a:r>
            <a:r>
              <a:rPr lang="en-US" dirty="0" smtClean="0"/>
              <a:t>3.0 </a:t>
            </a:r>
            <a:r>
              <a:rPr lang="en-US" dirty="0"/>
              <a:t>x person-months </a:t>
            </a:r>
            <a:r>
              <a:rPr lang="en-US" baseline="40000" dirty="0"/>
              <a:t>1/3</a:t>
            </a:r>
          </a:p>
          <a:p>
            <a:endParaRPr lang="en-US" baseline="40000" dirty="0"/>
          </a:p>
          <a:p>
            <a:r>
              <a:rPr lang="en-US" dirty="0"/>
              <a:t>Can use other </a:t>
            </a:r>
            <a:r>
              <a:rPr lang="en-US" b="1" dirty="0" smtClean="0"/>
              <a:t>factors</a:t>
            </a:r>
            <a:r>
              <a:rPr lang="en-US" dirty="0" smtClean="0"/>
              <a:t>, such as 2.0, 2.5 or 4.0, instead of the 3.0.</a:t>
            </a:r>
            <a:endParaRPr lang="en-US" dirty="0"/>
          </a:p>
          <a:p>
            <a:pPr>
              <a:lnSpc>
                <a:spcPct val="80000"/>
              </a:lnSpc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8134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7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Step 4 - Estimate Cost</a:t>
            </a:r>
            <a:endParaRPr lang="en-US" dirty="0"/>
          </a:p>
        </p:txBody>
      </p:sp>
      <p:sp>
        <p:nvSpPr>
          <p:cNvPr id="207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Many factors to consider:  </a:t>
            </a:r>
            <a:r>
              <a:rPr lang="en-US" sz="3600" dirty="0" err="1" smtClean="0"/>
              <a:t>labour</a:t>
            </a:r>
            <a:r>
              <a:rPr lang="en-US" sz="3600" dirty="0" smtClean="0"/>
              <a:t>, hardware and software, telecommunications, travel, etc.</a:t>
            </a:r>
          </a:p>
          <a:p>
            <a:pPr>
              <a:lnSpc>
                <a:spcPct val="80000"/>
              </a:lnSpc>
            </a:pPr>
            <a:r>
              <a:rPr lang="en-US" sz="3600" dirty="0" smtClean="0"/>
              <a:t>Depends on how organization allocates cost.</a:t>
            </a:r>
            <a:endParaRPr lang="en-US" b="1" i="1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Simplest </a:t>
            </a:r>
            <a:r>
              <a:rPr lang="en-US" sz="3600" dirty="0" err="1" smtClean="0"/>
              <a:t>labour</a:t>
            </a:r>
            <a:r>
              <a:rPr lang="en-US" sz="3600" dirty="0" smtClean="0"/>
              <a:t> cost is project’s </a:t>
            </a:r>
            <a:r>
              <a:rPr lang="en-US" sz="3600" b="1" dirty="0" smtClean="0"/>
              <a:t>effort</a:t>
            </a:r>
            <a:r>
              <a:rPr lang="en-US" sz="3600" dirty="0" smtClean="0"/>
              <a:t> estimate in hours multiplied by general </a:t>
            </a:r>
            <a:r>
              <a:rPr lang="en-US" sz="3600" b="1" dirty="0" err="1" smtClean="0"/>
              <a:t>labour</a:t>
            </a:r>
            <a:r>
              <a:rPr lang="en-US" sz="3600" dirty="0" smtClean="0"/>
              <a:t> rate ($ per hour).</a:t>
            </a:r>
          </a:p>
          <a:p>
            <a:pPr>
              <a:lnSpc>
                <a:spcPct val="80000"/>
              </a:lnSpc>
            </a:pPr>
            <a:r>
              <a:rPr lang="en-CA" sz="3600" dirty="0" smtClean="0"/>
              <a:t>Historical data or industry data models can help</a:t>
            </a:r>
            <a:endParaRPr lang="en-US" dirty="0"/>
          </a:p>
          <a:p>
            <a:pPr>
              <a:lnSpc>
                <a:spcPct val="80000"/>
              </a:lnSpc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5901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30" ma:contentTypeDescription="Create a new document." ma:contentTypeScope="" ma:versionID="b6358c8e9ccf10d22debe3a56dce56ac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4C1A4F3-79AD-45D6-983F-7972D0765F95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784A65E1-218B-4A21-AE79-F602396A741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DF76E17-4C45-4ED6-B926-849D8EB4B3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1217</Words>
  <Application>Microsoft Office PowerPoint</Application>
  <PresentationFormat>On-screen Show (4:3)</PresentationFormat>
  <Paragraphs>309</Paragraphs>
  <Slides>32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</vt:lpstr>
      <vt:lpstr>Wingdings</vt:lpstr>
      <vt:lpstr>Adjacency</vt:lpstr>
      <vt:lpstr>Equation</vt:lpstr>
      <vt:lpstr>Estimation</vt:lpstr>
      <vt:lpstr>Estimation</vt:lpstr>
      <vt:lpstr>Accuracy of Estimating</vt:lpstr>
      <vt:lpstr>4 Steps in Project Estimation</vt:lpstr>
      <vt:lpstr>Step 1 - Estimate Size</vt:lpstr>
      <vt:lpstr>Step 2 - Estimate Effort</vt:lpstr>
      <vt:lpstr>Step 2 - Estimate Effort (cont)</vt:lpstr>
      <vt:lpstr>Step 3 - Estimate Schedule</vt:lpstr>
      <vt:lpstr>Step 4 - Estimate Cost</vt:lpstr>
      <vt:lpstr>Basic Estimation Process</vt:lpstr>
      <vt:lpstr>Function Point Analysis</vt:lpstr>
      <vt:lpstr>Calculate Function Points</vt:lpstr>
      <vt:lpstr>Function Point Estimation</vt:lpstr>
      <vt:lpstr>TUFP Example</vt:lpstr>
      <vt:lpstr>Adjusted Processing Complexity</vt:lpstr>
      <vt:lpstr>Adjusted Processing Complexity -- Step 2</vt:lpstr>
      <vt:lpstr>Function Point Estimation</vt:lpstr>
      <vt:lpstr>Final Step</vt:lpstr>
      <vt:lpstr>Function Points to Lines of Code</vt:lpstr>
      <vt:lpstr>Use Case Estimation</vt:lpstr>
      <vt:lpstr>Use Case Points Estimation</vt:lpstr>
      <vt:lpstr>Use Case Point Technique</vt:lpstr>
      <vt:lpstr>Classify Actors</vt:lpstr>
      <vt:lpstr>Classify Use Cases</vt:lpstr>
      <vt:lpstr>Technical &amp; Environmental Factors</vt:lpstr>
      <vt:lpstr>Technical Factors</vt:lpstr>
      <vt:lpstr>Environmental Factors</vt:lpstr>
      <vt:lpstr>Calculate Person Hours Multiplier</vt:lpstr>
      <vt:lpstr>Calculation of PHM</vt:lpstr>
      <vt:lpstr>Use Case Points</vt:lpstr>
      <vt:lpstr>PERT Analysis</vt:lpstr>
      <vt:lpstr>PERT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2010-08-26T04:08:56Z</dcterms:created>
  <dcterms:modified xsi:type="dcterms:W3CDTF">2017-08-29T18:52:15Z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TC102202139990</vt:lpwstr>
  </property>
</Properties>
</file>