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4"/>
  </p:sldMasterIdLst>
  <p:notesMasterIdLst>
    <p:notesMasterId r:id="rId36"/>
  </p:notesMasterIdLst>
  <p:sldIdLst>
    <p:sldId id="309" r:id="rId5"/>
    <p:sldId id="442" r:id="rId6"/>
    <p:sldId id="434" r:id="rId7"/>
    <p:sldId id="435" r:id="rId8"/>
    <p:sldId id="436" r:id="rId9"/>
    <p:sldId id="451" r:id="rId10"/>
    <p:sldId id="458" r:id="rId11"/>
    <p:sldId id="439" r:id="rId12"/>
    <p:sldId id="437" r:id="rId13"/>
    <p:sldId id="438" r:id="rId14"/>
    <p:sldId id="440" r:id="rId15"/>
    <p:sldId id="441" r:id="rId16"/>
    <p:sldId id="463" r:id="rId17"/>
    <p:sldId id="452" r:id="rId18"/>
    <p:sldId id="453" r:id="rId19"/>
    <p:sldId id="454" r:id="rId20"/>
    <p:sldId id="455" r:id="rId21"/>
    <p:sldId id="459" r:id="rId22"/>
    <p:sldId id="456" r:id="rId23"/>
    <p:sldId id="443" r:id="rId24"/>
    <p:sldId id="444" r:id="rId25"/>
    <p:sldId id="457" r:id="rId26"/>
    <p:sldId id="450" r:id="rId27"/>
    <p:sldId id="445" r:id="rId28"/>
    <p:sldId id="446" r:id="rId29"/>
    <p:sldId id="447" r:id="rId30"/>
    <p:sldId id="448" r:id="rId31"/>
    <p:sldId id="449" r:id="rId32"/>
    <p:sldId id="460" r:id="rId33"/>
    <p:sldId id="462" r:id="rId34"/>
    <p:sldId id="461" r:id="rId35"/>
  </p:sldIdLst>
  <p:sldSz cx="9144000" cy="6858000" type="screen4x3"/>
  <p:notesSz cx="6858000" cy="9199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64" autoAdjust="0"/>
    <p:restoredTop sz="70554" autoAdjust="0"/>
  </p:normalViewPr>
  <p:slideViewPr>
    <p:cSldViewPr>
      <p:cViewPr varScale="1">
        <p:scale>
          <a:sx n="82" d="100"/>
          <a:sy n="82" d="100"/>
        </p:scale>
        <p:origin x="2304" y="96"/>
      </p:cViewPr>
      <p:guideLst>
        <p:guide orient="horz" pos="2160"/>
        <p:guide pos="2880"/>
      </p:guideLst>
    </p:cSldViewPr>
  </p:slideViewPr>
  <p:notesTextViewPr>
    <p:cViewPr>
      <p:scale>
        <a:sx n="100" d="100"/>
        <a:sy n="100" d="100"/>
      </p:scale>
      <p:origin x="0" y="0"/>
    </p:cViewPr>
  </p:notesTextViewPr>
  <p:notesViewPr>
    <p:cSldViewPr>
      <p:cViewPr varScale="1">
        <p:scale>
          <a:sx n="45" d="100"/>
          <a:sy n="45" d="100"/>
        </p:scale>
        <p:origin x="-1980" y="-90"/>
      </p:cViewPr>
      <p:guideLst>
        <p:guide orient="horz" pos="289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97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9978"/>
          </a:xfrm>
          <a:prstGeom prst="rect">
            <a:avLst/>
          </a:prstGeom>
        </p:spPr>
        <p:txBody>
          <a:bodyPr vert="horz" lIns="91440" tIns="45720" rIns="91440" bIns="45720" rtlCol="0"/>
          <a:lstStyle>
            <a:lvl1pPr algn="r">
              <a:defRPr sz="1200"/>
            </a:lvl1pPr>
          </a:lstStyle>
          <a:p>
            <a:fld id="{6DCC9987-AE10-4685-9B5B-4577F1D5BB4C}" type="datetimeFigureOut">
              <a:rPr lang="en-US" smtClean="0"/>
              <a:pPr/>
              <a:t>9/4/2017</a:t>
            </a:fld>
            <a:endParaRPr lang="en-US"/>
          </a:p>
        </p:txBody>
      </p:sp>
      <p:sp>
        <p:nvSpPr>
          <p:cNvPr id="4" name="Slide Image Placeholder 3"/>
          <p:cNvSpPr>
            <a:spLocks noGrp="1" noRot="1" noChangeAspect="1"/>
          </p:cNvSpPr>
          <p:nvPr>
            <p:ph type="sldImg" idx="2"/>
          </p:nvPr>
        </p:nvSpPr>
        <p:spPr>
          <a:xfrm>
            <a:off x="1979613" y="760413"/>
            <a:ext cx="3168650" cy="23764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3295762"/>
            <a:ext cx="5486400" cy="52138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737988"/>
            <a:ext cx="2971800" cy="45997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37988"/>
            <a:ext cx="2971800" cy="459978"/>
          </a:xfrm>
          <a:prstGeom prst="rect">
            <a:avLst/>
          </a:prstGeom>
        </p:spPr>
        <p:txBody>
          <a:bodyPr vert="horz" lIns="91440" tIns="45720" rIns="91440" bIns="45720" rtlCol="0" anchor="b"/>
          <a:lstStyle>
            <a:lvl1pPr algn="r">
              <a:defRPr sz="1200"/>
            </a:lvl1pPr>
          </a:lstStyle>
          <a:p>
            <a:fld id="{77D8454A-404F-4DF1-8F43-7DDF83BF3B63}" type="slidenum">
              <a:rPr lang="en-US" smtClean="0"/>
              <a:pPr/>
              <a:t>‹#›</a:t>
            </a:fld>
            <a:endParaRPr lang="en-US"/>
          </a:p>
        </p:txBody>
      </p:sp>
    </p:spTree>
    <p:extLst>
      <p:ext uri="{BB962C8B-B14F-4D97-AF65-F5344CB8AC3E}">
        <p14:creationId xmlns:p14="http://schemas.microsoft.com/office/powerpoint/2010/main" val="418106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a:t>
            </a:fld>
            <a:endParaRPr lang="en-US"/>
          </a:p>
        </p:txBody>
      </p:sp>
    </p:spTree>
    <p:extLst>
      <p:ext uri="{BB962C8B-B14F-4D97-AF65-F5344CB8AC3E}">
        <p14:creationId xmlns:p14="http://schemas.microsoft.com/office/powerpoint/2010/main" val="1126072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Source: Agile Software Requirements</a:t>
            </a:r>
            <a:r>
              <a:rPr lang="en-CA" baseline="0" dirty="0" smtClean="0"/>
              <a:t> by Dean </a:t>
            </a:r>
            <a:r>
              <a:rPr lang="en-CA" baseline="0" dirty="0" err="1" smtClean="0"/>
              <a:t>Leffingwell</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21</a:t>
            </a:fld>
            <a:endParaRPr lang="en-US"/>
          </a:p>
        </p:txBody>
      </p:sp>
    </p:spTree>
    <p:extLst>
      <p:ext uri="{BB962C8B-B14F-4D97-AF65-F5344CB8AC3E}">
        <p14:creationId xmlns:p14="http://schemas.microsoft.com/office/powerpoint/2010/main" val="2968070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Source: Agile Software Requirements</a:t>
            </a:r>
            <a:r>
              <a:rPr lang="en-CA" baseline="0" dirty="0" smtClean="0"/>
              <a:t> by Dean </a:t>
            </a:r>
            <a:r>
              <a:rPr lang="en-CA" baseline="0" dirty="0" err="1" smtClean="0"/>
              <a:t>Leffingwell</a:t>
            </a:r>
            <a:endParaRPr lang="en-US" dirty="0" smtClean="0"/>
          </a:p>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22</a:t>
            </a:fld>
            <a:endParaRPr lang="en-US"/>
          </a:p>
        </p:txBody>
      </p:sp>
    </p:spTree>
    <p:extLst>
      <p:ext uri="{BB962C8B-B14F-4D97-AF65-F5344CB8AC3E}">
        <p14:creationId xmlns:p14="http://schemas.microsoft.com/office/powerpoint/2010/main" val="3467269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Portfolio</a:t>
            </a:r>
          </a:p>
          <a:p>
            <a:endParaRPr lang="en-US" dirty="0" smtClean="0"/>
          </a:p>
          <a:p>
            <a:r>
              <a:rPr lang="en-US" dirty="0" smtClean="0"/>
              <a:t>The portfolio level of a backlog typically houses epics, or very large stories that represent work to be done across multiple project teams toward a common goal. Often these epics represent cross-cutting work that serves multiple programs across a portfolio. They are reviewed frequently, prioritized and remain in the backlog awaiting scheduling and implementation at the program, release and then iteration levels.</a:t>
            </a:r>
          </a:p>
          <a:p>
            <a:endParaRPr lang="en-US" dirty="0" smtClean="0"/>
          </a:p>
          <a:p>
            <a:r>
              <a:rPr lang="en-US" dirty="0" smtClean="0"/>
              <a:t>Program</a:t>
            </a:r>
          </a:p>
          <a:p>
            <a:endParaRPr lang="en-US" dirty="0" smtClean="0"/>
          </a:p>
          <a:p>
            <a:r>
              <a:rPr lang="en-US" dirty="0" smtClean="0"/>
              <a:t>The program backlog represents the work from the portfolio backlog that has been approved for implementation by a project team. Moving items into the program backlog signifies that they are ready to be decomposed, estimated and scheduled in a near-term release.</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23</a:t>
            </a:fld>
            <a:endParaRPr lang="en-US"/>
          </a:p>
        </p:txBody>
      </p:sp>
    </p:spTree>
    <p:extLst>
      <p:ext uri="{BB962C8B-B14F-4D97-AF65-F5344CB8AC3E}">
        <p14:creationId xmlns:p14="http://schemas.microsoft.com/office/powerpoint/2010/main" val="2620952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traced back to an observation by Charles Darwin’s cousin Francis Galton in 1907. Galton pointed out that the average of all the entries in a ‘guess the weight of the ox’ competition at a country fair was amazingly accurate – beating not only most of the individual guesses but also those of alleged cattle experts. This is the essence of the wisdom of crowds: their average judgement converges on the right solution.</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29</a:t>
            </a:fld>
            <a:endParaRPr lang="en-US"/>
          </a:p>
        </p:txBody>
      </p:sp>
    </p:spTree>
    <p:extLst>
      <p:ext uri="{BB962C8B-B14F-4D97-AF65-F5344CB8AC3E}">
        <p14:creationId xmlns:p14="http://schemas.microsoft.com/office/powerpoint/2010/main" val="3435742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30</a:t>
            </a:fld>
            <a:endParaRPr lang="en-US"/>
          </a:p>
        </p:txBody>
      </p:sp>
    </p:spTree>
    <p:extLst>
      <p:ext uri="{BB962C8B-B14F-4D97-AF65-F5344CB8AC3E}">
        <p14:creationId xmlns:p14="http://schemas.microsoft.com/office/powerpoint/2010/main" val="2376259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Follow up reading: http://www.bbc.com/future/story/20140708-when-crowd-wisdom-goes-wrong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31</a:t>
            </a:fld>
            <a:endParaRPr lang="en-US"/>
          </a:p>
        </p:txBody>
      </p:sp>
    </p:spTree>
    <p:extLst>
      <p:ext uri="{BB962C8B-B14F-4D97-AF65-F5344CB8AC3E}">
        <p14:creationId xmlns:p14="http://schemas.microsoft.com/office/powerpoint/2010/main" val="3034907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Recap</a:t>
            </a:r>
            <a:r>
              <a:rPr lang="en-US" baseline="0" dirty="0" smtClean="0"/>
              <a:t> and draw (with input/recollection from class):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product backlog (user stories) , iteration backlog relate to: Product plan, release plan, iteration plan</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2</a:t>
            </a:fld>
            <a:endParaRPr lang="en-US"/>
          </a:p>
        </p:txBody>
      </p:sp>
    </p:spTree>
    <p:extLst>
      <p:ext uri="{BB962C8B-B14F-4D97-AF65-F5344CB8AC3E}">
        <p14:creationId xmlns:p14="http://schemas.microsoft.com/office/powerpoint/2010/main" val="3219631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Stress</a:t>
            </a:r>
            <a:r>
              <a:rPr lang="en-US" baseline="0" dirty="0" smtClean="0"/>
              <a:t> “</a:t>
            </a:r>
            <a:r>
              <a:rPr lang="en-US" baseline="0" dirty="0" err="1" smtClean="0"/>
              <a:t>unitless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8</a:t>
            </a:fld>
            <a:endParaRPr lang="en-US"/>
          </a:p>
        </p:txBody>
      </p:sp>
    </p:spTree>
    <p:extLst>
      <p:ext uri="{BB962C8B-B14F-4D97-AF65-F5344CB8AC3E}">
        <p14:creationId xmlns:p14="http://schemas.microsoft.com/office/powerpoint/2010/main" val="3901110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What does bigness mean?  Height, weight, mass, bite?</a:t>
            </a:r>
          </a:p>
          <a:p>
            <a:r>
              <a:rPr lang="en-CA" dirty="0" smtClean="0"/>
              <a:t>What kind of poodle?</a:t>
            </a:r>
            <a:r>
              <a:rPr lang="en-CA" baseline="0" dirty="0" smtClean="0"/>
              <a:t> Standard? Toy?</a:t>
            </a:r>
          </a:p>
          <a:p>
            <a:r>
              <a:rPr lang="en-CA" baseline="0" dirty="0" smtClean="0"/>
              <a:t>What scale </a:t>
            </a:r>
            <a:r>
              <a:rPr lang="en-CA" baseline="0" dirty="0" err="1" smtClean="0"/>
              <a:t>shoud</a:t>
            </a:r>
            <a:r>
              <a:rPr lang="en-CA" baseline="0" dirty="0" smtClean="0"/>
              <a:t> we use?</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10</a:t>
            </a:fld>
            <a:endParaRPr lang="en-US"/>
          </a:p>
        </p:txBody>
      </p:sp>
    </p:spTree>
    <p:extLst>
      <p:ext uri="{BB962C8B-B14F-4D97-AF65-F5344CB8AC3E}">
        <p14:creationId xmlns:p14="http://schemas.microsoft.com/office/powerpoint/2010/main" val="89039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Just kidding, I mean “Poker”!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Put away the lederhosen guys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 </a:t>
            </a:r>
            <a:r>
              <a:rPr lang="en-US" sz="1200" dirty="0" err="1" smtClean="0"/>
              <a:t>humour</a:t>
            </a:r>
            <a:r>
              <a:rPr lang="en-US" sz="1200" smtClean="0"/>
              <a:t>,</a:t>
            </a:r>
            <a:r>
              <a:rPr lang="en-US" sz="1200" baseline="0" smtClean="0"/>
              <a:t> checkout : https://www.youtube.com/watch?v=2LEAiGDw220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12</a:t>
            </a:fld>
            <a:endParaRPr lang="en-US"/>
          </a:p>
        </p:txBody>
      </p:sp>
    </p:spTree>
    <p:extLst>
      <p:ext uri="{BB962C8B-B14F-4D97-AF65-F5344CB8AC3E}">
        <p14:creationId xmlns:p14="http://schemas.microsoft.com/office/powerpoint/2010/main" val="216317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https://www.youtube.com/watch?v=0FbnCWWg_NY</a:t>
            </a:r>
          </a:p>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13</a:t>
            </a:fld>
            <a:endParaRPr lang="en-US"/>
          </a:p>
        </p:txBody>
      </p:sp>
    </p:spTree>
    <p:extLst>
      <p:ext uri="{BB962C8B-B14F-4D97-AF65-F5344CB8AC3E}">
        <p14:creationId xmlns:p14="http://schemas.microsoft.com/office/powerpoint/2010/main" val="413219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time permits in class: planning poker</a:t>
            </a:r>
          </a:p>
          <a:p>
            <a:r>
              <a:rPr lang="en-US" dirty="0" smtClean="0"/>
              <a:t>Estimate: </a:t>
            </a:r>
          </a:p>
          <a:p>
            <a:pPr marL="228600" indent="-228600">
              <a:buAutoNum type="arabicParenR"/>
            </a:pPr>
            <a:r>
              <a:rPr lang="en-US" baseline="0" dirty="0" smtClean="0"/>
              <a:t>Effort: how long would it take to knit a </a:t>
            </a:r>
            <a:r>
              <a:rPr lang="en-US" baseline="0" dirty="0" err="1" smtClean="0"/>
              <a:t>touque</a:t>
            </a:r>
            <a:r>
              <a:rPr lang="en-US" baseline="0" dirty="0" smtClean="0"/>
              <a:t> (</a:t>
            </a:r>
            <a:r>
              <a:rPr lang="en-US" baseline="0" dirty="0" err="1" smtClean="0"/>
              <a:t>unitless</a:t>
            </a:r>
            <a:r>
              <a:rPr lang="en-US" baseline="0" dirty="0" smtClean="0"/>
              <a:t>)</a:t>
            </a:r>
          </a:p>
          <a:p>
            <a:pPr marL="228600" indent="-228600">
              <a:buAutoNum type="arabicParenR"/>
            </a:pPr>
            <a:r>
              <a:rPr lang="en-US" baseline="0" dirty="0" smtClean="0"/>
              <a:t>Effort: how long would it take to knit a 4 </a:t>
            </a:r>
            <a:r>
              <a:rPr lang="en-US" baseline="0" dirty="0" err="1" smtClean="0"/>
              <a:t>ft</a:t>
            </a:r>
            <a:r>
              <a:rPr lang="en-US" baseline="0" dirty="0" smtClean="0"/>
              <a:t> scarf (</a:t>
            </a:r>
            <a:r>
              <a:rPr lang="en-US" baseline="0" dirty="0" err="1" smtClean="0"/>
              <a:t>unitless</a:t>
            </a:r>
            <a:r>
              <a:rPr lang="en-US" baseline="0" dirty="0" smtClean="0"/>
              <a:t>)</a:t>
            </a:r>
          </a:p>
          <a:p>
            <a:pPr marL="228600" indent="-228600">
              <a:buAutoNum type="arabicParenR"/>
            </a:pPr>
            <a:r>
              <a:rPr lang="en-US" baseline="0" dirty="0" smtClean="0"/>
              <a:t>Effort: Knit a sweater for Francis (</a:t>
            </a:r>
            <a:r>
              <a:rPr lang="en-US" baseline="0" dirty="0" err="1" smtClean="0"/>
              <a:t>unitless</a:t>
            </a:r>
            <a:r>
              <a:rPr lang="en-US" baseline="0" dirty="0" smtClean="0"/>
              <a:t>)</a:t>
            </a:r>
          </a:p>
          <a:p>
            <a:pPr marL="228600" indent="-228600">
              <a:buAutoNum type="arabicParenR"/>
            </a:pPr>
            <a:r>
              <a:rPr lang="en-US" baseline="0" dirty="0" smtClean="0"/>
              <a:t>Effort: Knit a onesie for Mustafa.  Must have a butt flap with buttons. (</a:t>
            </a:r>
            <a:r>
              <a:rPr lang="en-US" baseline="0" dirty="0" err="1" smtClean="0"/>
              <a:t>unitless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15</a:t>
            </a:fld>
            <a:endParaRPr lang="en-US"/>
          </a:p>
        </p:txBody>
      </p:sp>
    </p:spTree>
    <p:extLst>
      <p:ext uri="{BB962C8B-B14F-4D97-AF65-F5344CB8AC3E}">
        <p14:creationId xmlns:p14="http://schemas.microsoft.com/office/powerpoint/2010/main" val="808670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human</a:t>
            </a:r>
            <a:r>
              <a:rPr lang="en-US" baseline="0" dirty="0" smtClean="0"/>
              <a:t> inability to deal with concrete numbers but good at estimating relatively.</a:t>
            </a:r>
          </a:p>
          <a:p>
            <a:r>
              <a:rPr lang="en-US" baseline="0" dirty="0" smtClean="0"/>
              <a:t>i.e. that building is twice as tall, but you might not be able to say how tall it is</a:t>
            </a:r>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17</a:t>
            </a:fld>
            <a:endParaRPr lang="en-US"/>
          </a:p>
        </p:txBody>
      </p:sp>
    </p:spTree>
    <p:extLst>
      <p:ext uri="{BB962C8B-B14F-4D97-AF65-F5344CB8AC3E}">
        <p14:creationId xmlns:p14="http://schemas.microsoft.com/office/powerpoint/2010/main" val="3051154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D8454A-404F-4DF1-8F43-7DDF83BF3B63}" type="slidenum">
              <a:rPr lang="en-US" smtClean="0"/>
              <a:pPr/>
              <a:t>19</a:t>
            </a:fld>
            <a:endParaRPr lang="en-US"/>
          </a:p>
        </p:txBody>
      </p:sp>
    </p:spTree>
    <p:extLst>
      <p:ext uri="{BB962C8B-B14F-4D97-AF65-F5344CB8AC3E}">
        <p14:creationId xmlns:p14="http://schemas.microsoft.com/office/powerpoint/2010/main" val="1582086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DFEDFA-E8B3-4E56-842C-D01EFB3A34F3}"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pic>
        <p:nvPicPr>
          <p:cNvPr id="7"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23497" y="26575"/>
            <a:ext cx="1743075" cy="8667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DFEDFA-E8B3-4E56-842C-D01EFB3A34F3}"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01B317-6CCF-44A4-B99C-75730E0DA706}" type="datetime1">
              <a:rPr lang="en-US" smtClean="0"/>
              <a:pPr/>
              <a:t>9/4/2017</a:t>
            </a:fld>
            <a:endParaRPr lang="en-US"/>
          </a:p>
        </p:txBody>
      </p:sp>
      <p:sp>
        <p:nvSpPr>
          <p:cNvPr id="5" name="Footer Placeholder 4"/>
          <p:cNvSpPr>
            <a:spLocks noGrp="1"/>
          </p:cNvSpPr>
          <p:nvPr>
            <p:ph type="ftr" sz="quarter" idx="11"/>
          </p:nvPr>
        </p:nvSpPr>
        <p:spPr/>
        <p:txBody>
          <a:bodyPr/>
          <a:lstStyle/>
          <a:p>
            <a:r>
              <a:rPr lang="en-US" smtClean="0"/>
              <a:t>Your logo here</a:t>
            </a:r>
            <a:endParaRPr lang="en-US" dirty="0"/>
          </a:p>
        </p:txBody>
      </p:sp>
      <p:sp>
        <p:nvSpPr>
          <p:cNvPr id="6" name="Slide Number Placeholder 5"/>
          <p:cNvSpPr>
            <a:spLocks noGrp="1"/>
          </p:cNvSpPr>
          <p:nvPr>
            <p:ph type="sldNum" sz="quarter" idx="12"/>
          </p:nvPr>
        </p:nvSpPr>
        <p:spPr/>
        <p:txBody>
          <a:bodyPr/>
          <a:lstStyle/>
          <a:p>
            <a:fld id="{746FD205-8D79-439C-A802-2377436AEC8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256584"/>
          </a:xfrm>
        </p:spPr>
        <p:txBody>
          <a:bodyPr/>
          <a:lstStyle>
            <a:lvl1pPr>
              <a:buClrTx/>
              <a:defRPr/>
            </a:lvl1pPr>
            <a:lvl2pPr>
              <a:buClrTx/>
              <a:defRPr/>
            </a:lvl2pPr>
            <a:lvl3pPr>
              <a:buClrTx/>
              <a:defRPr/>
            </a:lvl3pPr>
            <a:lvl4pPr>
              <a:buClrTx/>
              <a:defRPr/>
            </a:lvl4pPr>
            <a:lvl5pPr>
              <a:buClrTx/>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Title 6"/>
          <p:cNvSpPr>
            <a:spLocks noGrp="1"/>
          </p:cNvSpPr>
          <p:nvPr>
            <p:ph type="title"/>
          </p:nvPr>
        </p:nvSpPr>
        <p:spPr>
          <a:xfrm>
            <a:off x="323528" y="267494"/>
            <a:ext cx="8496944" cy="785242"/>
          </a:xfrm>
        </p:spPr>
        <p:txBody>
          <a:bodyPr/>
          <a:lstStyle/>
          <a:p>
            <a:r>
              <a:rPr lang="en-US" smtClean="0"/>
              <a:t>Click to edit Master 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524001"/>
            <a:ext cx="4038600" cy="4724400"/>
          </a:xfrm>
        </p:spPr>
        <p:txBody>
          <a:bodyPr/>
          <a:lstStyle>
            <a:lvl1pPr>
              <a:buClrTx/>
              <a:defRPr sz="2600"/>
            </a:lvl1pPr>
            <a:lvl2pPr>
              <a:buClrTx/>
              <a:defRPr sz="2400"/>
            </a:lvl2pPr>
            <a:lvl3pPr>
              <a:buClrTx/>
              <a:defRPr sz="2000"/>
            </a:lvl3pPr>
            <a:lvl4pPr>
              <a:buClrTx/>
              <a:defRPr sz="1800"/>
            </a:lvl4pPr>
            <a:lvl5pPr>
              <a:buClrTx/>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4648200" y="1524001"/>
            <a:ext cx="4038600" cy="4724400"/>
          </a:xfrm>
        </p:spPr>
        <p:txBody>
          <a:bodyPr/>
          <a:lstStyle>
            <a:lvl1pPr>
              <a:buClrTx/>
              <a:defRPr sz="2600"/>
            </a:lvl1pPr>
            <a:lvl2pPr>
              <a:buClrTx/>
              <a:defRPr sz="2400"/>
            </a:lvl2pPr>
            <a:lvl3pPr>
              <a:buClrTx/>
              <a:defRPr sz="2000"/>
            </a:lvl3pPr>
            <a:lvl4pPr>
              <a:buClrTx/>
              <a:defRPr sz="1800"/>
            </a:lvl4pPr>
            <a:lvl5pPr>
              <a:buClrTx/>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Title 7"/>
          <p:cNvSpPr>
            <a:spLocks noGrp="1"/>
          </p:cNvSpPr>
          <p:nvPr>
            <p:ph type="title"/>
          </p:nvPr>
        </p:nvSpPr>
        <p:spPr/>
        <p:txBody>
          <a:bodyPr/>
          <a:lstStyle/>
          <a:p>
            <a:r>
              <a:rPr lang="en-US" smtClean="0"/>
              <a:t>Click to edit Master title style</a:t>
            </a:r>
            <a:endParaRPr lang="en-US" dirty="0"/>
          </a:p>
        </p:txBody>
      </p:sp>
      <p:pic>
        <p:nvPicPr>
          <p:cNvPr id="12"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7365429" y="5949280"/>
            <a:ext cx="1743075" cy="866775"/>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365748"/>
            <a:ext cx="2133600" cy="301752"/>
          </a:xfrm>
          <a:prstGeom prst="rect">
            <a:avLst/>
          </a:prstGeom>
        </p:spPr>
        <p:txBody>
          <a:bodyPr/>
          <a:lstStyle/>
          <a:p>
            <a:fld id="{6D6514FD-1763-45C1-AED0-FF855CD2E095}" type="datetime1">
              <a:rPr lang="en-US" smtClean="0"/>
              <a:pPr/>
              <a:t>9/4/2017</a:t>
            </a:fld>
            <a:endParaRPr lang="en-US"/>
          </a:p>
        </p:txBody>
      </p:sp>
      <p:sp>
        <p:nvSpPr>
          <p:cNvPr id="5" name="Footer Placeholder 4"/>
          <p:cNvSpPr>
            <a:spLocks noGrp="1"/>
          </p:cNvSpPr>
          <p:nvPr>
            <p:ph type="ftr" sz="quarter" idx="11"/>
          </p:nvPr>
        </p:nvSpPr>
        <p:spPr>
          <a:xfrm>
            <a:off x="457200" y="6366669"/>
            <a:ext cx="4260056" cy="300831"/>
          </a:xfrm>
          <a:prstGeom prst="rect">
            <a:avLst/>
          </a:prstGeom>
        </p:spPr>
        <p:txBody>
          <a:bodyPr/>
          <a:lstStyle/>
          <a:p>
            <a:r>
              <a:rPr lang="en-US" smtClean="0"/>
              <a:t>Your logo here</a:t>
            </a:r>
            <a:endParaRPr lang="en-US" dirty="0"/>
          </a:p>
        </p:txBody>
      </p:sp>
      <p:sp>
        <p:nvSpPr>
          <p:cNvPr id="6" name="Slide Number Placeholder 5"/>
          <p:cNvSpPr>
            <a:spLocks noGrp="1"/>
          </p:cNvSpPr>
          <p:nvPr>
            <p:ph type="sldNum" sz="quarter" idx="12"/>
          </p:nvPr>
        </p:nvSpPr>
        <p:spPr>
          <a:xfrm>
            <a:off x="7589520" y="6365748"/>
            <a:ext cx="502920" cy="301752"/>
          </a:xfrm>
          <a:prstGeom prst="rect">
            <a:avLst/>
          </a:prstGeom>
        </p:spPr>
        <p:txBody>
          <a:bodyPr/>
          <a:lstStyle/>
          <a:p>
            <a:fld id="{746FD205-8D79-439C-A802-2377436AEC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DFEDFA-E8B3-4E56-842C-D01EFB3A34F3}"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DFEDFA-E8B3-4E56-842C-D01EFB3A34F3}"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FD205-8D79-439C-A802-2377436AEC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DFEDFA-E8B3-4E56-842C-D01EFB3A34F3}"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DFEDFA-E8B3-4E56-842C-D01EFB3A34F3}" type="datetimeFigureOut">
              <a:rPr lang="en-US" smtClean="0"/>
              <a:pPr/>
              <a:t>9/4/2017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DFEDFA-E8B3-4E56-842C-D01EFB3A34F3}" type="datetimeFigureOut">
              <a:rPr lang="en-US" smtClean="0"/>
              <a:pPr/>
              <a:t>9/4/2017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FEDFA-E8B3-4E56-842C-D01EFB3A34F3}" type="datetimeFigureOut">
              <a:rPr lang="en-US" smtClean="0"/>
              <a:pPr/>
              <a:t>9/4/2017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8A2F2D-40B6-4655-9D1C-193EE3CCDC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E77799-E3A9-4516-B428-D2DCE16620CD}" type="datetime1">
              <a:rPr lang="en-US" smtClean="0"/>
              <a:pPr/>
              <a:t>9/4/2017</a:t>
            </a:fld>
            <a:endParaRPr lang="en-US"/>
          </a:p>
        </p:txBody>
      </p:sp>
      <p:sp>
        <p:nvSpPr>
          <p:cNvPr id="6" name="Footer Placeholder 5"/>
          <p:cNvSpPr>
            <a:spLocks noGrp="1"/>
          </p:cNvSpPr>
          <p:nvPr>
            <p:ph type="ftr" sz="quarter" idx="11"/>
          </p:nvPr>
        </p:nvSpPr>
        <p:spPr/>
        <p:txBody>
          <a:bodyPr/>
          <a:lstStyle/>
          <a:p>
            <a:r>
              <a:rPr lang="en-US" smtClean="0"/>
              <a:t>Your logo here</a:t>
            </a:r>
            <a:endParaRPr lang="en-US" dirty="0"/>
          </a:p>
        </p:txBody>
      </p:sp>
      <p:sp>
        <p:nvSpPr>
          <p:cNvPr id="7" name="Slide Number Placeholder 6"/>
          <p:cNvSpPr>
            <a:spLocks noGrp="1"/>
          </p:cNvSpPr>
          <p:nvPr>
            <p:ph type="sldNum" sz="quarter" idx="12"/>
          </p:nvPr>
        </p:nvSpPr>
        <p:spPr/>
        <p:txBody>
          <a:bodyPr/>
          <a:lstStyle/>
          <a:p>
            <a:fld id="{746FD205-8D79-439C-A802-2377436AEC8A}"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306688B-20E5-4279-9389-143F269CFCDC}" type="datetime1">
              <a:rPr lang="en-US" smtClean="0"/>
              <a:pPr/>
              <a:t>9/4/2017</a:t>
            </a:fld>
            <a:endParaRPr lang="en-US"/>
          </a:p>
        </p:txBody>
      </p:sp>
      <p:sp>
        <p:nvSpPr>
          <p:cNvPr id="9" name="Slide Number Placeholder 8"/>
          <p:cNvSpPr>
            <a:spLocks noGrp="1"/>
          </p:cNvSpPr>
          <p:nvPr>
            <p:ph type="sldNum" sz="quarter" idx="11"/>
          </p:nvPr>
        </p:nvSpPr>
        <p:spPr/>
        <p:txBody>
          <a:bodyPr/>
          <a:lstStyle/>
          <a:p>
            <a:fld id="{746FD205-8D79-439C-A802-2377436AEC8A}" type="slidenum">
              <a:rPr lang="en-US" smtClean="0"/>
              <a:pPr/>
              <a:t>‹#›</a:t>
            </a:fld>
            <a:endParaRPr lang="en-US"/>
          </a:p>
        </p:txBody>
      </p:sp>
      <p:sp>
        <p:nvSpPr>
          <p:cNvPr id="10" name="Footer Placeholder 9"/>
          <p:cNvSpPr>
            <a:spLocks noGrp="1"/>
          </p:cNvSpPr>
          <p:nvPr>
            <p:ph type="ftr" sz="quarter" idx="12"/>
          </p:nvPr>
        </p:nvSpPr>
        <p:spPr/>
        <p:txBody>
          <a:bodyPr/>
          <a:lstStyle/>
          <a:p>
            <a:r>
              <a:rPr lang="en-US" smtClean="0"/>
              <a:t>Your logo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38A2F2D-40B6-4655-9D1C-193EE3CCDC27}"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9DFEDFA-E8B3-4E56-842C-D01EFB3A34F3}" type="datetimeFigureOut">
              <a:rPr lang="en-US" smtClean="0"/>
              <a:pPr/>
              <a:t>9/4/2017</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62" r:id="rId12"/>
    <p:sldLayoutId id="2147483664" r:id="rId13"/>
    <p:sldLayoutId id="2147483670" r:id="rId14"/>
  </p:sldLayoutIdLst>
  <p:hf sldNum="0"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32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4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planningpoker.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556792"/>
            <a:ext cx="8640960" cy="1470025"/>
          </a:xfrm>
        </p:spPr>
        <p:txBody>
          <a:bodyPr/>
          <a:lstStyle/>
          <a:p>
            <a:pPr eaLnBrk="1" fontAlgn="auto" hangingPunct="1">
              <a:spcAft>
                <a:spcPts val="0"/>
              </a:spcAft>
              <a:defRPr/>
            </a:pPr>
            <a:r>
              <a:rPr lang="en-US" dirty="0" smtClean="0"/>
              <a:t/>
            </a:r>
            <a:br>
              <a:rPr lang="en-US" dirty="0" smtClean="0"/>
            </a:br>
            <a:r>
              <a:rPr lang="en-US" dirty="0"/>
              <a:t/>
            </a:r>
            <a:br>
              <a:rPr lang="en-US" dirty="0"/>
            </a:br>
            <a:r>
              <a:rPr lang="en-US" dirty="0" smtClean="0"/>
              <a:t>Agile Estimating &amp; Velocity</a:t>
            </a:r>
            <a:endParaRPr lang="en-CA" dirty="0"/>
          </a:p>
        </p:txBody>
      </p:sp>
      <p:sp>
        <p:nvSpPr>
          <p:cNvPr id="7171" name="Subtitle 2"/>
          <p:cNvSpPr>
            <a:spLocks noGrp="1"/>
          </p:cNvSpPr>
          <p:nvPr>
            <p:ph type="subTitle" idx="1"/>
          </p:nvPr>
        </p:nvSpPr>
        <p:spPr>
          <a:xfrm>
            <a:off x="251520" y="3429000"/>
            <a:ext cx="8712968" cy="2376264"/>
          </a:xfrm>
        </p:spPr>
        <p:txBody>
          <a:bodyPr>
            <a:noAutofit/>
          </a:bodyPr>
          <a:lstStyle/>
          <a:p>
            <a:pPr marR="0" eaLnBrk="1" hangingPunct="1"/>
            <a:r>
              <a:rPr lang="en-US" sz="2800" dirty="0" smtClean="0"/>
              <a:t>420-E31  Systems III</a:t>
            </a:r>
          </a:p>
          <a:p>
            <a:endParaRPr lang="en-US" sz="2800" dirty="0" smtClean="0"/>
          </a:p>
          <a:p>
            <a:r>
              <a:rPr lang="en-US" dirty="0" smtClean="0"/>
              <a:t>References:</a:t>
            </a:r>
          </a:p>
          <a:p>
            <a:r>
              <a:rPr lang="en-CA" dirty="0" err="1" smtClean="0"/>
              <a:t>Leffingwell</a:t>
            </a:r>
            <a:r>
              <a:rPr lang="en-CA" dirty="0" smtClean="0"/>
              <a:t> – Agile Software Requirements</a:t>
            </a:r>
            <a:endParaRPr lang="en-US" dirty="0" smtClean="0"/>
          </a:p>
          <a:p>
            <a:r>
              <a:rPr lang="en-US" dirty="0" smtClean="0"/>
              <a:t>Rubin – Essential Scrum</a:t>
            </a:r>
          </a:p>
          <a:p>
            <a:r>
              <a:rPr lang="en-US" sz="2800" dirty="0"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800"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r>
              <a:rPr lang="en-CA" dirty="0" smtClean="0"/>
              <a:t>Assign “dog points” to each of the following types of dog to compare their “bigness”.</a:t>
            </a:r>
          </a:p>
          <a:p>
            <a:pPr marL="777240" lvl="2" indent="0">
              <a:buNone/>
            </a:pPr>
            <a:r>
              <a:rPr lang="en-CA" dirty="0" smtClean="0"/>
              <a:t>Labrador Retriever</a:t>
            </a:r>
          </a:p>
          <a:p>
            <a:pPr marL="777240" lvl="2" indent="0">
              <a:buNone/>
            </a:pPr>
            <a:r>
              <a:rPr lang="en-CA" dirty="0" smtClean="0"/>
              <a:t>Dachshund</a:t>
            </a:r>
          </a:p>
          <a:p>
            <a:pPr marL="777240" lvl="2" indent="0">
              <a:buNone/>
            </a:pPr>
            <a:r>
              <a:rPr lang="en-CA" dirty="0" smtClean="0"/>
              <a:t>Great Dane</a:t>
            </a:r>
          </a:p>
          <a:p>
            <a:pPr marL="777240" lvl="2" indent="0">
              <a:buNone/>
            </a:pPr>
            <a:r>
              <a:rPr lang="en-CA" dirty="0" smtClean="0"/>
              <a:t>Terrier</a:t>
            </a:r>
          </a:p>
          <a:p>
            <a:pPr marL="777240" lvl="2" indent="0">
              <a:buNone/>
            </a:pPr>
            <a:r>
              <a:rPr lang="en-CA" dirty="0" smtClean="0"/>
              <a:t>German </a:t>
            </a:r>
            <a:r>
              <a:rPr lang="en-CA" dirty="0" err="1" smtClean="0"/>
              <a:t>Shephard</a:t>
            </a:r>
            <a:endParaRPr lang="en-CA" dirty="0" smtClean="0"/>
          </a:p>
          <a:p>
            <a:pPr marL="777240" lvl="2" indent="0">
              <a:buNone/>
            </a:pPr>
            <a:r>
              <a:rPr lang="en-CA" dirty="0" smtClean="0"/>
              <a:t>Poodle</a:t>
            </a:r>
          </a:p>
          <a:p>
            <a:pPr marL="777240" lvl="2" indent="0">
              <a:buNone/>
            </a:pPr>
            <a:r>
              <a:rPr lang="en-CA" dirty="0" smtClean="0"/>
              <a:t>St. Bernard</a:t>
            </a:r>
          </a:p>
          <a:p>
            <a:pPr marL="777240" lvl="2" indent="0">
              <a:buNone/>
            </a:pPr>
            <a:r>
              <a:rPr lang="en-CA" dirty="0" smtClean="0"/>
              <a:t>Bulldog</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88419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Lessons Learned	</a:t>
            </a:r>
            <a:endParaRPr lang="en-US" dirty="0"/>
          </a:p>
        </p:txBody>
      </p:sp>
      <p:sp>
        <p:nvSpPr>
          <p:cNvPr id="3" name="Content Placeholder 2"/>
          <p:cNvSpPr>
            <a:spLocks noGrp="1"/>
          </p:cNvSpPr>
          <p:nvPr>
            <p:ph idx="1"/>
          </p:nvPr>
        </p:nvSpPr>
        <p:spPr/>
        <p:txBody>
          <a:bodyPr/>
          <a:lstStyle/>
          <a:p>
            <a:r>
              <a:rPr lang="en-CA" dirty="0" smtClean="0"/>
              <a:t>There will always be ambiguity in the estimating process.</a:t>
            </a:r>
          </a:p>
          <a:p>
            <a:r>
              <a:rPr lang="en-CA" dirty="0" smtClean="0"/>
              <a:t>When in doubt, ask the product owner for clarification.</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69552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Today we “Polka”!</a:t>
            </a:r>
            <a:endParaRPr lang="en-US" dirty="0"/>
          </a:p>
        </p:txBody>
      </p:sp>
      <p:pic>
        <p:nvPicPr>
          <p:cNvPr id="1026" name="Picture 2" descr="Image result for polka danc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196752"/>
            <a:ext cx="6600825" cy="533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06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idx="1"/>
          </p:nvPr>
        </p:nvSpPr>
        <p:spPr/>
        <p:txBody>
          <a:bodyPr>
            <a:noAutofit/>
          </a:bodyPr>
          <a:lstStyle/>
          <a:p>
            <a:r>
              <a:rPr lang="en-US" sz="2200" dirty="0" smtClean="0"/>
              <a:t>  Video:    https</a:t>
            </a:r>
            <a:r>
              <a:rPr lang="en-US" sz="2200" dirty="0"/>
              <a:t>://www.youtube.com/watch?v=0FbnCWWg_NY</a:t>
            </a:r>
          </a:p>
        </p:txBody>
      </p:sp>
      <p:sp>
        <p:nvSpPr>
          <p:cNvPr id="2" name="Title 1"/>
          <p:cNvSpPr>
            <a:spLocks noGrp="1"/>
          </p:cNvSpPr>
          <p:nvPr>
            <p:ph type="title"/>
          </p:nvPr>
        </p:nvSpPr>
        <p:spPr/>
        <p:txBody>
          <a:bodyPr/>
          <a:lstStyle/>
          <a:p>
            <a:r>
              <a:rPr lang="en-CA" dirty="0" smtClean="0"/>
              <a:t>Planning Poker</a:t>
            </a:r>
            <a:endParaRPr lang="en-US" dirty="0"/>
          </a:p>
        </p:txBody>
      </p:sp>
      <p:pic>
        <p:nvPicPr>
          <p:cNvPr id="9218" name="Picture 2" descr="http://www.innolution.com/images/made/uploads/icon-language/765020a65b2828f5f311432f313cc6bdc61bff0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1700808"/>
            <a:ext cx="7009482" cy="4800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8745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Rules for Planning Poker</a:t>
            </a:r>
            <a:endParaRPr lang="en-US" dirty="0"/>
          </a:p>
        </p:txBody>
      </p:sp>
      <p:sp>
        <p:nvSpPr>
          <p:cNvPr id="3" name="Content Placeholder 2"/>
          <p:cNvSpPr>
            <a:spLocks noGrp="1"/>
          </p:cNvSpPr>
          <p:nvPr>
            <p:ph idx="1"/>
          </p:nvPr>
        </p:nvSpPr>
        <p:spPr/>
        <p:txBody>
          <a:bodyPr/>
          <a:lstStyle/>
          <a:p>
            <a:r>
              <a:rPr lang="en-CA" dirty="0" smtClean="0"/>
              <a:t>P</a:t>
            </a:r>
            <a:r>
              <a:rPr lang="en-CA" sz="2800" dirty="0" smtClean="0"/>
              <a:t>articipants include </a:t>
            </a:r>
            <a:r>
              <a:rPr lang="en-CA" sz="2800" b="1" dirty="0" smtClean="0"/>
              <a:t>ALL</a:t>
            </a:r>
            <a:r>
              <a:rPr lang="en-CA" sz="2800" dirty="0" smtClean="0"/>
              <a:t> agile team members</a:t>
            </a:r>
          </a:p>
          <a:p>
            <a:r>
              <a:rPr lang="en-CA" sz="2800" dirty="0" smtClean="0"/>
              <a:t>The product owner participates but does not estimate</a:t>
            </a:r>
          </a:p>
          <a:p>
            <a:r>
              <a:rPr lang="en-CA" sz="2800" dirty="0" smtClean="0"/>
              <a:t>Each estimator is given a deck of cards with numbers as their value </a:t>
            </a:r>
          </a:p>
          <a:p>
            <a:pPr lvl="1"/>
            <a:r>
              <a:rPr lang="en-CA" sz="2800" dirty="0" smtClean="0"/>
              <a:t>0, 1, 2, 3, 5, 8, 13, 20, 40, 100</a:t>
            </a:r>
            <a:endParaRPr lang="en-US" sz="28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62126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Rules for Planning Poker</a:t>
            </a:r>
            <a:endParaRPr lang="en-US" dirty="0"/>
          </a:p>
        </p:txBody>
      </p:sp>
      <p:sp>
        <p:nvSpPr>
          <p:cNvPr id="3" name="Content Placeholder 2"/>
          <p:cNvSpPr>
            <a:spLocks noGrp="1"/>
          </p:cNvSpPr>
          <p:nvPr>
            <p:ph idx="1"/>
          </p:nvPr>
        </p:nvSpPr>
        <p:spPr/>
        <p:txBody>
          <a:bodyPr>
            <a:normAutofit/>
          </a:bodyPr>
          <a:lstStyle/>
          <a:p>
            <a:r>
              <a:rPr lang="en-CA" sz="2800" dirty="0" smtClean="0"/>
              <a:t>For each story, product owner reads description</a:t>
            </a:r>
          </a:p>
          <a:p>
            <a:r>
              <a:rPr lang="en-CA" sz="2800" dirty="0" smtClean="0"/>
              <a:t>Questions are asked/answered</a:t>
            </a:r>
          </a:p>
          <a:p>
            <a:r>
              <a:rPr lang="en-CA" sz="2800" dirty="0" smtClean="0"/>
              <a:t>Each estimator </a:t>
            </a:r>
            <a:r>
              <a:rPr lang="en-CA" sz="2800" b="1" dirty="0" smtClean="0"/>
              <a:t>privately</a:t>
            </a:r>
            <a:r>
              <a:rPr lang="en-CA" sz="2800" dirty="0" smtClean="0"/>
              <a:t> selects their card representing their own estimate</a:t>
            </a:r>
          </a:p>
          <a:p>
            <a:r>
              <a:rPr lang="en-CA" sz="2800" dirty="0" smtClean="0"/>
              <a:t>All cards are </a:t>
            </a:r>
            <a:r>
              <a:rPr lang="en-CA" sz="2800" b="1" dirty="0" smtClean="0"/>
              <a:t>simultaneously</a:t>
            </a:r>
            <a:r>
              <a:rPr lang="en-CA" sz="2800" dirty="0" smtClean="0"/>
              <a:t> turned over</a:t>
            </a:r>
          </a:p>
          <a:p>
            <a:r>
              <a:rPr lang="en-CA" sz="2800" dirty="0" smtClean="0"/>
              <a:t>High and low estimators explain</a:t>
            </a:r>
          </a:p>
          <a:p>
            <a:r>
              <a:rPr lang="en-CA" sz="2800" dirty="0" smtClean="0"/>
              <a:t>After discussion, each estimator re-estimates and the process repeats.</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01983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200" dirty="0" smtClean="0"/>
              <a:t>Key Things about Planning Poker</a:t>
            </a:r>
            <a:endParaRPr lang="en-US" sz="4200" dirty="0"/>
          </a:p>
        </p:txBody>
      </p:sp>
      <p:sp>
        <p:nvSpPr>
          <p:cNvPr id="3" name="Content Placeholder 2"/>
          <p:cNvSpPr>
            <a:spLocks noGrp="1"/>
          </p:cNvSpPr>
          <p:nvPr>
            <p:ph idx="1"/>
          </p:nvPr>
        </p:nvSpPr>
        <p:spPr/>
        <p:txBody>
          <a:bodyPr>
            <a:normAutofit fontScale="92500" lnSpcReduction="20000"/>
          </a:bodyPr>
          <a:lstStyle/>
          <a:p>
            <a:r>
              <a:rPr lang="en-CA" dirty="0" smtClean="0"/>
              <a:t>Estimate comes from the team as a whole.</a:t>
            </a:r>
          </a:p>
          <a:p>
            <a:pPr lvl="1"/>
            <a:r>
              <a:rPr lang="en-CA" dirty="0" smtClean="0"/>
              <a:t>Group estimate rather than manager doing the estimate</a:t>
            </a:r>
          </a:p>
          <a:p>
            <a:r>
              <a:rPr lang="en-CA" dirty="0" smtClean="0"/>
              <a:t>A consensus must be achieved before a final estimate is reached.</a:t>
            </a:r>
          </a:p>
          <a:p>
            <a:pPr lvl="1"/>
            <a:r>
              <a:rPr lang="en-CA" dirty="0" smtClean="0"/>
              <a:t>By discussing the high/low estimates, teams discover assumptions</a:t>
            </a:r>
          </a:p>
          <a:p>
            <a:r>
              <a:rPr lang="en-CA" dirty="0" smtClean="0"/>
              <a:t>It happens quickly.  2 – 5 minutes of discussion per item.</a:t>
            </a:r>
          </a:p>
          <a:p>
            <a:pPr lvl="1"/>
            <a:r>
              <a:rPr lang="en-CA" dirty="0" smtClean="0"/>
              <a:t>Should be able to estimate 10 – 20 stories per hour</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65310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200" dirty="0" smtClean="0"/>
              <a:t>Key Things about Planning Poker</a:t>
            </a:r>
            <a:endParaRPr lang="en-US" sz="4200" dirty="0"/>
          </a:p>
        </p:txBody>
      </p:sp>
      <p:sp>
        <p:nvSpPr>
          <p:cNvPr id="3" name="Content Placeholder 2"/>
          <p:cNvSpPr>
            <a:spLocks noGrp="1"/>
          </p:cNvSpPr>
          <p:nvPr>
            <p:ph idx="1"/>
          </p:nvPr>
        </p:nvSpPr>
        <p:spPr/>
        <p:txBody>
          <a:bodyPr>
            <a:normAutofit fontScale="92500"/>
          </a:bodyPr>
          <a:lstStyle/>
          <a:p>
            <a:r>
              <a:rPr lang="en-CA" dirty="0" smtClean="0"/>
              <a:t>The number range is cleverly designed.</a:t>
            </a:r>
          </a:p>
          <a:p>
            <a:pPr lvl="1"/>
            <a:r>
              <a:rPr lang="en-CA" dirty="0" smtClean="0"/>
              <a:t>Lower range (0,1,2,3,5,8) is designed to help teams estimate small things precisely.</a:t>
            </a:r>
          </a:p>
          <a:p>
            <a:pPr lvl="1"/>
            <a:r>
              <a:rPr lang="en-CA" dirty="0" smtClean="0"/>
              <a:t>Higher range (20, 40, 100) indicate large items have greater uncertainty.</a:t>
            </a:r>
          </a:p>
          <a:p>
            <a:pPr lvl="2"/>
            <a:r>
              <a:rPr lang="en-CA" dirty="0" smtClean="0"/>
              <a:t>Story is too big and needs to be split</a:t>
            </a:r>
          </a:p>
          <a:p>
            <a:pPr lvl="1"/>
            <a:r>
              <a:rPr lang="en-CA" dirty="0" smtClean="0"/>
              <a:t>Zero gives the team a way to ignore small stories that can be implemented in just a few hours.</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67222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9216" cy="1143000"/>
          </a:xfrm>
        </p:spPr>
        <p:txBody>
          <a:bodyPr/>
          <a:lstStyle/>
          <a:p>
            <a:r>
              <a:rPr lang="en-CA" sz="4400" dirty="0" smtClean="0"/>
              <a:t>Key Things About Planning Poker</a:t>
            </a:r>
            <a:endParaRPr lang="en-US" sz="4400" dirty="0"/>
          </a:p>
        </p:txBody>
      </p:sp>
      <p:sp>
        <p:nvSpPr>
          <p:cNvPr id="3" name="Content Placeholder 2"/>
          <p:cNvSpPr>
            <a:spLocks noGrp="1"/>
          </p:cNvSpPr>
          <p:nvPr>
            <p:ph idx="1"/>
          </p:nvPr>
        </p:nvSpPr>
        <p:spPr/>
        <p:txBody>
          <a:bodyPr/>
          <a:lstStyle/>
          <a:p>
            <a:r>
              <a:rPr lang="el-GR" dirty="0"/>
              <a:t>∞ </a:t>
            </a:r>
            <a:r>
              <a:rPr lang="en-CA" dirty="0" smtClean="0"/>
              <a:t>(infinity) is used to say the item is so large it doesn’t make sense to put a number on it</a:t>
            </a:r>
          </a:p>
          <a:p>
            <a:r>
              <a:rPr lang="en-CA" dirty="0" smtClean="0"/>
              <a:t>? means team member doesn’t understand the item and needs more info</a:t>
            </a:r>
          </a:p>
          <a:p>
            <a:r>
              <a:rPr lang="el-GR" dirty="0" smtClean="0"/>
              <a:t>π</a:t>
            </a:r>
            <a:r>
              <a:rPr lang="en-CA" dirty="0" smtClean="0"/>
              <a:t> means “I’m tired and hungry and need a break”</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36323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87208" cy="1143000"/>
          </a:xfrm>
        </p:spPr>
        <p:txBody>
          <a:bodyPr/>
          <a:lstStyle/>
          <a:p>
            <a:r>
              <a:rPr lang="en-CA" sz="4000" dirty="0" smtClean="0"/>
              <a:t>Distributed Estimating with Planning Poker</a:t>
            </a:r>
            <a:endParaRPr lang="en-US" sz="4000" dirty="0"/>
          </a:p>
        </p:txBody>
      </p:sp>
      <p:sp>
        <p:nvSpPr>
          <p:cNvPr id="3" name="Content Placeholder 2"/>
          <p:cNvSpPr>
            <a:spLocks noGrp="1"/>
          </p:cNvSpPr>
          <p:nvPr>
            <p:ph idx="1"/>
          </p:nvPr>
        </p:nvSpPr>
        <p:spPr/>
        <p:txBody>
          <a:bodyPr/>
          <a:lstStyle/>
          <a:p>
            <a:r>
              <a:rPr lang="en-CA" sz="2800" dirty="0" smtClean="0"/>
              <a:t>When face-to-face estimation isn’t possible, there are online tools that support planning poker with distributed teams.</a:t>
            </a:r>
          </a:p>
          <a:p>
            <a:pPr marL="114300" indent="0">
              <a:buNone/>
            </a:pPr>
            <a:endParaRPr lang="en-CA" sz="2800" dirty="0" smtClean="0"/>
          </a:p>
          <a:p>
            <a:r>
              <a:rPr lang="en-CA" sz="2800" dirty="0" smtClean="0"/>
              <a:t>Teams log into a planning poker Web site and play the game from their own  desktop.  </a:t>
            </a:r>
          </a:p>
          <a:p>
            <a:pPr lvl="1"/>
            <a:r>
              <a:rPr lang="en-CA" sz="2400" dirty="0" smtClean="0">
                <a:hlinkClick r:id="rId3"/>
              </a:rPr>
              <a:t>www.planningpoker.com</a:t>
            </a:r>
            <a:endParaRPr lang="en-CA" sz="2400" dirty="0" smtClean="0"/>
          </a:p>
          <a:p>
            <a:pPr marL="411480" lvl="1" indent="0">
              <a:buNone/>
            </a:pPr>
            <a:endParaRPr lang="en-CA" sz="2400" dirty="0" smtClean="0"/>
          </a:p>
          <a:p>
            <a:r>
              <a:rPr lang="en-CA" sz="2800" dirty="0" smtClean="0"/>
              <a:t>A moderator (usually product owner) facilitates the session.</a:t>
            </a:r>
            <a:endParaRPr lang="en-CA" dirty="0" smtClean="0"/>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95363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Agile Development Overview</a:t>
            </a:r>
            <a:endParaRPr lang="en-US" dirty="0"/>
          </a:p>
        </p:txBody>
      </p:sp>
      <p:sp>
        <p:nvSpPr>
          <p:cNvPr id="4" name="Footer Placeholder 3"/>
          <p:cNvSpPr>
            <a:spLocks noGrp="1"/>
          </p:cNvSpPr>
          <p:nvPr>
            <p:ph type="ftr" sz="quarter" idx="11"/>
          </p:nvPr>
        </p:nvSpPr>
        <p:spPr/>
        <p:txBody>
          <a:bodyPr/>
          <a:lstStyle/>
          <a:p>
            <a:endParaRPr lang="en-US"/>
          </a:p>
        </p:txBody>
      </p:sp>
      <p:pic>
        <p:nvPicPr>
          <p:cNvPr id="5122" name="Picture 2" descr="http://www.innolution.com/images/made/uploads/icon-language/cb1c6224ea466103ce8500598f58b2b97cd753c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414570"/>
            <a:ext cx="8146069" cy="4966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751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Tabletop Relative Estimation</a:t>
            </a:r>
            <a:endParaRPr lang="en-US" dirty="0"/>
          </a:p>
        </p:txBody>
      </p:sp>
      <p:sp>
        <p:nvSpPr>
          <p:cNvPr id="3" name="Content Placeholder 2"/>
          <p:cNvSpPr>
            <a:spLocks noGrp="1"/>
          </p:cNvSpPr>
          <p:nvPr>
            <p:ph idx="1"/>
          </p:nvPr>
        </p:nvSpPr>
        <p:spPr/>
        <p:txBody>
          <a:bodyPr>
            <a:normAutofit fontScale="92500" lnSpcReduction="10000"/>
          </a:bodyPr>
          <a:lstStyle/>
          <a:p>
            <a:r>
              <a:rPr lang="en-CA" dirty="0" smtClean="0"/>
              <a:t>An alternative to Planning Poker</a:t>
            </a:r>
          </a:p>
          <a:p>
            <a:r>
              <a:rPr lang="en-CA" dirty="0" smtClean="0"/>
              <a:t>Involves entire agile team, but requires face-to-face communication</a:t>
            </a:r>
          </a:p>
          <a:p>
            <a:r>
              <a:rPr lang="en-CA" dirty="0" smtClean="0"/>
              <a:t>Teams discuss each story and place the story on a table in a size position relative to the other stories.</a:t>
            </a:r>
          </a:p>
          <a:p>
            <a:pPr lvl="1"/>
            <a:r>
              <a:rPr lang="en-CA" dirty="0" smtClean="0"/>
              <a:t>Stories of the same size are put in columns</a:t>
            </a:r>
          </a:p>
          <a:p>
            <a:r>
              <a:rPr lang="en-CA" dirty="0" smtClean="0"/>
              <a:t>Stories are rearranged as the progress is made.</a:t>
            </a:r>
          </a:p>
          <a:p>
            <a:r>
              <a:rPr lang="en-CA" dirty="0" smtClean="0"/>
              <a:t>Points are assigned at the end to each column</a:t>
            </a:r>
          </a:p>
          <a:p>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80171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Tabletop Relative Estimation</a:t>
            </a:r>
            <a:endParaRPr lang="en-US" dirty="0"/>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217" t="42778" r="17358" b="22800"/>
          <a:stretch/>
        </p:blipFill>
        <p:spPr bwMode="auto">
          <a:xfrm>
            <a:off x="395536" y="1844824"/>
            <a:ext cx="7602937" cy="3600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2851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Tabletop Relative Estimation</a:t>
            </a:r>
            <a:endParaRPr lang="en-US" dirty="0"/>
          </a:p>
        </p:txBody>
      </p:sp>
      <p:sp>
        <p:nvSpPr>
          <p:cNvPr id="3" name="Footer Placeholder 2"/>
          <p:cNvSpPr>
            <a:spLocks noGrp="1"/>
          </p:cNvSpPr>
          <p:nvPr>
            <p:ph type="ftr" sz="quarter" idx="11"/>
          </p:nvPr>
        </p:nvSpPr>
        <p:spPr/>
        <p:txBody>
          <a:bodyPr/>
          <a:lstStyle/>
          <a:p>
            <a:endParaRPr lang="en-US"/>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228" t="49138" r="17640" b="3469"/>
          <a:stretch/>
        </p:blipFill>
        <p:spPr bwMode="auto">
          <a:xfrm>
            <a:off x="755576" y="1696756"/>
            <a:ext cx="7200800" cy="4623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9318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CA" dirty="0" smtClean="0"/>
              <a:t>What/When to Estimate</a:t>
            </a:r>
            <a:endParaRPr lang="en-US" dirty="0"/>
          </a:p>
        </p:txBody>
      </p:sp>
      <p:sp>
        <p:nvSpPr>
          <p:cNvPr id="2" name="Footer Placeholder 1"/>
          <p:cNvSpPr>
            <a:spLocks noGrp="1"/>
          </p:cNvSpPr>
          <p:nvPr>
            <p:ph type="ftr" sz="quarter" idx="11"/>
          </p:nvPr>
        </p:nvSpPr>
        <p:spPr/>
        <p:txBody>
          <a:bodyPr/>
          <a:lstStyle/>
          <a:p>
            <a:endParaRPr lang="en-US"/>
          </a:p>
        </p:txBody>
      </p:sp>
      <p:pic>
        <p:nvPicPr>
          <p:cNvPr id="7170" name="Picture 2" descr="http://www.innolution.com/images/made/uploads/icon-language/67fb108b828f6c06b0207a20e87a690027c773d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844824"/>
            <a:ext cx="6963767" cy="461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6260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Velocity</a:t>
            </a:r>
            <a:endParaRPr lang="en-US" dirty="0"/>
          </a:p>
        </p:txBody>
      </p:sp>
      <p:sp>
        <p:nvSpPr>
          <p:cNvPr id="3" name="Content Placeholder 2"/>
          <p:cNvSpPr>
            <a:spLocks noGrp="1"/>
          </p:cNvSpPr>
          <p:nvPr>
            <p:ph idx="1"/>
          </p:nvPr>
        </p:nvSpPr>
        <p:spPr/>
        <p:txBody>
          <a:bodyPr/>
          <a:lstStyle/>
          <a:p>
            <a:r>
              <a:rPr lang="en-CA" dirty="0" smtClean="0"/>
              <a:t>We’ve looked at how agile teams might estimate stories with story points, but this doesn’t tell us how long it will take, which is the other half of estimating.</a:t>
            </a:r>
          </a:p>
          <a:p>
            <a:endParaRPr lang="en-CA" dirty="0"/>
          </a:p>
          <a:p>
            <a:r>
              <a:rPr lang="en-CA" dirty="0" smtClean="0"/>
              <a:t>To get the time component, we need to know the teams’ velocity.</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49918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Velocity</a:t>
            </a:r>
            <a:endParaRPr lang="en-US" dirty="0"/>
          </a:p>
        </p:txBody>
      </p:sp>
      <p:sp>
        <p:nvSpPr>
          <p:cNvPr id="3" name="Content Placeholder 2"/>
          <p:cNvSpPr>
            <a:spLocks noGrp="1"/>
          </p:cNvSpPr>
          <p:nvPr>
            <p:ph idx="1"/>
          </p:nvPr>
        </p:nvSpPr>
        <p:spPr/>
        <p:txBody>
          <a:bodyPr/>
          <a:lstStyle/>
          <a:p>
            <a:pPr marL="114300" indent="0">
              <a:buNone/>
            </a:pPr>
            <a:endParaRPr lang="en-CA" dirty="0" smtClean="0"/>
          </a:p>
          <a:p>
            <a:pPr marL="114300" indent="0">
              <a:buNone/>
            </a:pPr>
            <a:endParaRPr lang="en-CA" dirty="0"/>
          </a:p>
          <a:p>
            <a:pPr marL="114300" indent="0">
              <a:buNone/>
            </a:pPr>
            <a:r>
              <a:rPr lang="en-CA" dirty="0" smtClean="0"/>
              <a:t>A team’s velocity is how many points that team can complete in a standard iteration.</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79704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Using Velocity to Predict</a:t>
            </a:r>
            <a:endParaRPr lang="en-US" dirty="0"/>
          </a:p>
        </p:txBody>
      </p:sp>
      <p:sp>
        <p:nvSpPr>
          <p:cNvPr id="3" name="Content Placeholder 2"/>
          <p:cNvSpPr>
            <a:spLocks noGrp="1"/>
          </p:cNvSpPr>
          <p:nvPr>
            <p:ph idx="1"/>
          </p:nvPr>
        </p:nvSpPr>
        <p:spPr/>
        <p:txBody>
          <a:bodyPr/>
          <a:lstStyle/>
          <a:p>
            <a:pPr marL="114300" indent="0">
              <a:buNone/>
            </a:pPr>
            <a:endParaRPr lang="en-CA" dirty="0" smtClean="0"/>
          </a:p>
          <a:p>
            <a:pPr marL="114300" indent="0">
              <a:buNone/>
            </a:pPr>
            <a:r>
              <a:rPr lang="en-CA" dirty="0" smtClean="0"/>
              <a:t>Given a team’s known historical velocity, they can now predict how long it will take them (how many iterations) to complete an arbitrary amount of work.</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120197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Caveats on using Velocity</a:t>
            </a:r>
            <a:endParaRPr lang="en-US" dirty="0"/>
          </a:p>
        </p:txBody>
      </p:sp>
      <p:sp>
        <p:nvSpPr>
          <p:cNvPr id="3" name="Content Placeholder 2"/>
          <p:cNvSpPr>
            <a:spLocks noGrp="1"/>
          </p:cNvSpPr>
          <p:nvPr>
            <p:ph idx="1"/>
          </p:nvPr>
        </p:nvSpPr>
        <p:spPr/>
        <p:txBody>
          <a:bodyPr/>
          <a:lstStyle/>
          <a:p>
            <a:r>
              <a:rPr lang="en-CA" dirty="0" smtClean="0"/>
              <a:t>It is based on historical data and is predictive only to the extent that the future stories look like the past stories.</a:t>
            </a:r>
          </a:p>
          <a:p>
            <a:r>
              <a:rPr lang="en-CA" dirty="0" smtClean="0"/>
              <a:t>It is valid only to the extent that the team has the same members.  If you change team members, velocity will change.</a:t>
            </a:r>
          </a:p>
          <a:p>
            <a:r>
              <a:rPr lang="en-CA" dirty="0" smtClean="0"/>
              <a:t>A team’s velocity cannot be compared to any other team.</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50243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200" dirty="0" smtClean="0"/>
              <a:t>Estimating Schedule from Velocity</a:t>
            </a:r>
            <a:endParaRPr lang="en-US" sz="4200" dirty="0"/>
          </a:p>
        </p:txBody>
      </p:sp>
      <p:sp>
        <p:nvSpPr>
          <p:cNvPr id="3" name="Content Placeholder 2"/>
          <p:cNvSpPr>
            <a:spLocks noGrp="1"/>
          </p:cNvSpPr>
          <p:nvPr>
            <p:ph idx="1"/>
          </p:nvPr>
        </p:nvSpPr>
        <p:spPr/>
        <p:txBody>
          <a:bodyPr/>
          <a:lstStyle/>
          <a:p>
            <a:r>
              <a:rPr lang="en-CA" dirty="0" smtClean="0"/>
              <a:t>If we know the size of a task and a team’s velocity, we can calculate how long it will take to complete.</a:t>
            </a:r>
          </a:p>
          <a:p>
            <a:endParaRPr lang="en-CA" dirty="0"/>
          </a:p>
          <a:p>
            <a:pPr marL="114300" indent="0">
              <a:buNone/>
            </a:pPr>
            <a:r>
              <a:rPr lang="en-CA" sz="2800" dirty="0" smtClean="0"/>
              <a:t># days to do the work = # days per iteration * </a:t>
            </a:r>
          </a:p>
          <a:p>
            <a:pPr marL="114300" indent="0">
              <a:buNone/>
            </a:pPr>
            <a:r>
              <a:rPr lang="en-CA" sz="2800" dirty="0"/>
              <a:t>	</a:t>
            </a:r>
            <a:r>
              <a:rPr lang="en-CA" sz="2800" dirty="0" smtClean="0"/>
              <a:t>		(backlog size estimate/velocity)</a:t>
            </a:r>
            <a:endParaRPr lang="en-US" sz="28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45998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200" dirty="0" smtClean="0"/>
              <a:t>Wisdom of the crowd</a:t>
            </a:r>
            <a:endParaRPr lang="en-US" sz="4200" dirty="0"/>
          </a:p>
        </p:txBody>
      </p:sp>
      <p:sp>
        <p:nvSpPr>
          <p:cNvPr id="3" name="Content Placeholder 2"/>
          <p:cNvSpPr>
            <a:spLocks noGrp="1"/>
          </p:cNvSpPr>
          <p:nvPr>
            <p:ph idx="1"/>
          </p:nvPr>
        </p:nvSpPr>
        <p:spPr>
          <a:xfrm>
            <a:off x="5235236" y="1417638"/>
            <a:ext cx="3163532" cy="5440362"/>
          </a:xfrm>
        </p:spPr>
        <p:txBody>
          <a:bodyPr>
            <a:normAutofit/>
          </a:bodyPr>
          <a:lstStyle/>
          <a:p>
            <a:r>
              <a:rPr lang="en-US" dirty="0" smtClean="0"/>
              <a:t>Guess the weight in </a:t>
            </a:r>
            <a:r>
              <a:rPr lang="en-US" dirty="0" err="1" smtClean="0"/>
              <a:t>lbs</a:t>
            </a:r>
            <a:r>
              <a:rPr lang="en-US" dirty="0" smtClean="0"/>
              <a:t> of this ox</a:t>
            </a:r>
          </a:p>
          <a:p>
            <a:r>
              <a:rPr lang="en-US" dirty="0" smtClean="0"/>
              <a:t>Crowd accuracy &gt; expert accuracy</a:t>
            </a:r>
            <a:endParaRPr lang="en-US" dirty="0"/>
          </a:p>
        </p:txBody>
      </p:sp>
      <p:sp>
        <p:nvSpPr>
          <p:cNvPr id="4" name="Footer Placeholder 3"/>
          <p:cNvSpPr>
            <a:spLocks noGrp="1"/>
          </p:cNvSpPr>
          <p:nvPr>
            <p:ph type="ftr" sz="quarter" idx="11"/>
          </p:nvPr>
        </p:nvSpPr>
        <p:spPr/>
        <p:txBody>
          <a:bodyPr/>
          <a:lstStyle/>
          <a:p>
            <a:endParaRPr lang="en-US"/>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632" y="1340768"/>
            <a:ext cx="5099604" cy="3717032"/>
          </a:xfrm>
          <a:prstGeom prst="rect">
            <a:avLst/>
          </a:prstGeom>
        </p:spPr>
      </p:pic>
    </p:spTree>
    <p:extLst>
      <p:ext uri="{BB962C8B-B14F-4D97-AF65-F5344CB8AC3E}">
        <p14:creationId xmlns:p14="http://schemas.microsoft.com/office/powerpoint/2010/main" val="317962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Agile Estimation</a:t>
            </a:r>
            <a:endParaRPr lang="en-US" dirty="0"/>
          </a:p>
        </p:txBody>
      </p:sp>
      <p:sp>
        <p:nvSpPr>
          <p:cNvPr id="3" name="Content Placeholder 2"/>
          <p:cNvSpPr>
            <a:spLocks noGrp="1"/>
          </p:cNvSpPr>
          <p:nvPr>
            <p:ph idx="1"/>
          </p:nvPr>
        </p:nvSpPr>
        <p:spPr/>
        <p:txBody>
          <a:bodyPr/>
          <a:lstStyle/>
          <a:p>
            <a:r>
              <a:rPr lang="en-CA" dirty="0" smtClean="0"/>
              <a:t>The traditional project estimating techniques that we looked at last week have a wide margin of error.</a:t>
            </a:r>
          </a:p>
          <a:p>
            <a:r>
              <a:rPr lang="en-CA" dirty="0"/>
              <a:t>Solid estimating skills are critical to an </a:t>
            </a:r>
            <a:r>
              <a:rPr lang="en-CA" dirty="0" smtClean="0"/>
              <a:t>agile team’s </a:t>
            </a:r>
            <a:r>
              <a:rPr lang="en-CA" dirty="0"/>
              <a:t>productivity and success.</a:t>
            </a:r>
          </a:p>
          <a:p>
            <a:endParaRPr lang="en-US" dirty="0"/>
          </a:p>
        </p:txBody>
      </p:sp>
      <p:sp>
        <p:nvSpPr>
          <p:cNvPr id="4" name="Footer Placeholder 3"/>
          <p:cNvSpPr>
            <a:spLocks noGrp="1"/>
          </p:cNvSpPr>
          <p:nvPr>
            <p:ph type="ftr" sz="quarter" idx="11"/>
          </p:nvPr>
        </p:nvSpPr>
        <p:spPr/>
        <p:txBody>
          <a:bodyPr/>
          <a:lstStyle/>
          <a:p>
            <a:endParaRPr lang="en-US"/>
          </a:p>
        </p:txBody>
      </p:sp>
      <p:pic>
        <p:nvPicPr>
          <p:cNvPr id="6146" name="Picture 2" descr="http://www.innolution.com/images/made/uploads/icon-language/3f6c8458c9e4f50bf031574e98e7f43602936e3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4539348"/>
            <a:ext cx="3141289" cy="166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9707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200" dirty="0" smtClean="0"/>
              <a:t>Wisdom of the crowd</a:t>
            </a:r>
            <a:endParaRPr lang="en-US" sz="4200" dirty="0"/>
          </a:p>
        </p:txBody>
      </p:sp>
      <p:sp>
        <p:nvSpPr>
          <p:cNvPr id="3" name="Content Placeholder 2"/>
          <p:cNvSpPr>
            <a:spLocks noGrp="1"/>
          </p:cNvSpPr>
          <p:nvPr>
            <p:ph idx="1"/>
          </p:nvPr>
        </p:nvSpPr>
        <p:spPr/>
        <p:txBody>
          <a:bodyPr>
            <a:normAutofit lnSpcReduction="10000"/>
          </a:bodyPr>
          <a:lstStyle/>
          <a:p>
            <a:r>
              <a:rPr lang="en-US" dirty="0"/>
              <a:t>The </a:t>
            </a:r>
            <a:r>
              <a:rPr lang="en-US" b="1" dirty="0"/>
              <a:t>wisdom of the crowd</a:t>
            </a:r>
            <a:r>
              <a:rPr lang="en-US" dirty="0"/>
              <a:t> is the collective opinion of a group of individuals rather than that of a single expert.</a:t>
            </a:r>
          </a:p>
          <a:p>
            <a:r>
              <a:rPr lang="en-US" dirty="0"/>
              <a:t>A large group's aggregated answers to questions involving quantity estimation, general world knowledge, and spatial reasoning has generally been found to be as good as, and often better than, the answer given by any of the individuals within the group</a:t>
            </a:r>
            <a:r>
              <a:rPr lang="en-US" dirty="0" smtClean="0"/>
              <a:t>.</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22640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200" dirty="0" smtClean="0"/>
              <a:t>Wisdom of the crowd</a:t>
            </a:r>
            <a:endParaRPr lang="en-US" sz="4200" dirty="0"/>
          </a:p>
        </p:txBody>
      </p:sp>
      <p:sp>
        <p:nvSpPr>
          <p:cNvPr id="3" name="Content Placeholder 2"/>
          <p:cNvSpPr>
            <a:spLocks noGrp="1"/>
          </p:cNvSpPr>
          <p:nvPr>
            <p:ph idx="1"/>
          </p:nvPr>
        </p:nvSpPr>
        <p:spPr/>
        <p:txBody>
          <a:bodyPr>
            <a:normAutofit/>
          </a:bodyPr>
          <a:lstStyle/>
          <a:p>
            <a:r>
              <a:rPr lang="en-US" dirty="0" smtClean="0"/>
              <a:t>Failures</a:t>
            </a:r>
          </a:p>
          <a:p>
            <a:pPr lvl="1"/>
            <a:r>
              <a:rPr lang="en-US" dirty="0" smtClean="0"/>
              <a:t>Herd mentality (social influences)</a:t>
            </a:r>
          </a:p>
          <a:p>
            <a:pPr lvl="1"/>
            <a:r>
              <a:rPr lang="en-US" dirty="0" smtClean="0"/>
              <a:t>i.e. financial market crash</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41494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Goal: More Reliable Estimates</a:t>
            </a:r>
            <a:endParaRPr lang="en-US" dirty="0"/>
          </a:p>
        </p:txBody>
      </p:sp>
      <p:sp>
        <p:nvSpPr>
          <p:cNvPr id="3" name="Content Placeholder 2"/>
          <p:cNvSpPr>
            <a:spLocks noGrp="1"/>
          </p:cNvSpPr>
          <p:nvPr>
            <p:ph idx="1"/>
          </p:nvPr>
        </p:nvSpPr>
        <p:spPr/>
        <p:txBody>
          <a:bodyPr/>
          <a:lstStyle/>
          <a:p>
            <a:r>
              <a:rPr lang="en-CA" dirty="0" smtClean="0"/>
              <a:t>Without reliable estimates, there is no way to predict how much value a team can deliver in a time period.</a:t>
            </a:r>
          </a:p>
          <a:p>
            <a:r>
              <a:rPr lang="en-CA" dirty="0" smtClean="0"/>
              <a:t>Agile breakthroughs:</a:t>
            </a:r>
          </a:p>
          <a:p>
            <a:pPr marL="925830" lvl="1" indent="-514350">
              <a:buAutoNum type="arabicParenR"/>
            </a:pPr>
            <a:r>
              <a:rPr lang="en-CA" dirty="0" smtClean="0"/>
              <a:t>Know where you are now – progress based on working code.</a:t>
            </a:r>
          </a:p>
          <a:p>
            <a:pPr marL="925830" lvl="1" indent="-514350">
              <a:buAutoNum type="arabicParenR"/>
            </a:pPr>
            <a:r>
              <a:rPr lang="en-CA" dirty="0" smtClean="0"/>
              <a:t>More accurately predict where you will be next – based on </a:t>
            </a:r>
            <a:r>
              <a:rPr lang="en-CA" b="1" dirty="0" smtClean="0"/>
              <a:t>velocity</a:t>
            </a:r>
            <a:r>
              <a:rPr lang="en-CA" dirty="0" smtClean="0"/>
              <a:t> of prior iterations.</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16372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Why Estimate?</a:t>
            </a:r>
            <a:endParaRPr lang="en-US" dirty="0"/>
          </a:p>
        </p:txBody>
      </p:sp>
      <p:sp>
        <p:nvSpPr>
          <p:cNvPr id="3" name="Content Placeholder 2"/>
          <p:cNvSpPr>
            <a:spLocks noGrp="1"/>
          </p:cNvSpPr>
          <p:nvPr>
            <p:ph idx="1"/>
          </p:nvPr>
        </p:nvSpPr>
        <p:spPr/>
        <p:txBody>
          <a:bodyPr>
            <a:normAutofit lnSpcReduction="10000"/>
          </a:bodyPr>
          <a:lstStyle/>
          <a:p>
            <a:r>
              <a:rPr lang="en-CA" dirty="0" smtClean="0"/>
              <a:t>Determine cost – estimate effort, which enables estimating cost.</a:t>
            </a:r>
          </a:p>
          <a:p>
            <a:pPr marL="114300" indent="0">
              <a:buNone/>
            </a:pPr>
            <a:endParaRPr lang="en-CA" dirty="0" smtClean="0"/>
          </a:p>
          <a:p>
            <a:r>
              <a:rPr lang="en-CA" dirty="0" smtClean="0"/>
              <a:t>Establish priorities</a:t>
            </a:r>
          </a:p>
          <a:p>
            <a:endParaRPr lang="en-CA" dirty="0" smtClean="0"/>
          </a:p>
          <a:p>
            <a:r>
              <a:rPr lang="en-CA" dirty="0" smtClean="0"/>
              <a:t>Establish schedule and commitment</a:t>
            </a:r>
          </a:p>
          <a:p>
            <a:endParaRPr lang="en-CA" dirty="0"/>
          </a:p>
          <a:p>
            <a:r>
              <a:rPr lang="en-CA" dirty="0" smtClean="0"/>
              <a:t>Estimating is the key to unlocking the ability to commit.</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86524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Who does Estimating?</a:t>
            </a:r>
            <a:endParaRPr lang="en-US" dirty="0"/>
          </a:p>
        </p:txBody>
      </p:sp>
      <p:sp>
        <p:nvSpPr>
          <p:cNvPr id="3" name="Footer Placeholder 2"/>
          <p:cNvSpPr>
            <a:spLocks noGrp="1"/>
          </p:cNvSpPr>
          <p:nvPr>
            <p:ph type="ftr" sz="quarter" idx="11"/>
          </p:nvPr>
        </p:nvSpPr>
        <p:spPr/>
        <p:txBody>
          <a:bodyPr/>
          <a:lstStyle/>
          <a:p>
            <a:endParaRPr lang="en-US"/>
          </a:p>
        </p:txBody>
      </p:sp>
      <p:pic>
        <p:nvPicPr>
          <p:cNvPr id="8194" name="Picture 2" descr="http://www.innolution.com/images/made/uploads/icon-language/ae93a7c8c1d371d10790451696a90d47d28dda2a.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6808" y="1628800"/>
            <a:ext cx="4273383" cy="4944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255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400" dirty="0" smtClean="0"/>
              <a:t>Estimates Are Not Commitments</a:t>
            </a:r>
            <a:endParaRPr lang="en-US" sz="4400" dirty="0"/>
          </a:p>
        </p:txBody>
      </p:sp>
      <p:sp>
        <p:nvSpPr>
          <p:cNvPr id="4" name="Content Placeholder 3"/>
          <p:cNvSpPr>
            <a:spLocks noGrp="1"/>
          </p:cNvSpPr>
          <p:nvPr>
            <p:ph idx="1"/>
          </p:nvPr>
        </p:nvSpPr>
        <p:spPr/>
        <p:txBody>
          <a:bodyPr>
            <a:normAutofit/>
          </a:bodyPr>
          <a:lstStyle/>
          <a:p>
            <a:r>
              <a:rPr lang="en-CA" dirty="0" smtClean="0"/>
              <a:t>Expectation is to get a </a:t>
            </a:r>
            <a:r>
              <a:rPr lang="en-CA" b="1" dirty="0" smtClean="0"/>
              <a:t>realistic</a:t>
            </a:r>
            <a:r>
              <a:rPr lang="en-CA" dirty="0" smtClean="0"/>
              <a:t> measure of how big something is.</a:t>
            </a:r>
          </a:p>
          <a:p>
            <a:pPr lvl="1"/>
            <a:r>
              <a:rPr lang="en-CA" sz="2800" dirty="0" smtClean="0"/>
              <a:t>Don’t want them to be artificially inflated</a:t>
            </a:r>
          </a:p>
          <a:p>
            <a:pPr marL="114300" indent="0">
              <a:buNone/>
            </a:pPr>
            <a:endParaRPr lang="en-CA" dirty="0" smtClean="0"/>
          </a:p>
          <a:p>
            <a:pPr marL="114300" indent="0">
              <a:buNone/>
            </a:pPr>
            <a:r>
              <a:rPr lang="en-CA" sz="2800" dirty="0" smtClean="0"/>
              <a:t>How long will it take you to complete task A?</a:t>
            </a:r>
          </a:p>
          <a:p>
            <a:pPr marL="114300" indent="0">
              <a:buNone/>
            </a:pPr>
            <a:endParaRPr lang="en-CA" sz="2800" dirty="0" smtClean="0"/>
          </a:p>
          <a:p>
            <a:pPr marL="114300" indent="0">
              <a:buNone/>
            </a:pPr>
            <a:r>
              <a:rPr lang="en-CA" sz="2800" dirty="0" smtClean="0"/>
              <a:t>How long will it take you to complete task A if your yearly bonus is based on your estimated being correct?</a:t>
            </a:r>
            <a:endParaRPr lang="en-US" dirty="0"/>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0825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200" dirty="0"/>
              <a:t>Estimating with User Story Points</a:t>
            </a:r>
            <a:endParaRPr lang="en-US" sz="4200" dirty="0"/>
          </a:p>
        </p:txBody>
      </p:sp>
      <p:sp>
        <p:nvSpPr>
          <p:cNvPr id="3" name="Content Placeholder 2"/>
          <p:cNvSpPr>
            <a:spLocks noGrp="1"/>
          </p:cNvSpPr>
          <p:nvPr>
            <p:ph idx="1"/>
          </p:nvPr>
        </p:nvSpPr>
        <p:spPr/>
        <p:txBody>
          <a:bodyPr/>
          <a:lstStyle/>
          <a:p>
            <a:r>
              <a:rPr lang="en-CA" dirty="0" smtClean="0"/>
              <a:t>Uses user stories as the item to estimate</a:t>
            </a:r>
          </a:p>
          <a:p>
            <a:r>
              <a:rPr lang="en-CA" dirty="0" smtClean="0"/>
              <a:t>Estimates the size of a user story </a:t>
            </a:r>
            <a:r>
              <a:rPr lang="en-CA" b="1" dirty="0" smtClean="0"/>
              <a:t>compared to</a:t>
            </a:r>
            <a:r>
              <a:rPr lang="en-CA" dirty="0" smtClean="0"/>
              <a:t> other stories of a similar type.</a:t>
            </a:r>
          </a:p>
          <a:p>
            <a:r>
              <a:rPr lang="en-CA" dirty="0" smtClean="0"/>
              <a:t>Story points are </a:t>
            </a:r>
            <a:r>
              <a:rPr lang="en-CA" b="1" dirty="0" err="1" smtClean="0"/>
              <a:t>unitless</a:t>
            </a:r>
            <a:r>
              <a:rPr lang="en-CA" dirty="0" smtClean="0"/>
              <a:t> but numerically relevant. </a:t>
            </a:r>
          </a:p>
          <a:p>
            <a:pPr lvl="1"/>
            <a:r>
              <a:rPr lang="en-CA" dirty="0" smtClean="0"/>
              <a:t>A two point story should take twice as long as a one point story</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2181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200" dirty="0" smtClean="0"/>
              <a:t>Estimating with User Story Points</a:t>
            </a:r>
            <a:endParaRPr lang="en-US" sz="4200" dirty="0"/>
          </a:p>
        </p:txBody>
      </p:sp>
      <p:sp>
        <p:nvSpPr>
          <p:cNvPr id="3" name="Content Placeholder 2"/>
          <p:cNvSpPr>
            <a:spLocks noGrp="1"/>
          </p:cNvSpPr>
          <p:nvPr>
            <p:ph idx="1"/>
          </p:nvPr>
        </p:nvSpPr>
        <p:spPr/>
        <p:txBody>
          <a:bodyPr>
            <a:normAutofit fontScale="92500"/>
          </a:bodyPr>
          <a:lstStyle/>
          <a:p>
            <a:r>
              <a:rPr lang="en-CA" dirty="0" smtClean="0"/>
              <a:t>A story point is an integer number that represents an aggregation of:</a:t>
            </a:r>
          </a:p>
          <a:p>
            <a:pPr lvl="1"/>
            <a:r>
              <a:rPr lang="en-CA" dirty="0" smtClean="0"/>
              <a:t>Knowledge – do we understand what the story does?</a:t>
            </a:r>
          </a:p>
          <a:p>
            <a:pPr lvl="1"/>
            <a:r>
              <a:rPr lang="en-CA" dirty="0" smtClean="0"/>
              <a:t>Complexity – how hard is it to implement?</a:t>
            </a:r>
          </a:p>
          <a:p>
            <a:pPr lvl="1"/>
            <a:r>
              <a:rPr lang="en-CA" dirty="0" smtClean="0"/>
              <a:t>Volume – How much of it is there?   How long is it likely to take?</a:t>
            </a:r>
          </a:p>
          <a:p>
            <a:pPr lvl="1"/>
            <a:r>
              <a:rPr lang="en-CA" dirty="0" smtClean="0"/>
              <a:t>Uncertainty – What isn’t known, and how might this affect the estimate.</a:t>
            </a:r>
            <a:endParaRPr lang="en-US"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17843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0" ma:contentTypeDescription="Create a new document." ma:contentTypeScope="" ma:versionID="b6358c8e9ccf10d22debe3a56dce56ac"/>
</file>

<file path=customXml/item2.xml><?xml version="1.0" encoding="utf-8"?>
<p:properties xmlns:p="http://schemas.microsoft.com/office/2006/metadata/properties" xmlns:xsi="http://www.w3.org/2001/XMLSchema-instance" xmlns:pc="http://schemas.microsoft.com/office/infopath/2007/PartnerControl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4C1A4F3-79AD-45D6-983F-7972D0765F95}">
  <ds:schemaRefs>
    <ds:schemaRef ds:uri="http://schemas.microsoft.com/office/2006/metadata/contentType"/>
    <ds:schemaRef ds:uri="http://schemas.microsoft.com/office/2006/metadata/properties/metaAttributes"/>
  </ds:schemaRefs>
</ds:datastoreItem>
</file>

<file path=customXml/itemProps2.xml><?xml version="1.0" encoding="utf-8"?>
<ds:datastoreItem xmlns:ds="http://schemas.openxmlformats.org/officeDocument/2006/customXml" ds:itemID="{784A65E1-218B-4A21-AE79-F602396A741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DF76E17-4C45-4ED6-B926-849D8EB4B3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emplate>
  <TotalTime>0</TotalTime>
  <Words>1528</Words>
  <Application>Microsoft Office PowerPoint</Application>
  <PresentationFormat>On-screen Show (4:3)</PresentationFormat>
  <Paragraphs>180</Paragraphs>
  <Slides>31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Cambria</vt:lpstr>
      <vt:lpstr>Adjacency</vt:lpstr>
      <vt:lpstr>  Agile Estimating &amp; Velocity</vt:lpstr>
      <vt:lpstr>Agile Development Overview</vt:lpstr>
      <vt:lpstr>Agile Estimation</vt:lpstr>
      <vt:lpstr>Goal: More Reliable Estimates</vt:lpstr>
      <vt:lpstr>Why Estimate?</vt:lpstr>
      <vt:lpstr>Who does Estimating?</vt:lpstr>
      <vt:lpstr>Estimates Are Not Commitments</vt:lpstr>
      <vt:lpstr>Estimating with User Story Points</vt:lpstr>
      <vt:lpstr>Estimating with User Story Points</vt:lpstr>
      <vt:lpstr>Example</vt:lpstr>
      <vt:lpstr>Lessons Learned </vt:lpstr>
      <vt:lpstr>Today we “Polka”!</vt:lpstr>
      <vt:lpstr>Planning Poker</vt:lpstr>
      <vt:lpstr>Rules for Planning Poker</vt:lpstr>
      <vt:lpstr>Rules for Planning Poker</vt:lpstr>
      <vt:lpstr>Key Things about Planning Poker</vt:lpstr>
      <vt:lpstr>Key Things about Planning Poker</vt:lpstr>
      <vt:lpstr>Key Things About Planning Poker</vt:lpstr>
      <vt:lpstr>Distributed Estimating with Planning Poker</vt:lpstr>
      <vt:lpstr>Tabletop Relative Estimation</vt:lpstr>
      <vt:lpstr>Tabletop Relative Estimation</vt:lpstr>
      <vt:lpstr>Tabletop Relative Estimation</vt:lpstr>
      <vt:lpstr>What/When to Estimate</vt:lpstr>
      <vt:lpstr>Velocity</vt:lpstr>
      <vt:lpstr>Velocity</vt:lpstr>
      <vt:lpstr>Using Velocity to Predict</vt:lpstr>
      <vt:lpstr>Caveats on using Velocity</vt:lpstr>
      <vt:lpstr>Estimating Schedule from Velocity</vt:lpstr>
      <vt:lpstr>Wisdom of the crowd</vt:lpstr>
      <vt:lpstr>Wisdom of the crowd</vt:lpstr>
      <vt:lpstr>Wisdom of the crowd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2010-08-26T04:08:56Z</dcterms:created>
  <dcterms:modified xsi:type="dcterms:W3CDTF">2017-09-05T00:40:10Z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TC102202139990</vt:lpwstr>
  </property>
</Properties>
</file>