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41"/>
  </p:notesMasterIdLst>
  <p:sldIdLst>
    <p:sldId id="309" r:id="rId5"/>
    <p:sldId id="481" r:id="rId6"/>
    <p:sldId id="450" r:id="rId7"/>
    <p:sldId id="452" r:id="rId8"/>
    <p:sldId id="453" r:id="rId9"/>
    <p:sldId id="454" r:id="rId10"/>
    <p:sldId id="482" r:id="rId11"/>
    <p:sldId id="455" r:id="rId12"/>
    <p:sldId id="456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93" r:id="rId22"/>
    <p:sldId id="466" r:id="rId23"/>
    <p:sldId id="467" r:id="rId24"/>
    <p:sldId id="484" r:id="rId25"/>
    <p:sldId id="485" r:id="rId26"/>
    <p:sldId id="486" r:id="rId27"/>
    <p:sldId id="468" r:id="rId28"/>
    <p:sldId id="487" r:id="rId29"/>
    <p:sldId id="489" r:id="rId30"/>
    <p:sldId id="469" r:id="rId31"/>
    <p:sldId id="488" r:id="rId32"/>
    <p:sldId id="490" r:id="rId33"/>
    <p:sldId id="470" r:id="rId34"/>
    <p:sldId id="491" r:id="rId35"/>
    <p:sldId id="492" r:id="rId36"/>
    <p:sldId id="472" r:id="rId37"/>
    <p:sldId id="471" r:id="rId38"/>
    <p:sldId id="479" r:id="rId39"/>
    <p:sldId id="480" r:id="rId40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65111" autoAdjust="0"/>
  </p:normalViewPr>
  <p:slideViewPr>
    <p:cSldViewPr>
      <p:cViewPr varScale="1">
        <p:scale>
          <a:sx n="76" d="100"/>
          <a:sy n="76" d="100"/>
        </p:scale>
        <p:origin x="24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Which one is better, PERT or Gantt</a:t>
            </a:r>
            <a:r>
              <a:rPr lang="en-CA" baseline="0" dirty="0" smtClean="0"/>
              <a:t> chart?</a:t>
            </a:r>
          </a:p>
          <a:p>
            <a:r>
              <a:rPr lang="en-CA" baseline="0" dirty="0" smtClean="0"/>
              <a:t>PERT – show dependencies very well; used for Critical Path Method that we will get to later</a:t>
            </a:r>
          </a:p>
          <a:p>
            <a:r>
              <a:rPr lang="en-CA" baseline="0" dirty="0" smtClean="0"/>
              <a:t>Gantt – More practical, more information and more time relative (no time in PERT Chart)</a:t>
            </a:r>
          </a:p>
          <a:p>
            <a:endParaRPr lang="en-CA" baseline="0" dirty="0" smtClean="0"/>
          </a:p>
          <a:p>
            <a:r>
              <a:rPr lang="en-CA" baseline="0" dirty="0" smtClean="0"/>
              <a:t>One benefit to using software is that it will allow you to switch views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use top</a:t>
            </a:r>
            <a:r>
              <a:rPr lang="en-CA" baseline="0" dirty="0" smtClean="0"/>
              <a:t> down?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Follows 80/20 rule (20% of the functionality used 80% of the time)</a:t>
            </a:r>
          </a:p>
          <a:p>
            <a:r>
              <a:rPr lang="en-CA" dirty="0" smtClean="0"/>
              <a:t>80% of the system</a:t>
            </a:r>
            <a:r>
              <a:rPr lang="en-CA" baseline="0" dirty="0" smtClean="0"/>
              <a:t> can be provided in 20% of the time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the basic information.</a:t>
            </a:r>
            <a:r>
              <a:rPr lang="en-CA" baseline="0" dirty="0" smtClean="0"/>
              <a:t>  Most s/w packages allow a lot of other things.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What are some important things that are missing?</a:t>
            </a:r>
          </a:p>
          <a:p>
            <a:pPr>
              <a:buFontTx/>
              <a:buChar char="-"/>
            </a:pPr>
            <a:r>
              <a:rPr lang="en-CA" baseline="0" dirty="0" smtClean="0"/>
              <a:t>Cost (estimated and actual)</a:t>
            </a:r>
          </a:p>
          <a:p>
            <a:pPr>
              <a:buFontTx/>
              <a:buChar char="-"/>
            </a:pPr>
            <a:r>
              <a:rPr lang="en-CA" dirty="0" smtClean="0"/>
              <a:t>Planned vs. actual</a:t>
            </a:r>
          </a:p>
          <a:p>
            <a:pPr>
              <a:buFontTx/>
              <a:buChar char="-"/>
            </a:pPr>
            <a:r>
              <a:rPr lang="en-CA" dirty="0" smtClean="0"/>
              <a:t>Last 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Standar</a:t>
            </a:r>
            <a:r>
              <a:rPr lang="en-CA" baseline="0" dirty="0" smtClean="0"/>
              <a:t>d lists from PMI and other places</a:t>
            </a:r>
          </a:p>
          <a:p>
            <a:r>
              <a:rPr lang="en-CA" baseline="0" dirty="0" smtClean="0"/>
              <a:t>Similar projects is just experience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Start with phases:</a:t>
            </a:r>
            <a:r>
              <a:rPr lang="en-CA" baseline="0" dirty="0" smtClean="0"/>
              <a:t> </a:t>
            </a:r>
            <a:r>
              <a:rPr lang="en-CA" dirty="0" smtClean="0"/>
              <a:t>Inception,</a:t>
            </a:r>
            <a:r>
              <a:rPr lang="en-CA" baseline="0" dirty="0" smtClean="0"/>
              <a:t> </a:t>
            </a:r>
            <a:r>
              <a:rPr lang="en-CA" dirty="0" smtClean="0"/>
              <a:t>Elaboration, Construction, Transition or maybe Planning, Analysis</a:t>
            </a:r>
            <a:r>
              <a:rPr lang="en-CA" baseline="0" dirty="0" smtClean="0"/>
              <a:t>, Design &amp; Implementation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Develop a website: One thing that happens during Inception is Feasibility Analysis</a:t>
            </a:r>
          </a:p>
          <a:p>
            <a:r>
              <a:rPr lang="en-CA" baseline="0" dirty="0" smtClean="0"/>
              <a:t>	Broken down further to Technical, Economic, Organizational (Operational here)</a:t>
            </a:r>
          </a:p>
          <a:p>
            <a:r>
              <a:rPr lang="en-CA" baseline="0" dirty="0" smtClean="0"/>
              <a:t>	Organizational broken down to Political &amp; Functional</a:t>
            </a:r>
          </a:p>
          <a:p>
            <a:r>
              <a:rPr lang="en-CA" baseline="0" dirty="0" smtClean="0"/>
              <a:t>	</a:t>
            </a:r>
          </a:p>
          <a:p>
            <a:r>
              <a:rPr lang="en-CA" baseline="0" dirty="0" smtClean="0"/>
              <a:t>Could break it down by product/deliverable</a:t>
            </a:r>
          </a:p>
          <a:p>
            <a:r>
              <a:rPr lang="en-CA" baseline="0" dirty="0" smtClean="0"/>
              <a:t>	Applets, Servers, public pages, client pages, etc.</a:t>
            </a:r>
          </a:p>
          <a:p>
            <a:r>
              <a:rPr lang="en-CA" baseline="0" dirty="0" smtClean="0"/>
              <a:t>	Servers – database and application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Becoming</a:t>
            </a:r>
            <a:r>
              <a:rPr lang="en-CA" baseline="0" dirty="0" smtClean="0"/>
              <a:t> most common way of doing things</a:t>
            </a:r>
          </a:p>
          <a:p>
            <a:r>
              <a:rPr lang="en-CA" baseline="0" dirty="0" smtClean="0"/>
              <a:t>Use RUP workflows as primary areas of breakdown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 back to example and show the dependencies</a:t>
            </a:r>
            <a:r>
              <a:rPr lang="en-CA" baseline="0" dirty="0" smtClean="0"/>
              <a:t> between tasks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Common notations</a:t>
            </a:r>
          </a:p>
          <a:p>
            <a:pPr marL="223708" indent="-223708"/>
            <a:r>
              <a:rPr lang="en-US" dirty="0" smtClean="0"/>
              <a:t>1 – summary tasks – </a:t>
            </a:r>
            <a:r>
              <a:rPr lang="en-US" dirty="0" err="1" smtClean="0"/>
              <a:t>tasks</a:t>
            </a:r>
            <a:r>
              <a:rPr lang="en-US" dirty="0" smtClean="0"/>
              <a:t> that are further decomposed into other tasks</a:t>
            </a:r>
          </a:p>
          <a:p>
            <a:pPr marL="223708" indent="-223708"/>
            <a:r>
              <a:rPr lang="en-US" dirty="0" smtClean="0"/>
              <a:t>2 – critical tasks (red) – delay to these tasks delays whole project</a:t>
            </a:r>
          </a:p>
          <a:p>
            <a:pPr marL="223708" indent="-223708"/>
            <a:r>
              <a:rPr lang="en-US" dirty="0" smtClean="0"/>
              <a:t>3 – not critical (blue) – have slack time</a:t>
            </a:r>
          </a:p>
          <a:p>
            <a:pPr marL="223708" indent="-223708"/>
            <a:r>
              <a:rPr lang="en-US" dirty="0" smtClean="0"/>
              <a:t>4 – arrows indicate pre-requisites</a:t>
            </a:r>
          </a:p>
          <a:p>
            <a:pPr marL="223708" indent="-223708"/>
            <a:r>
              <a:rPr lang="en-US" dirty="0" smtClean="0"/>
              <a:t>5 – milestones (diamonds)</a:t>
            </a:r>
          </a:p>
          <a:p>
            <a:pPr marL="223708" indent="-223708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Work Plans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636912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420-E31 Systems </a:t>
            </a:r>
            <a:r>
              <a:rPr lang="en-US" sz="2800" dirty="0" smtClean="0"/>
              <a:t>III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138"/>
            <a:ext cx="8534400" cy="4525962"/>
          </a:xfrm>
        </p:spPr>
        <p:txBody>
          <a:bodyPr/>
          <a:lstStyle/>
          <a:p>
            <a:r>
              <a:rPr lang="en-CA" dirty="0" smtClean="0"/>
              <a:t>Mechanism used to manage the tasks in the WBS</a:t>
            </a:r>
          </a:p>
          <a:p>
            <a:r>
              <a:rPr lang="en-CA" dirty="0" smtClean="0"/>
              <a:t>Check to see if ahead or behind schedule, changes needed</a:t>
            </a:r>
          </a:p>
          <a:p>
            <a:r>
              <a:rPr lang="en-CA" dirty="0" smtClean="0"/>
              <a:t>Table that lists all the WBS tasks, people assigned, variances, dependencies</a:t>
            </a:r>
          </a:p>
          <a:p>
            <a:r>
              <a:rPr lang="en-CA" dirty="0" smtClean="0"/>
              <a:t>Identify milestones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Managing WBS: Project </a:t>
            </a:r>
            <a:r>
              <a:rPr lang="en-CA" dirty="0" smtClean="0"/>
              <a:t>Work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3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Gantt Chart</a:t>
            </a:r>
          </a:p>
          <a:p>
            <a:pPr lvl="1"/>
            <a:r>
              <a:rPr lang="en-US" dirty="0" smtClean="0"/>
              <a:t>Developed by Henry Gantt in 1917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horizontal</a:t>
            </a:r>
            <a:r>
              <a:rPr lang="en-US" dirty="0" smtClean="0"/>
              <a:t> bar chart used to depict project tasks against a calendar</a:t>
            </a:r>
            <a:endParaRPr lang="en-CA" dirty="0" smtClean="0"/>
          </a:p>
          <a:p>
            <a:r>
              <a:rPr lang="en-CA" dirty="0" smtClean="0"/>
              <a:t>PERT Chart</a:t>
            </a:r>
          </a:p>
          <a:p>
            <a:pPr lvl="1"/>
            <a:r>
              <a:rPr lang="en-US" dirty="0" smtClean="0"/>
              <a:t>Project Evaluation &amp; Review Technique</a:t>
            </a:r>
          </a:p>
          <a:p>
            <a:pPr lvl="1"/>
            <a:r>
              <a:rPr lang="en-US" dirty="0" smtClean="0"/>
              <a:t>A graphical </a:t>
            </a:r>
            <a:r>
              <a:rPr lang="en-US" b="1" dirty="0" smtClean="0"/>
              <a:t>network</a:t>
            </a:r>
            <a:r>
              <a:rPr lang="en-US" dirty="0" smtClean="0"/>
              <a:t> model used to depict the interdependencies between a project’s tasks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&amp; Techniques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5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Tasks listed in </a:t>
            </a:r>
            <a:r>
              <a:rPr lang="en-CA" b="1" dirty="0" smtClean="0"/>
              <a:t>rows</a:t>
            </a:r>
          </a:p>
          <a:p>
            <a:r>
              <a:rPr lang="en-CA" dirty="0" smtClean="0"/>
              <a:t>Time listed in </a:t>
            </a:r>
            <a:r>
              <a:rPr lang="en-CA" b="1" dirty="0" smtClean="0"/>
              <a:t>columns</a:t>
            </a:r>
          </a:p>
          <a:p>
            <a:pPr lvl="1"/>
            <a:r>
              <a:rPr lang="en-CA" dirty="0" smtClean="0"/>
              <a:t>Can be rolled up into any increment depending on audience</a:t>
            </a:r>
          </a:p>
          <a:p>
            <a:r>
              <a:rPr lang="en-CA" dirty="0" smtClean="0"/>
              <a:t>Draw horizontal bars to represent </a:t>
            </a:r>
            <a:r>
              <a:rPr lang="en-CA" b="1" dirty="0" smtClean="0"/>
              <a:t>duration</a:t>
            </a:r>
            <a:r>
              <a:rPr lang="en-CA" dirty="0" smtClean="0"/>
              <a:t> of each task</a:t>
            </a:r>
          </a:p>
          <a:p>
            <a:r>
              <a:rPr lang="en-CA" b="1" dirty="0" smtClean="0"/>
              <a:t>Fill in</a:t>
            </a:r>
            <a:r>
              <a:rPr lang="en-CA" dirty="0" smtClean="0"/>
              <a:t> bars as tasks are worked on</a:t>
            </a:r>
          </a:p>
          <a:p>
            <a:r>
              <a:rPr lang="en-CA" dirty="0" smtClean="0"/>
              <a:t>Link task </a:t>
            </a:r>
            <a:r>
              <a:rPr lang="en-CA" b="1" dirty="0" smtClean="0"/>
              <a:t>dependencies</a:t>
            </a:r>
            <a:r>
              <a:rPr lang="en-CA" dirty="0" smtClean="0"/>
              <a:t> by drawing an arrow between them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/>
              <a:t>Gantt Chart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4373" y="1388368"/>
            <a:ext cx="6870204" cy="4973833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7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MS Project Gantt Chart</a:t>
            </a:r>
            <a:endParaRPr lang="en-CA" dirty="0"/>
          </a:p>
        </p:txBody>
      </p:sp>
      <p:pic>
        <p:nvPicPr>
          <p:cNvPr id="1026" name="Picture 2" descr="whi74173_0403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38" y="1196752"/>
            <a:ext cx="8945458" cy="507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5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Another graphical representation</a:t>
            </a:r>
          </a:p>
          <a:p>
            <a:r>
              <a:rPr lang="en-CA" dirty="0" smtClean="0"/>
              <a:t>Lay out tasks like a </a:t>
            </a:r>
            <a:r>
              <a:rPr lang="en-CA" b="1" dirty="0" smtClean="0"/>
              <a:t>flowchart</a:t>
            </a:r>
          </a:p>
          <a:p>
            <a:r>
              <a:rPr lang="en-CA" dirty="0" smtClean="0"/>
              <a:t>Identify </a:t>
            </a:r>
            <a:r>
              <a:rPr lang="en-CA" b="1" dirty="0" smtClean="0"/>
              <a:t>task</a:t>
            </a:r>
            <a:r>
              <a:rPr lang="en-CA" dirty="0" smtClean="0"/>
              <a:t> information in box</a:t>
            </a:r>
          </a:p>
          <a:p>
            <a:r>
              <a:rPr lang="en-CA" dirty="0" smtClean="0"/>
              <a:t>Draw </a:t>
            </a:r>
            <a:r>
              <a:rPr lang="en-CA" b="1" dirty="0" smtClean="0"/>
              <a:t>lines</a:t>
            </a:r>
            <a:r>
              <a:rPr lang="en-CA" dirty="0" smtClean="0"/>
              <a:t> to show dependencies</a:t>
            </a:r>
          </a:p>
          <a:p>
            <a:r>
              <a:rPr lang="en-US" dirty="0"/>
              <a:t>Allows easier visualization of tasks on a </a:t>
            </a:r>
            <a:r>
              <a:rPr lang="en-US" b="1" dirty="0"/>
              <a:t>critical </a:t>
            </a:r>
            <a:r>
              <a:rPr lang="en-US" b="1" dirty="0" smtClean="0"/>
              <a:t>path</a:t>
            </a:r>
            <a:r>
              <a:rPr lang="en-CA" dirty="0"/>
              <a:t> </a:t>
            </a:r>
            <a:r>
              <a:rPr lang="en-CA" dirty="0" smtClean="0"/>
              <a:t>– tasks that must be completed on time in order for project to finish on time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PERT Charts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4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 smtClean="0"/>
              <a:t>PERT Chart Example</a:t>
            </a:r>
            <a:endParaRPr lang="en-US" dirty="0"/>
          </a:p>
        </p:txBody>
      </p:sp>
      <p:pic>
        <p:nvPicPr>
          <p:cNvPr id="223235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85"/>
          <a:stretch>
            <a:fillRect/>
          </a:stretch>
        </p:blipFill>
        <p:spPr bwMode="auto">
          <a:xfrm>
            <a:off x="533400" y="1447800"/>
            <a:ext cx="8260216" cy="434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3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MS Project PERT Chart</a:t>
            </a:r>
            <a:endParaRPr lang="en-CA" dirty="0"/>
          </a:p>
        </p:txBody>
      </p:sp>
      <p:pic>
        <p:nvPicPr>
          <p:cNvPr id="3074" name="Picture 2" descr="whi74173_040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66675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75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Which is Better, PERT or Gantt Chart?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PERT </a:t>
            </a:r>
            <a:r>
              <a:rPr lang="en-CA" dirty="0"/>
              <a:t>– show dependencies very well; used for Critical Path Method that we will get to later</a:t>
            </a:r>
          </a:p>
          <a:p>
            <a:r>
              <a:rPr lang="en-CA" dirty="0"/>
              <a:t>Gantt – More practical, more information and more time relative (no time in PERT Chart)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b="1" dirty="0" smtClean="0"/>
              <a:t>Top-Down</a:t>
            </a:r>
            <a:r>
              <a:rPr lang="en-US" dirty="0" smtClean="0"/>
              <a:t> approach</a:t>
            </a:r>
            <a:endParaRPr lang="en-CA" dirty="0" smtClean="0"/>
          </a:p>
          <a:p>
            <a:pPr lvl="1"/>
            <a:r>
              <a:rPr lang="en-US" dirty="0" smtClean="0"/>
              <a:t>Start a highest level</a:t>
            </a:r>
            <a:endParaRPr lang="en-CA" dirty="0" smtClean="0"/>
          </a:p>
          <a:p>
            <a:pPr lvl="1"/>
            <a:r>
              <a:rPr lang="en-US" dirty="0" smtClean="0"/>
              <a:t>Systematically develop increasing level of detail</a:t>
            </a:r>
            <a:endParaRPr lang="en-CA" dirty="0" smtClean="0"/>
          </a:p>
          <a:p>
            <a:pPr lvl="0"/>
            <a:r>
              <a:rPr lang="en-US" b="1" dirty="0" smtClean="0"/>
              <a:t>Bottom-Up</a:t>
            </a:r>
            <a:r>
              <a:rPr lang="en-US" dirty="0" smtClean="0"/>
              <a:t> approach</a:t>
            </a:r>
            <a:endParaRPr lang="en-CA" dirty="0" smtClean="0"/>
          </a:p>
          <a:p>
            <a:pPr lvl="1"/>
            <a:r>
              <a:rPr lang="en-US" dirty="0" smtClean="0"/>
              <a:t>Start at lowest level task</a:t>
            </a:r>
            <a:endParaRPr lang="en-CA" dirty="0" smtClean="0"/>
          </a:p>
          <a:p>
            <a:pPr lvl="1"/>
            <a:r>
              <a:rPr lang="en-US" dirty="0" smtClean="0"/>
              <a:t>Aggregate into summaries and higher levels</a:t>
            </a:r>
            <a:endParaRPr lang="en-CA" dirty="0" smtClean="0"/>
          </a:p>
          <a:p>
            <a:r>
              <a:rPr lang="en-US" dirty="0" smtClean="0"/>
              <a:t>No one best way, but experienced PM’s generally use </a:t>
            </a:r>
            <a:r>
              <a:rPr lang="en-US" b="1" dirty="0" smtClean="0"/>
              <a:t>Top-Down</a:t>
            </a:r>
            <a:endParaRPr lang="en-CA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Tasks: Adding and defining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0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Work Plans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work plan</a:t>
            </a:r>
            <a:r>
              <a:rPr lang="en-US" dirty="0" smtClean="0"/>
              <a:t>, is a dynamic schedule that records and keeps track of all </a:t>
            </a:r>
            <a:r>
              <a:rPr lang="en-US" b="1" dirty="0" smtClean="0"/>
              <a:t>tasks</a:t>
            </a:r>
            <a:r>
              <a:rPr lang="en-US" dirty="0" smtClean="0"/>
              <a:t> to be accomplished over the course of the project</a:t>
            </a:r>
          </a:p>
          <a:p>
            <a:r>
              <a:rPr lang="en-US" dirty="0" smtClean="0"/>
              <a:t>Created after a project manager has a general idea of the project’s size and rough schedule</a:t>
            </a:r>
          </a:p>
          <a:p>
            <a:r>
              <a:rPr lang="en-US" dirty="0" smtClean="0"/>
              <a:t>The work plan is usually the main item in a project management software application, e.g. </a:t>
            </a:r>
            <a:r>
              <a:rPr lang="en-US" b="1" dirty="0" smtClean="0"/>
              <a:t>Microsoft Project</a:t>
            </a:r>
          </a:p>
        </p:txBody>
      </p:sp>
    </p:spTree>
    <p:extLst>
      <p:ext uri="{BB962C8B-B14F-4D97-AF65-F5344CB8AC3E}">
        <p14:creationId xmlns:p14="http://schemas.microsoft.com/office/powerpoint/2010/main" val="28350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Summary Tasks</a:t>
            </a:r>
          </a:p>
          <a:p>
            <a:pPr lvl="1"/>
            <a:r>
              <a:rPr lang="en-US" b="1" dirty="0" smtClean="0"/>
              <a:t>Grouping</a:t>
            </a:r>
            <a:r>
              <a:rPr lang="en-US" dirty="0" smtClean="0"/>
              <a:t> of tasks within a logical structure</a:t>
            </a:r>
            <a:endParaRPr lang="en-CA" dirty="0" smtClean="0"/>
          </a:p>
          <a:p>
            <a:pPr lvl="1"/>
            <a:r>
              <a:rPr lang="en-US" b="1" dirty="0" smtClean="0"/>
              <a:t>Nouns</a:t>
            </a:r>
            <a:r>
              <a:rPr lang="en-US" dirty="0" smtClean="0"/>
              <a:t>, e.g. Inception Phase, Detailed Design</a:t>
            </a:r>
            <a:endParaRPr lang="en-CA" dirty="0" smtClean="0"/>
          </a:p>
          <a:p>
            <a:pPr lvl="0"/>
            <a:r>
              <a:rPr lang="en-US" dirty="0" smtClean="0"/>
              <a:t>Detail Tasks</a:t>
            </a:r>
          </a:p>
          <a:p>
            <a:pPr lvl="1"/>
            <a:r>
              <a:rPr lang="en-US" dirty="0" smtClean="0"/>
              <a:t>Any task that is not further broken down; also called </a:t>
            </a:r>
            <a:r>
              <a:rPr lang="en-US" b="1" dirty="0" smtClean="0"/>
              <a:t>Primitive</a:t>
            </a:r>
            <a:r>
              <a:rPr lang="en-US" dirty="0" smtClean="0"/>
              <a:t> Tasks</a:t>
            </a:r>
            <a:endParaRPr lang="en-CA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present</a:t>
            </a:r>
            <a:r>
              <a:rPr lang="en-US" dirty="0" smtClean="0"/>
              <a:t> tense to indicate action, e.g. develop prototype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Tasks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7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Three Scheduling Techniques:</a:t>
            </a:r>
          </a:p>
          <a:p>
            <a:r>
              <a:rPr lang="en-US" b="1" i="1" dirty="0" smtClean="0"/>
              <a:t>Scheduling Formula</a:t>
            </a:r>
          </a:p>
          <a:p>
            <a:pPr lvl="1"/>
            <a:r>
              <a:rPr lang="en-CA" dirty="0" smtClean="0"/>
              <a:t>Duration = Work ÷ Resource Units</a:t>
            </a:r>
          </a:p>
          <a:p>
            <a:pPr lvl="1"/>
            <a:r>
              <a:rPr lang="en-CA" dirty="0" smtClean="0"/>
              <a:t>Can control which value has the most influence on schedule</a:t>
            </a:r>
          </a:p>
          <a:p>
            <a:pPr lvl="0"/>
            <a:r>
              <a:rPr lang="en-CA" b="1" i="1" dirty="0" smtClean="0"/>
              <a:t>Task Types</a:t>
            </a:r>
          </a:p>
          <a:p>
            <a:pPr lvl="1"/>
            <a:r>
              <a:rPr lang="en-CA" dirty="0" smtClean="0"/>
              <a:t>Settings for tasks to control the way they are affected by the formula</a:t>
            </a:r>
          </a:p>
          <a:p>
            <a:r>
              <a:rPr lang="en-CA" b="1" i="1" dirty="0" smtClean="0"/>
              <a:t>Effort-driven scheduling</a:t>
            </a:r>
          </a:p>
          <a:p>
            <a:pPr lvl="1"/>
            <a:r>
              <a:rPr lang="en-CA" dirty="0" smtClean="0"/>
              <a:t>Takes effect when you add resources or remove resources from tasks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Scheduling in MS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35" y="4509120"/>
            <a:ext cx="2886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Scheduling Formula</a:t>
            </a:r>
          </a:p>
          <a:p>
            <a:r>
              <a:rPr lang="en-CA" dirty="0" smtClean="0"/>
              <a:t>Duration </a:t>
            </a:r>
          </a:p>
          <a:p>
            <a:pPr lvl="1"/>
            <a:r>
              <a:rPr lang="en-CA" b="1" i="1" dirty="0" smtClean="0"/>
              <a:t>Elapsed</a:t>
            </a:r>
            <a:r>
              <a:rPr lang="en-CA" dirty="0" smtClean="0"/>
              <a:t> time a task will take, usually measured in days</a:t>
            </a:r>
          </a:p>
          <a:p>
            <a:pPr lvl="1"/>
            <a:r>
              <a:rPr lang="en-CA" dirty="0" smtClean="0"/>
              <a:t>E.g. Two days to test a system</a:t>
            </a:r>
          </a:p>
          <a:p>
            <a:pPr lvl="0"/>
            <a:r>
              <a:rPr lang="en-CA" dirty="0" smtClean="0"/>
              <a:t>Work</a:t>
            </a:r>
          </a:p>
          <a:p>
            <a:pPr lvl="1"/>
            <a:r>
              <a:rPr lang="en-US" dirty="0" smtClean="0"/>
              <a:t>Total number of </a:t>
            </a:r>
            <a:r>
              <a:rPr lang="en-US" b="1" i="1" dirty="0" smtClean="0"/>
              <a:t>hours</a:t>
            </a:r>
            <a:r>
              <a:rPr lang="en-US" dirty="0" smtClean="0"/>
              <a:t> to complete a task</a:t>
            </a:r>
          </a:p>
          <a:p>
            <a:pPr lvl="1"/>
            <a:r>
              <a:rPr lang="en-CA" dirty="0" smtClean="0"/>
              <a:t>E.g. Completing a system test takes 8 hours</a:t>
            </a:r>
            <a:endParaRPr lang="en-US" dirty="0" smtClean="0"/>
          </a:p>
          <a:p>
            <a:r>
              <a:rPr lang="en-CA" dirty="0" smtClean="0"/>
              <a:t>Resource Unit</a:t>
            </a:r>
          </a:p>
          <a:p>
            <a:pPr lvl="1"/>
            <a:r>
              <a:rPr lang="en-US" dirty="0" smtClean="0"/>
              <a:t>Number of resources and/or percentage time that is assigned to a task</a:t>
            </a:r>
          </a:p>
          <a:p>
            <a:pPr lvl="1"/>
            <a:r>
              <a:rPr lang="en-US" dirty="0" smtClean="0"/>
              <a:t>E.g. Tester will devote 50% of time to system test.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Scheduling in MS Project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57" y="1412776"/>
            <a:ext cx="2886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94" y="2852936"/>
            <a:ext cx="2886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4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Scheduling Formula Example</a:t>
            </a:r>
          </a:p>
          <a:p>
            <a:r>
              <a:rPr lang="en-CA" dirty="0" smtClean="0"/>
              <a:t>Duration = </a:t>
            </a:r>
            <a:r>
              <a:rPr lang="en-CA" dirty="0"/>
              <a:t>Work ÷ Resource Units </a:t>
            </a:r>
            <a:endParaRPr lang="en-CA" dirty="0" smtClean="0"/>
          </a:p>
          <a:p>
            <a:r>
              <a:rPr lang="en-CA" dirty="0" smtClean="0"/>
              <a:t>Example:</a:t>
            </a:r>
          </a:p>
          <a:p>
            <a:pPr marL="457200" lvl="1" indent="0">
              <a:buNone/>
            </a:pPr>
            <a:r>
              <a:rPr lang="en-CA" dirty="0" smtClean="0"/>
              <a:t>Duration (16 hours or 2 days) = </a:t>
            </a:r>
          </a:p>
          <a:p>
            <a:pPr marL="457200" lvl="1" indent="0">
              <a:buNone/>
            </a:pPr>
            <a:r>
              <a:rPr lang="en-CA" dirty="0"/>
              <a:t>Work (8 hours of effort) </a:t>
            </a:r>
            <a:r>
              <a:rPr lang="en-CA" dirty="0" smtClean="0"/>
              <a:t>÷</a:t>
            </a:r>
          </a:p>
          <a:p>
            <a:pPr marL="457200" lvl="1" indent="0">
              <a:buNone/>
            </a:pPr>
            <a:r>
              <a:rPr lang="en-CA" dirty="0" smtClean="0"/>
              <a:t>Resource Units (0.5 of a person’s time)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Scheduling in MS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1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Fixed Unit Task (default)</a:t>
            </a:r>
            <a:endParaRPr lang="en-CA" sz="3400" dirty="0" smtClean="0"/>
          </a:p>
          <a:p>
            <a:pPr lvl="1"/>
            <a:r>
              <a:rPr lang="en-US" dirty="0" smtClean="0"/>
              <a:t>A task in which the assigned unit is a fixed value.</a:t>
            </a:r>
            <a:endParaRPr lang="en-CA" dirty="0" smtClean="0"/>
          </a:p>
          <a:p>
            <a:pPr lvl="1"/>
            <a:r>
              <a:rPr lang="en-US" dirty="0"/>
              <a:t>Resource assignment units in Project are expressed either in </a:t>
            </a:r>
            <a:r>
              <a:rPr lang="en-US" b="1" i="1" dirty="0"/>
              <a:t>percentages</a:t>
            </a:r>
            <a:r>
              <a:rPr lang="en-US" dirty="0"/>
              <a:t> or decimals. At 100% units, a resource is working full-time; at 50% units, the resource is working half-time, and so </a:t>
            </a:r>
            <a:r>
              <a:rPr lang="en-US" dirty="0" smtClean="0"/>
              <a:t>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Types in Microsoft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94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en-CA" dirty="0" smtClean="0"/>
              <a:t>Fixed Unit Task Example</a:t>
            </a:r>
          </a:p>
          <a:p>
            <a:pPr lvl="1"/>
            <a:r>
              <a:rPr lang="en-US" dirty="0"/>
              <a:t>You assign 1 painter full-time (100%) to paint walls in 4 days (</a:t>
            </a:r>
            <a:r>
              <a:rPr lang="en-US" dirty="0" smtClean="0"/>
              <a:t>the duration</a:t>
            </a:r>
            <a:r>
              <a:rPr lang="en-US" dirty="0"/>
              <a:t>). The work (the time it will take the painter to complete </a:t>
            </a:r>
            <a:r>
              <a:rPr lang="en-US" dirty="0" smtClean="0"/>
              <a:t>the task </a:t>
            </a:r>
            <a:r>
              <a:rPr lang="en-US" dirty="0"/>
              <a:t>at 100% effort) is 32 hours, or 4 days.</a:t>
            </a:r>
          </a:p>
          <a:p>
            <a:pPr lvl="1"/>
            <a:r>
              <a:rPr lang="en-US" dirty="0"/>
              <a:t>If you increase the amount of work to 40 hours, Project </a:t>
            </a:r>
            <a:r>
              <a:rPr lang="en-US" dirty="0" smtClean="0"/>
              <a:t>recalculates the </a:t>
            </a:r>
            <a:r>
              <a:rPr lang="en-US" dirty="0"/>
              <a:t>duration as 5 days. Now the painter has an extra day of work </a:t>
            </a:r>
            <a:r>
              <a:rPr lang="en-US" dirty="0" smtClean="0"/>
              <a:t>on the </a:t>
            </a:r>
            <a:r>
              <a:rPr lang="en-US" dirty="0"/>
              <a:t>task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Types in Microsoft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85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Types in Microsoft Project</a:t>
            </a:r>
            <a:endParaRPr lang="en-CA" dirty="0"/>
          </a:p>
        </p:txBody>
      </p:sp>
      <p:pic>
        <p:nvPicPr>
          <p:cNvPr id="2050" name="Picture 2" descr="Fixed-units task typ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27" y="1268760"/>
            <a:ext cx="4872781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Fixed Duration Task</a:t>
            </a:r>
            <a:endParaRPr lang="en-CA" sz="3400" dirty="0" smtClean="0"/>
          </a:p>
          <a:p>
            <a:pPr lvl="1"/>
            <a:r>
              <a:rPr lang="en-US" dirty="0" smtClean="0"/>
              <a:t>The duration for a task remains the same regardless of the number of </a:t>
            </a:r>
            <a:r>
              <a:rPr lang="en-US" b="1" i="1" dirty="0" smtClean="0"/>
              <a:t>resources</a:t>
            </a:r>
            <a:r>
              <a:rPr lang="en-US" dirty="0" smtClean="0"/>
              <a:t> assigned to it.</a:t>
            </a:r>
          </a:p>
          <a:p>
            <a:pPr lvl="1"/>
            <a:r>
              <a:rPr lang="en-CA" dirty="0" smtClean="0"/>
              <a:t>Estimate how many </a:t>
            </a:r>
            <a:r>
              <a:rPr lang="en-CA" b="1" i="1" dirty="0" smtClean="0"/>
              <a:t>days</a:t>
            </a:r>
            <a:r>
              <a:rPr lang="en-CA" dirty="0" smtClean="0"/>
              <a:t> you have to complete the task and calculate the others based on this number.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Types in Microsoft Project</a:t>
            </a:r>
          </a:p>
        </p:txBody>
      </p:sp>
    </p:spTree>
    <p:extLst>
      <p:ext uri="{BB962C8B-B14F-4D97-AF65-F5344CB8AC3E}">
        <p14:creationId xmlns:p14="http://schemas.microsoft.com/office/powerpoint/2010/main" val="11789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CA" dirty="0" smtClean="0"/>
              <a:t>Fixed Duration Task Example</a:t>
            </a:r>
          </a:p>
          <a:p>
            <a:pPr lvl="1"/>
            <a:r>
              <a:rPr lang="en-US" dirty="0"/>
              <a:t>Your painter is assigned full-time (100%) to paint a room in 4 days. The work is 32 hours.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you assign the same painter another room to </a:t>
            </a:r>
            <a:r>
              <a:rPr lang="en-US" dirty="0" smtClean="0"/>
              <a:t>paint, but he has another job in 4 days, so the painter </a:t>
            </a:r>
            <a:r>
              <a:rPr lang="en-US" dirty="0"/>
              <a:t>can only work part-time (50%) painting the </a:t>
            </a:r>
            <a:r>
              <a:rPr lang="en-US" dirty="0" smtClean="0"/>
              <a:t>room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 When you enter 50%, Project keeps the duration fixed at 4 days, and recalculates work to be 16 hours. 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Types in Microsoft Project</a:t>
            </a:r>
          </a:p>
        </p:txBody>
      </p:sp>
    </p:spTree>
    <p:extLst>
      <p:ext uri="{BB962C8B-B14F-4D97-AF65-F5344CB8AC3E}">
        <p14:creationId xmlns:p14="http://schemas.microsoft.com/office/powerpoint/2010/main" val="39856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Types in Microsoft Project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46625"/>
            <a:ext cx="4608511" cy="456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</a:t>
            </a:r>
            <a:r>
              <a:rPr lang="en-US" b="1" dirty="0"/>
              <a:t>tasks</a:t>
            </a:r>
            <a:r>
              <a:rPr lang="en-US" dirty="0"/>
              <a:t> in the project</a:t>
            </a:r>
          </a:p>
          <a:p>
            <a:endParaRPr lang="en-US" sz="2400" dirty="0" smtClean="0"/>
          </a:p>
          <a:p>
            <a:r>
              <a:rPr lang="en-US" dirty="0" smtClean="0"/>
              <a:t>Estimate </a:t>
            </a:r>
            <a:r>
              <a:rPr lang="en-US" dirty="0"/>
              <a:t>task </a:t>
            </a:r>
            <a:r>
              <a:rPr lang="en-US" b="1" dirty="0"/>
              <a:t>length</a:t>
            </a:r>
          </a:p>
          <a:p>
            <a:endParaRPr lang="en-US" sz="2400" dirty="0" smtClean="0"/>
          </a:p>
          <a:p>
            <a:r>
              <a:rPr lang="en-US" dirty="0" smtClean="0"/>
              <a:t>Determine </a:t>
            </a:r>
            <a:r>
              <a:rPr lang="en-US" dirty="0"/>
              <a:t>task </a:t>
            </a:r>
            <a:r>
              <a:rPr lang="en-US" b="1" dirty="0"/>
              <a:t>dependencies</a:t>
            </a:r>
          </a:p>
          <a:p>
            <a:endParaRPr lang="en-US" sz="2400" dirty="0" smtClean="0"/>
          </a:p>
          <a:p>
            <a:r>
              <a:rPr lang="en-US" dirty="0" smtClean="0"/>
              <a:t>Assign </a:t>
            </a:r>
            <a:r>
              <a:rPr lang="en-US" b="1" dirty="0" smtClean="0"/>
              <a:t>resources</a:t>
            </a:r>
            <a:r>
              <a:rPr lang="en-US" dirty="0" smtClean="0"/>
              <a:t> to tasks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smtClean="0"/>
              <a:t>Work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Work Task</a:t>
            </a:r>
          </a:p>
          <a:p>
            <a:pPr lvl="1"/>
            <a:r>
              <a:rPr lang="en-US" dirty="0" smtClean="0"/>
              <a:t>The amount of </a:t>
            </a:r>
            <a:r>
              <a:rPr lang="en-US" b="1" i="1" dirty="0" smtClean="0"/>
              <a:t>work</a:t>
            </a:r>
            <a:r>
              <a:rPr lang="en-US" dirty="0" smtClean="0"/>
              <a:t> is a fixed value.  </a:t>
            </a:r>
          </a:p>
          <a:p>
            <a:pPr lvl="1"/>
            <a:r>
              <a:rPr lang="en-US" dirty="0" smtClean="0"/>
              <a:t>Changes to the task duration or the number of assigned units (or resources) don’t impact the work.  </a:t>
            </a:r>
          </a:p>
          <a:p>
            <a:pPr lvl="1"/>
            <a:r>
              <a:rPr lang="en-CA" dirty="0" smtClean="0"/>
              <a:t>Estimate time for task and then add the number of resources; duration is calculated</a:t>
            </a:r>
            <a:r>
              <a:rPr lang="en-US" dirty="0" smtClean="0"/>
              <a:t>.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Types in Microsoft Project</a:t>
            </a:r>
          </a:p>
        </p:txBody>
      </p:sp>
    </p:spTree>
    <p:extLst>
      <p:ext uri="{BB962C8B-B14F-4D97-AF65-F5344CB8AC3E}">
        <p14:creationId xmlns:p14="http://schemas.microsoft.com/office/powerpoint/2010/main" val="29487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Work Task Example</a:t>
            </a:r>
          </a:p>
          <a:p>
            <a:pPr lvl="1"/>
            <a:r>
              <a:rPr lang="en-US" dirty="0"/>
              <a:t>Two painters are assigned full-time (100%) to paint the walls in 2 days (work equals 32 </a:t>
            </a:r>
            <a:r>
              <a:rPr lang="en-US" dirty="0" smtClean="0"/>
              <a:t>hours or 16 </a:t>
            </a:r>
            <a:r>
              <a:rPr lang="en-US" dirty="0"/>
              <a:t>hours per painter).</a:t>
            </a:r>
          </a:p>
          <a:p>
            <a:pPr lvl="1"/>
            <a:r>
              <a:rPr lang="en-US" dirty="0"/>
              <a:t> If you increase the duration of the task from 2 days to 4 days, Project sets each painter's assignment units to 50% so that each painter works only half-time and work remains constant at 32 hours.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Types in Microsoft Project</a:t>
            </a:r>
          </a:p>
        </p:txBody>
      </p:sp>
    </p:spTree>
    <p:extLst>
      <p:ext uri="{BB962C8B-B14F-4D97-AF65-F5344CB8AC3E}">
        <p14:creationId xmlns:p14="http://schemas.microsoft.com/office/powerpoint/2010/main" val="8027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Types in Microsoft Project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57" y="1556793"/>
            <a:ext cx="4555226" cy="451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4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Effort-driven (default) </a:t>
            </a:r>
          </a:p>
          <a:p>
            <a:pPr lvl="1"/>
            <a:r>
              <a:rPr lang="en-US" dirty="0" smtClean="0"/>
              <a:t>Duration of a task </a:t>
            </a:r>
            <a:r>
              <a:rPr lang="en-US" b="1" i="1" dirty="0" smtClean="0"/>
              <a:t>shortens</a:t>
            </a:r>
            <a:r>
              <a:rPr lang="en-US" dirty="0" smtClean="0"/>
              <a:t> or </a:t>
            </a:r>
            <a:r>
              <a:rPr lang="en-US" b="1" i="1" dirty="0" smtClean="0"/>
              <a:t>lengthens</a:t>
            </a:r>
            <a:r>
              <a:rPr lang="en-US" dirty="0" smtClean="0"/>
              <a:t> as resources are added or removed, while amount of effort necessary remains unchanged.</a:t>
            </a:r>
          </a:p>
          <a:p>
            <a:pPr lvl="1"/>
            <a:r>
              <a:rPr lang="en-CA" dirty="0" smtClean="0"/>
              <a:t>“Keep the work constant”</a:t>
            </a:r>
          </a:p>
          <a:p>
            <a:r>
              <a:rPr lang="en-US" dirty="0" smtClean="0"/>
              <a:t>Not effort driven </a:t>
            </a:r>
          </a:p>
          <a:p>
            <a:pPr lvl="1"/>
            <a:r>
              <a:rPr lang="en-US" dirty="0" smtClean="0"/>
              <a:t>Duration of task will remain the same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Effort-Driven Scheduling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Milestones</a:t>
            </a:r>
            <a:endParaRPr lang="en-CA" b="1" dirty="0" smtClean="0"/>
          </a:p>
          <a:p>
            <a:pPr lvl="1"/>
            <a:r>
              <a:rPr lang="en-US" dirty="0" smtClean="0"/>
              <a:t>Important dates in schedule with a significant event occurring</a:t>
            </a:r>
            <a:endParaRPr lang="en-CA" dirty="0" smtClean="0"/>
          </a:p>
          <a:p>
            <a:pPr lvl="1"/>
            <a:r>
              <a:rPr lang="en-US" dirty="0" smtClean="0"/>
              <a:t>Have </a:t>
            </a:r>
            <a:r>
              <a:rPr lang="en-US" b="1" i="1" dirty="0" smtClean="0"/>
              <a:t>0</a:t>
            </a:r>
            <a:r>
              <a:rPr lang="en-US" dirty="0" smtClean="0"/>
              <a:t> duration; it is an event or a point in time</a:t>
            </a:r>
          </a:p>
          <a:p>
            <a:pPr lvl="1"/>
            <a:r>
              <a:rPr lang="en-US" dirty="0" smtClean="0"/>
              <a:t>Name as </a:t>
            </a:r>
            <a:r>
              <a:rPr lang="en-US" b="1" i="1" dirty="0" smtClean="0"/>
              <a:t>&lt;deliverable&gt;&lt;past tense&gt; </a:t>
            </a:r>
            <a:r>
              <a:rPr lang="en-US" dirty="0" smtClean="0"/>
              <a:t>e.g. module complete, other words:  </a:t>
            </a:r>
            <a:r>
              <a:rPr lang="en-CA" dirty="0" smtClean="0"/>
              <a:t>delivered, accepted, done, shipped, finished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Tasks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 smtClean="0"/>
              <a:t>Allocates </a:t>
            </a:r>
            <a:r>
              <a:rPr lang="en-US" dirty="0"/>
              <a:t>a fixed time period, called a time box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deadline possible</a:t>
            </a:r>
          </a:p>
          <a:p>
            <a:pPr lvl="1"/>
            <a:r>
              <a:rPr lang="en-US" dirty="0"/>
              <a:t>Set by development group</a:t>
            </a:r>
          </a:p>
          <a:p>
            <a:r>
              <a:rPr lang="en-US" dirty="0"/>
              <a:t>Reduced </a:t>
            </a:r>
            <a:r>
              <a:rPr lang="en-US" dirty="0" smtClean="0"/>
              <a:t>functionality as necessary</a:t>
            </a:r>
            <a:endParaRPr lang="en-US" dirty="0"/>
          </a:p>
          <a:p>
            <a:r>
              <a:rPr lang="en-US" dirty="0"/>
              <a:t>Fewer “finishing touches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Geared to RAD and Agile development</a:t>
            </a:r>
            <a:endParaRPr lang="en-US" dirty="0"/>
          </a:p>
          <a:p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err="1"/>
              <a:t>Timeboxing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04800" y="1143000"/>
            <a:ext cx="8686800" cy="5334000"/>
          </a:xfrm>
          <a:noFill/>
          <a:ln/>
        </p:spPr>
        <p:txBody>
          <a:bodyPr vert="horz" lIns="92075" tIns="46038" rIns="92075" bIns="46038" anchor="t">
            <a:normAutofit/>
          </a:bodyPr>
          <a:lstStyle/>
          <a:p>
            <a:pPr marL="539750" indent="-430213">
              <a:lnSpc>
                <a:spcPct val="90000"/>
              </a:lnSpc>
              <a:buFont typeface="Wingdings" pitchFamily="2" charset="2"/>
              <a:buNone/>
              <a:tabLst>
                <a:tab pos="539750" algn="l"/>
              </a:tabLst>
            </a:pPr>
            <a:r>
              <a:rPr lang="en-US" dirty="0"/>
              <a:t>1. Set the </a:t>
            </a:r>
            <a:r>
              <a:rPr lang="en-US" b="1" dirty="0"/>
              <a:t>date</a:t>
            </a:r>
            <a:r>
              <a:rPr lang="en-US" dirty="0"/>
              <a:t> for system delivery.</a:t>
            </a:r>
          </a:p>
          <a:p>
            <a:pPr marL="539750" indent="-430213">
              <a:lnSpc>
                <a:spcPct val="90000"/>
              </a:lnSpc>
              <a:buFont typeface="Wingdings" pitchFamily="2" charset="2"/>
              <a:buNone/>
              <a:tabLst>
                <a:tab pos="539750" algn="l"/>
              </a:tabLst>
            </a:pPr>
            <a:r>
              <a:rPr lang="en-US" dirty="0"/>
              <a:t>2. </a:t>
            </a:r>
            <a:r>
              <a:rPr lang="en-US" b="1" dirty="0"/>
              <a:t>Prioritize</a:t>
            </a:r>
            <a:r>
              <a:rPr lang="en-US" dirty="0"/>
              <a:t> the functionality that needs to be included in the system.</a:t>
            </a:r>
          </a:p>
          <a:p>
            <a:pPr marL="539750" indent="-430213">
              <a:lnSpc>
                <a:spcPct val="90000"/>
              </a:lnSpc>
              <a:buFont typeface="Wingdings" pitchFamily="2" charset="2"/>
              <a:buNone/>
              <a:tabLst>
                <a:tab pos="539750" algn="l"/>
              </a:tabLst>
            </a:pPr>
            <a:r>
              <a:rPr lang="en-US" dirty="0"/>
              <a:t>3. Build the </a:t>
            </a:r>
            <a:r>
              <a:rPr lang="en-US" b="1" dirty="0"/>
              <a:t>core</a:t>
            </a:r>
            <a:r>
              <a:rPr lang="en-US" dirty="0"/>
              <a:t> of the system (the functionality ranked as most important).</a:t>
            </a:r>
          </a:p>
          <a:p>
            <a:pPr marL="539750" indent="-430213">
              <a:lnSpc>
                <a:spcPct val="90000"/>
              </a:lnSpc>
              <a:buFont typeface="Wingdings" pitchFamily="2" charset="2"/>
              <a:buNone/>
              <a:tabLst>
                <a:tab pos="539750" algn="l"/>
              </a:tabLst>
            </a:pPr>
            <a:r>
              <a:rPr lang="en-US" dirty="0"/>
              <a:t>4. </a:t>
            </a:r>
            <a:r>
              <a:rPr lang="en-US" b="1" dirty="0"/>
              <a:t>Postpone</a:t>
            </a:r>
            <a:r>
              <a:rPr lang="en-US" dirty="0"/>
              <a:t> functionality that cannot be provided within the time frame.</a:t>
            </a:r>
          </a:p>
          <a:p>
            <a:pPr marL="539750" indent="-430213">
              <a:lnSpc>
                <a:spcPct val="90000"/>
              </a:lnSpc>
              <a:buFont typeface="Wingdings" pitchFamily="2" charset="2"/>
              <a:buNone/>
              <a:tabLst>
                <a:tab pos="539750" algn="l"/>
              </a:tabLst>
            </a:pPr>
            <a:r>
              <a:rPr lang="en-US" dirty="0"/>
              <a:t>5. </a:t>
            </a:r>
            <a:r>
              <a:rPr lang="en-US" b="1" dirty="0"/>
              <a:t>Deliver</a:t>
            </a:r>
            <a:r>
              <a:rPr lang="en-US" dirty="0"/>
              <a:t> the system with core functionality.</a:t>
            </a:r>
          </a:p>
          <a:p>
            <a:pPr marL="539750" indent="-430213">
              <a:lnSpc>
                <a:spcPct val="90000"/>
              </a:lnSpc>
              <a:buFont typeface="Wingdings" pitchFamily="2" charset="2"/>
              <a:buNone/>
              <a:tabLst>
                <a:tab pos="539750" algn="l"/>
              </a:tabLst>
            </a:pPr>
            <a:r>
              <a:rPr lang="en-US" dirty="0"/>
              <a:t>6. Repeat steps 3 through 5, to add </a:t>
            </a:r>
            <a:r>
              <a:rPr lang="en-US" b="1" dirty="0"/>
              <a:t>refinements</a:t>
            </a:r>
            <a:r>
              <a:rPr lang="en-US" dirty="0"/>
              <a:t> and </a:t>
            </a:r>
            <a:r>
              <a:rPr lang="en-US" b="1" dirty="0"/>
              <a:t>enhancements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Timeboxing</a:t>
            </a:r>
            <a:r>
              <a:rPr lang="en-US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6331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 of a Work Plan Task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66750" y="1447800"/>
            <a:ext cx="7715250" cy="4495800"/>
            <a:chOff x="420" y="1056"/>
            <a:chExt cx="4860" cy="2832"/>
          </a:xfrm>
        </p:grpSpPr>
        <p:sp>
          <p:nvSpPr>
            <p:cNvPr id="216068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0" y="1502"/>
              <a:ext cx="4855" cy="23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6069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" y="1056"/>
              <a:ext cx="4854" cy="4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6070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92" y="1536"/>
              <a:ext cx="2688" cy="23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6071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0" y="1121"/>
              <a:ext cx="4688" cy="2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Verdana" pitchFamily="34" charset="0"/>
                </a:rPr>
                <a:t>Work Plan Information	Example</a:t>
              </a:r>
            </a:p>
            <a:p>
              <a:pPr eaLnBrk="0" hangingPunct="0"/>
              <a:endParaRPr lang="en-US" sz="2000" dirty="0">
                <a:latin typeface="Verdana" pitchFamily="34" charset="0"/>
              </a:endParaRPr>
            </a:p>
            <a:p>
              <a:pPr eaLnBrk="0" hangingPunct="0"/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Name of task			Perform economic feasibility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Start date			Jan 05, </a:t>
              </a:r>
              <a:r>
                <a:rPr lang="en-US" sz="2000" dirty="0" smtClean="0">
                  <a:latin typeface="Verdana" pitchFamily="34" charset="0"/>
                </a:rPr>
                <a:t>2014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Completion date		Jan 19, </a:t>
              </a:r>
              <a:r>
                <a:rPr lang="en-US" sz="2000" dirty="0" smtClean="0">
                  <a:latin typeface="Verdana" pitchFamily="34" charset="0"/>
                </a:rPr>
                <a:t>2014</a:t>
              </a:r>
              <a:endParaRPr lang="en-US" sz="2000" dirty="0">
                <a:latin typeface="Verdana" pitchFamily="34" charset="0"/>
              </a:endParaRP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Person assigned		Mary Smith, sponsor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Deliverable(s)			Cost-benefit analysis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Completion status		Open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Priority				High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Resources needed		Spreadsheet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Estimated time		16 hours</a:t>
              </a:r>
            </a:p>
            <a:p>
              <a:pPr eaLnBrk="0" hangingPunct="0"/>
              <a:r>
                <a:rPr lang="en-US" sz="2000" dirty="0">
                  <a:latin typeface="Verdana" pitchFamily="34" charset="0"/>
                </a:rPr>
                <a:t>Actual time			14.5 hours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592" y="1056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306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Top-down approach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Identify highest level tasks as </a:t>
            </a:r>
            <a:r>
              <a:rPr lang="en-US" b="1" dirty="0"/>
              <a:t>phases</a:t>
            </a:r>
            <a:r>
              <a:rPr lang="en-US" dirty="0"/>
              <a:t> in the project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Break them into increasingly </a:t>
            </a:r>
            <a:r>
              <a:rPr lang="en-US" b="1" dirty="0"/>
              <a:t>smaller</a:t>
            </a:r>
            <a:r>
              <a:rPr lang="en-US" dirty="0"/>
              <a:t> units</a:t>
            </a:r>
          </a:p>
          <a:p>
            <a:pPr>
              <a:lnSpc>
                <a:spcPct val="90000"/>
              </a:lnSpc>
            </a:pPr>
            <a:r>
              <a:rPr lang="en-US" dirty="0"/>
              <a:t>Methodology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standard list of tasks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 previous </a:t>
            </a:r>
            <a:r>
              <a:rPr lang="en-US" dirty="0" smtClean="0"/>
              <a:t>projects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Work Breakdown Structure (WBS)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Hierarchical</a:t>
            </a:r>
            <a:r>
              <a:rPr lang="en-US" dirty="0" smtClean="0"/>
              <a:t> </a:t>
            </a:r>
            <a:r>
              <a:rPr lang="en-US" dirty="0"/>
              <a:t>structure </a:t>
            </a:r>
            <a:r>
              <a:rPr lang="en-US" dirty="0" smtClean="0"/>
              <a:t>used </a:t>
            </a:r>
            <a:r>
              <a:rPr lang="en-US" dirty="0"/>
              <a:t>to organize tasks for reporting schedules and tracking costs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smtClean="0"/>
              <a:t>How to Identify </a:t>
            </a: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467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high level tasks</a:t>
            </a:r>
          </a:p>
          <a:p>
            <a:r>
              <a:rPr lang="en-US" dirty="0"/>
              <a:t>Break down each step into smaller tasks and number them in a hierarchical fashion</a:t>
            </a:r>
          </a:p>
          <a:p>
            <a:r>
              <a:rPr lang="en-US" dirty="0"/>
              <a:t>WBS can be done in two ways</a:t>
            </a:r>
          </a:p>
          <a:p>
            <a:pPr lvl="1"/>
            <a:r>
              <a:rPr lang="en-US" b="1" dirty="0"/>
              <a:t>SDLC phase</a:t>
            </a:r>
          </a:p>
          <a:p>
            <a:pPr lvl="1"/>
            <a:r>
              <a:rPr lang="en-US" b="1" dirty="0"/>
              <a:t>Product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use</a:t>
            </a:r>
            <a:br>
              <a:rPr lang="en-US" dirty="0" smtClean="0"/>
            </a:br>
            <a:r>
              <a:rPr lang="en-US" dirty="0" smtClean="0"/>
              <a:t>Work </a:t>
            </a:r>
            <a:r>
              <a:rPr lang="en-US" dirty="0"/>
              <a:t>Breakdown </a:t>
            </a:r>
            <a:r>
              <a:rPr lang="en-US" dirty="0" smtClean="0"/>
              <a:t>Structure </a:t>
            </a:r>
            <a:br>
              <a:rPr lang="en-US" dirty="0" smtClean="0"/>
            </a:br>
            <a:r>
              <a:rPr lang="en-US" dirty="0" smtClean="0"/>
              <a:t>(WBS)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 Breakdown Structure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64024" y="1493600"/>
            <a:ext cx="6332312" cy="4959735"/>
          </a:xfrm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3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They tend to be specific to the design of the information system being </a:t>
            </a:r>
            <a:r>
              <a:rPr lang="en-US" sz="3200" dirty="0" smtClean="0"/>
              <a:t>developed.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Too many levels of detail too early on in the SDLC for large projects or too few for small projects.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Since they are project specific, they are </a:t>
            </a:r>
            <a:r>
              <a:rPr lang="en-US" sz="3200" dirty="0" smtClean="0"/>
              <a:t>difficult </a:t>
            </a:r>
            <a:r>
              <a:rPr lang="en-US" sz="3200" dirty="0"/>
              <a:t>to compare across projects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WBS Problems</a:t>
            </a:r>
          </a:p>
        </p:txBody>
      </p:sp>
    </p:spTree>
    <p:extLst>
      <p:ext uri="{BB962C8B-B14F-4D97-AF65-F5344CB8AC3E}">
        <p14:creationId xmlns:p14="http://schemas.microsoft.com/office/powerpoint/2010/main" val="39859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rganize </a:t>
            </a:r>
            <a:r>
              <a:rPr lang="en-US" dirty="0"/>
              <a:t>in a standard manner across all </a:t>
            </a:r>
            <a:r>
              <a:rPr lang="en-US" dirty="0"/>
              <a:t>projects (</a:t>
            </a:r>
            <a:r>
              <a:rPr lang="en-US" dirty="0" smtClean="0"/>
              <a:t>workﬂows, phases, then specific tasks)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in an </a:t>
            </a:r>
            <a:r>
              <a:rPr lang="en-US" b="1" dirty="0"/>
              <a:t>iterative </a:t>
            </a:r>
            <a:r>
              <a:rPr lang="en-US" dirty="0"/>
              <a:t>and </a:t>
            </a:r>
            <a:r>
              <a:rPr lang="en-US" b="1" dirty="0" smtClean="0"/>
              <a:t>incremental</a:t>
            </a:r>
            <a:r>
              <a:rPr lang="en-US" dirty="0" smtClean="0"/>
              <a:t> </a:t>
            </a:r>
            <a:r>
              <a:rPr lang="en-US" dirty="0"/>
              <a:t>manner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First </a:t>
            </a:r>
            <a:r>
              <a:rPr lang="en-US" sz="2800" dirty="0"/>
              <a:t>evolutionary WBS done with initial aspects of the </a:t>
            </a:r>
            <a:r>
              <a:rPr lang="en-US" sz="2800" dirty="0" smtClean="0"/>
              <a:t>project, high level items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Later on more details are added to the </a:t>
            </a:r>
            <a:r>
              <a:rPr lang="en-US" sz="2800" dirty="0" smtClean="0"/>
              <a:t>WBS, low level items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dirty="0"/>
              <a:t>Comparable to earlier projects based on cost and schedule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Evolutionary WBS</a:t>
            </a:r>
          </a:p>
        </p:txBody>
      </p:sp>
    </p:spTree>
    <p:extLst>
      <p:ext uri="{BB962C8B-B14F-4D97-AF65-F5344CB8AC3E}">
        <p14:creationId xmlns:p14="http://schemas.microsoft.com/office/powerpoint/2010/main" val="578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1614</Words>
  <Application>Microsoft Office PowerPoint</Application>
  <PresentationFormat>On-screen Show (4:3)</PresentationFormat>
  <Paragraphs>232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Verdana</vt:lpstr>
      <vt:lpstr>Wingdings</vt:lpstr>
      <vt:lpstr>Office Theme</vt:lpstr>
      <vt:lpstr>Work Plans</vt:lpstr>
      <vt:lpstr>Developing Work Plans</vt:lpstr>
      <vt:lpstr>Developing a Work Plan</vt:lpstr>
      <vt:lpstr>Example of a Work Plan Task</vt:lpstr>
      <vt:lpstr>How to Identify Tasks</vt:lpstr>
      <vt:lpstr> How to use Work Breakdown Structure  (WBS)</vt:lpstr>
      <vt:lpstr>Work Breakdown Structure Example</vt:lpstr>
      <vt:lpstr>WBS Problems</vt:lpstr>
      <vt:lpstr>Evolutionary WBS</vt:lpstr>
      <vt:lpstr>Managing WBS: Project Work Plan</vt:lpstr>
      <vt:lpstr>Tools &amp; Techniques</vt:lpstr>
      <vt:lpstr>Gantt Chart</vt:lpstr>
      <vt:lpstr>Gantt Chart</vt:lpstr>
      <vt:lpstr>MS Project Gantt Chart</vt:lpstr>
      <vt:lpstr>PERT Charts</vt:lpstr>
      <vt:lpstr>PERT Chart Example</vt:lpstr>
      <vt:lpstr>MS Project PERT Chart</vt:lpstr>
      <vt:lpstr>Which is Better, PERT or Gantt Chart?</vt:lpstr>
      <vt:lpstr>Tasks: Adding and defining</vt:lpstr>
      <vt:lpstr>Types of Tasks</vt:lpstr>
      <vt:lpstr>Project Scheduling in MS Project</vt:lpstr>
      <vt:lpstr>Project Scheduling in MS Project</vt:lpstr>
      <vt:lpstr>Project Scheduling in MS Project</vt:lpstr>
      <vt:lpstr>Task Types in Microsoft Project</vt:lpstr>
      <vt:lpstr>Task Types in Microsoft Project</vt:lpstr>
      <vt:lpstr>Task Types in Microsoft Project</vt:lpstr>
      <vt:lpstr>Task Types in Microsoft Project</vt:lpstr>
      <vt:lpstr>Task Types in Microsoft Project</vt:lpstr>
      <vt:lpstr>Task Types in Microsoft Project</vt:lpstr>
      <vt:lpstr>Task Types in Microsoft Project</vt:lpstr>
      <vt:lpstr>Task Types in Microsoft Project</vt:lpstr>
      <vt:lpstr>Task Types in Microsoft Project</vt:lpstr>
      <vt:lpstr>Effort-Driven Scheduling</vt:lpstr>
      <vt:lpstr>Special Tasks</vt:lpstr>
      <vt:lpstr>Timeboxing</vt:lpstr>
      <vt:lpstr>Timeboxing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2017-09-10T18:21:20Z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