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4"/>
  </p:sldMasterIdLst>
  <p:notesMasterIdLst>
    <p:notesMasterId r:id="rId28"/>
  </p:notesMasterIdLst>
  <p:sldIdLst>
    <p:sldId id="309" r:id="rId5"/>
    <p:sldId id="493" r:id="rId6"/>
    <p:sldId id="494" r:id="rId7"/>
    <p:sldId id="498" r:id="rId8"/>
    <p:sldId id="499" r:id="rId9"/>
    <p:sldId id="500" r:id="rId10"/>
    <p:sldId id="503" r:id="rId11"/>
    <p:sldId id="504" r:id="rId12"/>
    <p:sldId id="523" r:id="rId13"/>
    <p:sldId id="505" r:id="rId14"/>
    <p:sldId id="524" r:id="rId15"/>
    <p:sldId id="525" r:id="rId16"/>
    <p:sldId id="526" r:id="rId17"/>
    <p:sldId id="506" r:id="rId18"/>
    <p:sldId id="527" r:id="rId19"/>
    <p:sldId id="507" r:id="rId20"/>
    <p:sldId id="508" r:id="rId21"/>
    <p:sldId id="509" r:id="rId22"/>
    <p:sldId id="510" r:id="rId23"/>
    <p:sldId id="511" r:id="rId24"/>
    <p:sldId id="512" r:id="rId25"/>
    <p:sldId id="513" r:id="rId26"/>
    <p:sldId id="514" r:id="rId27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65111" autoAdjust="0"/>
  </p:normalViewPr>
  <p:slideViewPr>
    <p:cSldViewPr>
      <p:cViewPr varScale="1">
        <p:scale>
          <a:sx n="76" d="100"/>
          <a:sy n="76" d="100"/>
        </p:scale>
        <p:origin x="26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-1980" y="-90"/>
      </p:cViewPr>
      <p:guideLst>
        <p:guide orient="horz" pos="289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C9987-AE10-4685-9B5B-4577F1D5BB4C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79613" y="760413"/>
            <a:ext cx="3168650" cy="2376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295762"/>
            <a:ext cx="5486400" cy="521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8454A-404F-4DF1-8F43-7DDF83BF3B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6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72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94832">
              <a:defRPr/>
            </a:pPr>
            <a:r>
              <a:rPr lang="en-CA" dirty="0" smtClean="0"/>
              <a:t>Can be absolute or relative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94832">
              <a:defRPr/>
            </a:pPr>
            <a:r>
              <a:rPr lang="en-CA" dirty="0" smtClean="0"/>
              <a:t>Can be absolute or relative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Ask for</a:t>
            </a:r>
            <a:r>
              <a:rPr lang="en-CA" baseline="0" dirty="0" smtClean="0"/>
              <a:t> examples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Ask for examples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894832">
              <a:defRPr/>
            </a:pPr>
            <a:r>
              <a:rPr lang="en-US" sz="3100" dirty="0" smtClean="0"/>
              <a:t>When Microsoft Project schedules tasks, it calculates the schedule based on the requirements of the task, not the availability of resources assigned.</a:t>
            </a:r>
            <a:endParaRPr lang="en-CA" sz="3100" dirty="0" smtClean="0"/>
          </a:p>
          <a:p>
            <a:pPr marL="0" lvl="1" defTabSz="894832">
              <a:defRPr/>
            </a:pPr>
            <a:endParaRPr lang="en-CA" sz="310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894832">
              <a:defRPr/>
            </a:pPr>
            <a:r>
              <a:rPr lang="en-US" sz="3100" dirty="0" smtClean="0"/>
              <a:t>Can be done automatically by Microsoft Project.  </a:t>
            </a:r>
            <a:endParaRPr lang="en-CA" sz="3100" dirty="0" smtClean="0"/>
          </a:p>
          <a:p>
            <a:pPr marL="0" lvl="1" defTabSz="894832">
              <a:defRPr/>
            </a:pPr>
            <a:r>
              <a:rPr lang="en-US" sz="3100" dirty="0" smtClean="0"/>
              <a:t>If tasks occur in a sequence, use task dependencies to create that sequence.</a:t>
            </a:r>
            <a:endParaRPr lang="en-CA" sz="310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1% - 10% Rule</a:t>
            </a:r>
          </a:p>
          <a:p>
            <a:r>
              <a:rPr lang="en-US" dirty="0" smtClean="0"/>
              <a:t>Duration of any detail task should be between 1% and 10% of project duration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94832">
              <a:defRPr/>
            </a:pPr>
            <a:r>
              <a:rPr lang="en-US" dirty="0" smtClean="0"/>
              <a:t>Choice is person days, business days or calendar days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94832">
              <a:defRPr/>
            </a:pPr>
            <a:r>
              <a:rPr lang="en-US" dirty="0" smtClean="0"/>
              <a:t>Gross Work Time is full day, but Pure Work Time is somewhat less</a:t>
            </a:r>
          </a:p>
          <a:p>
            <a:endParaRPr lang="en-CA" dirty="0" smtClean="0"/>
          </a:p>
          <a:p>
            <a:r>
              <a:rPr lang="en-US" dirty="0" smtClean="0"/>
              <a:t>Better to change calendar to reflect time working on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54A1DA-6600-489E-AC59-08FBC373416A}" type="slidenum">
              <a:rPr lang="en-CA"/>
              <a:pPr/>
              <a:t>9</a:t>
            </a:fld>
            <a:endParaRPr lang="en-CA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690563"/>
            <a:ext cx="4597400" cy="3449637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default in most project management software packages is “finish-to-start.”  The other options are provided to improve scheduling flexibility based on intertask dependency.</a:t>
            </a:r>
          </a:p>
          <a:p>
            <a:endParaRPr lang="en-CA"/>
          </a:p>
          <a:p>
            <a:r>
              <a:rPr lang="en-CA"/>
              <a:t>FS – many examples, coding must complete before testing begins</a:t>
            </a:r>
          </a:p>
          <a:p>
            <a:r>
              <a:rPr lang="en-CA"/>
              <a:t>SS – coding two modules can begin only after user signoff</a:t>
            </a:r>
          </a:p>
          <a:p>
            <a:r>
              <a:rPr lang="en-CA"/>
              <a:t>FF – need to complete h/w testing and o/s testing at same time</a:t>
            </a:r>
          </a:p>
          <a:p>
            <a:r>
              <a:rPr lang="en-CA"/>
              <a:t>SF – least common; one task means other must stop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54A1DA-6600-489E-AC59-08FBC373416A}" type="slidenum">
              <a:rPr lang="en-CA"/>
              <a:pPr/>
              <a:t>10</a:t>
            </a:fld>
            <a:endParaRPr lang="en-CA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690563"/>
            <a:ext cx="4597400" cy="3449637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54A1DA-6600-489E-AC59-08FBC373416A}" type="slidenum">
              <a:rPr lang="en-CA"/>
              <a:pPr/>
              <a:t>11</a:t>
            </a:fld>
            <a:endParaRPr lang="en-CA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690563"/>
            <a:ext cx="4597400" cy="3449637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54A1DA-6600-489E-AC59-08FBC373416A}" type="slidenum">
              <a:rPr lang="en-CA"/>
              <a:pPr/>
              <a:t>12</a:t>
            </a:fld>
            <a:endParaRPr lang="en-CA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690563"/>
            <a:ext cx="4597400" cy="3449637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54A1DA-6600-489E-AC59-08FBC373416A}" type="slidenum">
              <a:rPr lang="en-CA"/>
              <a:pPr/>
              <a:t>13</a:t>
            </a:fld>
            <a:endParaRPr lang="en-CA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690563"/>
            <a:ext cx="4597400" cy="3449637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97" y="26575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3528" y="267494"/>
            <a:ext cx="8496944" cy="7852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365748"/>
            <a:ext cx="2133600" cy="301752"/>
          </a:xfrm>
          <a:prstGeom prst="rect">
            <a:avLst/>
          </a:prstGeom>
        </p:spPr>
        <p:txBody>
          <a:bodyPr/>
          <a:lstStyle/>
          <a:p>
            <a:fld id="{6D6514FD-1763-45C1-AED0-FF855CD2E095}" type="datetime1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66669"/>
            <a:ext cx="4260056" cy="3008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89520" y="6365748"/>
            <a:ext cx="502920" cy="301752"/>
          </a:xfrm>
          <a:prstGeom prst="rect">
            <a:avLst/>
          </a:prstGeom>
        </p:spPr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FEDFA-E8B3-4E56-842C-D01EFB3A34F3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2" r:id="rId12"/>
    <p:sldLayoutId id="2147483664" r:id="rId13"/>
    <p:sldLayoutId id="2147483670" r:id="rId1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268760"/>
            <a:ext cx="8640960" cy="1470025"/>
          </a:xfrm>
        </p:spPr>
        <p:txBody>
          <a:bodyPr/>
          <a:lstStyle/>
          <a:p>
            <a:pPr>
              <a:defRPr/>
            </a:pPr>
            <a:r>
              <a:rPr lang="en-CA" dirty="0"/>
              <a:t>Resources and Levelling</a:t>
            </a:r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251520" y="2636912"/>
            <a:ext cx="8712968" cy="3168352"/>
          </a:xfrm>
        </p:spPr>
        <p:txBody>
          <a:bodyPr>
            <a:noAutofit/>
          </a:bodyPr>
          <a:lstStyle/>
          <a:p>
            <a:pPr marR="0" eaLnBrk="1" hangingPunct="1"/>
            <a:r>
              <a:rPr lang="en-US" sz="2800" dirty="0" smtClean="0"/>
              <a:t>420-E31 Systems III</a:t>
            </a:r>
          </a:p>
          <a:p>
            <a:r>
              <a:rPr lang="en-US" sz="2800" dirty="0" smtClean="0"/>
              <a:t>References:</a:t>
            </a:r>
          </a:p>
          <a:p>
            <a:r>
              <a:rPr lang="en-CA" sz="2800" dirty="0" smtClean="0"/>
              <a:t>Chapter 3</a:t>
            </a:r>
          </a:p>
          <a:p>
            <a:r>
              <a:rPr lang="en-US" sz="2800" dirty="0" err="1" smtClean="0"/>
              <a:t>Uyttewaal,Eric</a:t>
            </a:r>
            <a:r>
              <a:rPr lang="en-US" sz="2800" dirty="0" smtClean="0"/>
              <a:t>. </a:t>
            </a:r>
            <a:r>
              <a:rPr lang="en-US" sz="2800" i="1" dirty="0" smtClean="0"/>
              <a:t>Dynamic </a:t>
            </a:r>
            <a:r>
              <a:rPr lang="en-US" sz="2800" i="1" dirty="0"/>
              <a:t>scheduling with Microsoft Office </a:t>
            </a:r>
            <a:r>
              <a:rPr lang="en-US" sz="2800" i="1" dirty="0" smtClean="0"/>
              <a:t>Project.</a:t>
            </a:r>
            <a:r>
              <a:rPr lang="en-US" sz="2800" dirty="0" smtClean="0"/>
              <a:t> </a:t>
            </a:r>
            <a:r>
              <a:rPr lang="en-US" sz="2800" dirty="0"/>
              <a:t>J. Ross Publishing, </a:t>
            </a:r>
            <a:r>
              <a:rPr lang="en-US" sz="2800" dirty="0" smtClean="0"/>
              <a:t>2005.</a:t>
            </a:r>
            <a:endParaRPr lang="en-CA" sz="2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31224" cy="4997152"/>
          </a:xfrm>
        </p:spPr>
        <p:txBody>
          <a:bodyPr>
            <a:normAutofit/>
          </a:bodyPr>
          <a:lstStyle/>
          <a:p>
            <a:r>
              <a:rPr lang="en-US" sz="3200" dirty="0"/>
              <a:t>Finish-to-start (FS</a:t>
            </a:r>
            <a:r>
              <a:rPr lang="en-US" sz="3200" dirty="0" smtClean="0"/>
              <a:t>)—</a:t>
            </a:r>
            <a:r>
              <a:rPr lang="en-US" dirty="0"/>
              <a:t>The dependent task (B) cannot begin until the task that it depends (A) on is complete</a:t>
            </a:r>
            <a:r>
              <a:rPr lang="en-US" dirty="0" smtClean="0"/>
              <a:t>.</a:t>
            </a:r>
            <a:r>
              <a:rPr lang="en-US" sz="3200" dirty="0" smtClean="0"/>
              <a:t>(</a:t>
            </a:r>
            <a:r>
              <a:rPr lang="en-US" sz="3200" b="1" i="1" dirty="0" smtClean="0"/>
              <a:t>default</a:t>
            </a:r>
            <a:r>
              <a:rPr lang="en-US" sz="3200" dirty="0" smtClean="0"/>
              <a:t>). </a:t>
            </a:r>
          </a:p>
          <a:p>
            <a:endParaRPr lang="en-US" sz="3200" dirty="0" smtClean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Example:  B:  “Pour concrete” cannot start until A:  “Dig foundation” is finished.</a:t>
            </a: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21043"/>
            <a:ext cx="8562975" cy="685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Intertask</a:t>
            </a:r>
            <a:r>
              <a:rPr lang="en-US" dirty="0"/>
              <a:t> Dependencies</a:t>
            </a:r>
            <a:endParaRPr lang="en-CA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169335"/>
            <a:ext cx="2447155" cy="1714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73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31224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Start</a:t>
            </a:r>
            <a:r>
              <a:rPr lang="en-US" sz="3200" dirty="0" smtClean="0"/>
              <a:t>-to-start (</a:t>
            </a:r>
            <a:r>
              <a:rPr lang="en-US" dirty="0"/>
              <a:t>SS)— The dependent task (B) cannot begin until the task that it depends (A) on begins.  </a:t>
            </a:r>
            <a:r>
              <a:rPr lang="en-US" dirty="0" smtClean="0"/>
              <a:t>They do not need to be done simultaneously. </a:t>
            </a:r>
            <a:endParaRPr lang="en-US" sz="3200" dirty="0" smtClean="0"/>
          </a:p>
          <a:p>
            <a:endParaRPr lang="en-US" sz="3200" dirty="0" smtClean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Example:  B:  “Level concrete” cannot start until A:  “Pour concrete” starts.</a:t>
            </a:r>
            <a:endParaRPr lang="en-US" sz="3200" dirty="0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21043"/>
            <a:ext cx="8562975" cy="685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Intertask</a:t>
            </a:r>
            <a:r>
              <a:rPr lang="en-US" dirty="0"/>
              <a:t> Dependencies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234" y="3717032"/>
            <a:ext cx="1578022" cy="1259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86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31224" cy="4997152"/>
          </a:xfrm>
        </p:spPr>
        <p:txBody>
          <a:bodyPr>
            <a:normAutofit/>
          </a:bodyPr>
          <a:lstStyle/>
          <a:p>
            <a:r>
              <a:rPr lang="en-US" dirty="0"/>
              <a:t>Finish-to-finish (FF</a:t>
            </a:r>
            <a:r>
              <a:rPr lang="en-US" dirty="0" smtClean="0"/>
              <a:t>)—The dependent task (B) cannot be completed until the task it depends on (A) is completed. </a:t>
            </a:r>
            <a:r>
              <a:rPr lang="en-US" dirty="0"/>
              <a:t>They do not need to be done simultaneously. </a:t>
            </a:r>
            <a:endParaRPr lang="en-US" sz="3200" dirty="0" smtClean="0"/>
          </a:p>
          <a:p>
            <a:endParaRPr lang="en-US" sz="3200" dirty="0" smtClean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Example:  B:  “Inspect electrical” cannot finish until A:  “Add wiring” finishes.</a:t>
            </a:r>
            <a:endParaRPr lang="en-US" sz="3200" dirty="0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21043"/>
            <a:ext cx="8562975" cy="685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Intertask</a:t>
            </a:r>
            <a:r>
              <a:rPr lang="en-US" dirty="0"/>
              <a:t> Dependencies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301" y="3645024"/>
            <a:ext cx="1666478" cy="129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433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31224" cy="4997152"/>
          </a:xfrm>
        </p:spPr>
        <p:txBody>
          <a:bodyPr>
            <a:normAutofit/>
          </a:bodyPr>
          <a:lstStyle/>
          <a:p>
            <a:r>
              <a:rPr lang="en-US" dirty="0"/>
              <a:t>Start-to-finish (SF)—The dependent task (B) cannot be completed until the task that it depends on (A) begins. </a:t>
            </a:r>
            <a:endParaRPr lang="en-US" sz="3200" dirty="0" smtClean="0"/>
          </a:p>
          <a:p>
            <a:endParaRPr lang="en-US" sz="3200" dirty="0" smtClean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Example:  B:  “Assemble roof” cannot finish until A:  “Truss delivery” begins.</a:t>
            </a:r>
            <a:endParaRPr lang="en-US" sz="3200" dirty="0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21043"/>
            <a:ext cx="8562975" cy="685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Intertask</a:t>
            </a:r>
            <a:r>
              <a:rPr lang="en-US" dirty="0"/>
              <a:t> Dependencies</a:t>
            </a:r>
            <a:endParaRPr lang="en-C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98" y="3284984"/>
            <a:ext cx="2139916" cy="1431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096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CA" b="1" i="1" dirty="0"/>
              <a:t>Lag</a:t>
            </a:r>
            <a:r>
              <a:rPr lang="en-CA" dirty="0"/>
              <a:t> in a dependency is the time you need to wait between dependencies</a:t>
            </a:r>
          </a:p>
          <a:p>
            <a:pPr lvl="1"/>
            <a:r>
              <a:rPr lang="en-CA" b="1" i="1" dirty="0"/>
              <a:t>Wait</a:t>
            </a:r>
            <a:r>
              <a:rPr lang="en-CA" dirty="0"/>
              <a:t> 10 days after completion of one task before start of next</a:t>
            </a:r>
          </a:p>
          <a:p>
            <a:r>
              <a:rPr lang="en-CA" b="1" i="1" dirty="0"/>
              <a:t>Lead</a:t>
            </a:r>
            <a:r>
              <a:rPr lang="en-CA" dirty="0"/>
              <a:t> time is a partial dependency in which you need to wait for a certain time but not the whole time</a:t>
            </a:r>
          </a:p>
          <a:p>
            <a:pPr lvl="1"/>
            <a:r>
              <a:rPr lang="en-CA" dirty="0"/>
              <a:t>Writing a report – editor can get it when it is partially complete</a:t>
            </a:r>
          </a:p>
          <a:p>
            <a:pPr lvl="1"/>
            <a:r>
              <a:rPr lang="en-CA" dirty="0"/>
              <a:t>Entered as </a:t>
            </a:r>
            <a:r>
              <a:rPr lang="en-CA" b="1" i="1" dirty="0"/>
              <a:t>negative</a:t>
            </a:r>
            <a:r>
              <a:rPr lang="en-CA" dirty="0"/>
              <a:t> lag </a:t>
            </a:r>
            <a:r>
              <a:rPr lang="en-CA" dirty="0" smtClean="0"/>
              <a:t>time</a:t>
            </a:r>
            <a:endParaRPr lang="en-CA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Lead and Lag Time</a:t>
            </a:r>
          </a:p>
        </p:txBody>
      </p:sp>
    </p:spTree>
    <p:extLst>
      <p:ext uri="{BB962C8B-B14F-4D97-AF65-F5344CB8AC3E}">
        <p14:creationId xmlns:p14="http://schemas.microsoft.com/office/powerpoint/2010/main" val="383954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3284984"/>
            <a:ext cx="8229600" cy="2997696"/>
          </a:xfrm>
        </p:spPr>
        <p:txBody>
          <a:bodyPr>
            <a:normAutofit/>
          </a:bodyPr>
          <a:lstStyle/>
          <a:p>
            <a:r>
              <a:rPr lang="en-CA" dirty="0" smtClean="0"/>
              <a:t>Abundance of lag time can increase project duration</a:t>
            </a:r>
          </a:p>
          <a:p>
            <a:r>
              <a:rPr lang="en-CA" dirty="0" smtClean="0"/>
              <a:t>Abundance of lead time can increase risk</a:t>
            </a:r>
            <a:endParaRPr lang="en-CA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Lead and Lag Time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68327"/>
            <a:ext cx="6090382" cy="1361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21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CA" dirty="0" smtClean="0"/>
              <a:t>Which task </a:t>
            </a:r>
            <a:r>
              <a:rPr lang="en-CA" b="1" i="1" dirty="0"/>
              <a:t>drives</a:t>
            </a:r>
            <a:r>
              <a:rPr lang="en-CA" dirty="0"/>
              <a:t> the </a:t>
            </a:r>
            <a:r>
              <a:rPr lang="en-CA" dirty="0" smtClean="0"/>
              <a:t>other?</a:t>
            </a:r>
            <a:endParaRPr lang="en-CA" dirty="0"/>
          </a:p>
          <a:p>
            <a:pPr marL="533400" indent="-53340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CA" dirty="0" smtClean="0"/>
              <a:t>Does </a:t>
            </a:r>
            <a:r>
              <a:rPr lang="en-CA" dirty="0"/>
              <a:t>the start or the finish of the </a:t>
            </a:r>
            <a:r>
              <a:rPr lang="en-CA" b="1" i="1" dirty="0"/>
              <a:t>predecessor</a:t>
            </a:r>
            <a:r>
              <a:rPr lang="en-CA" dirty="0"/>
              <a:t> drive the other task?</a:t>
            </a:r>
          </a:p>
          <a:p>
            <a:pPr marL="533400" indent="-53340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CA" dirty="0" smtClean="0"/>
              <a:t>Does </a:t>
            </a:r>
            <a:r>
              <a:rPr lang="en-CA" dirty="0"/>
              <a:t>the predecessor drive the start or finish of the </a:t>
            </a:r>
            <a:r>
              <a:rPr lang="en-CA" b="1" i="1" dirty="0" smtClean="0"/>
              <a:t>successor</a:t>
            </a:r>
            <a:r>
              <a:rPr lang="en-CA" dirty="0" smtClean="0"/>
              <a:t>?</a:t>
            </a:r>
            <a:endParaRPr lang="en-CA" dirty="0"/>
          </a:p>
          <a:p>
            <a:pPr marL="533400" indent="-53340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CA" dirty="0" smtClean="0"/>
              <a:t>Should </a:t>
            </a:r>
            <a:r>
              <a:rPr lang="en-CA" dirty="0"/>
              <a:t>there be a lag or lead time in the </a:t>
            </a:r>
            <a:r>
              <a:rPr lang="en-CA" b="1" i="1" dirty="0" smtClean="0"/>
              <a:t>dependency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Choosing Dependency</a:t>
            </a:r>
          </a:p>
        </p:txBody>
      </p:sp>
    </p:spTree>
    <p:extLst>
      <p:ext uri="{BB962C8B-B14F-4D97-AF65-F5344CB8AC3E}">
        <p14:creationId xmlns:p14="http://schemas.microsoft.com/office/powerpoint/2010/main" val="352361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6131024" cy="4525963"/>
          </a:xfrm>
        </p:spPr>
        <p:txBody>
          <a:bodyPr/>
          <a:lstStyle/>
          <a:p>
            <a:r>
              <a:rPr lang="en-CA" dirty="0"/>
              <a:t>Decision Point Dependencies</a:t>
            </a:r>
          </a:p>
          <a:p>
            <a:pPr lvl="1"/>
            <a:r>
              <a:rPr lang="en-CA" dirty="0"/>
              <a:t>All activities come together to a point that rely upon the </a:t>
            </a:r>
            <a:r>
              <a:rPr lang="en-CA" dirty="0" smtClean="0"/>
              <a:t>decision</a:t>
            </a:r>
          </a:p>
          <a:p>
            <a:pPr lvl="1"/>
            <a:endParaRPr lang="en-CA" dirty="0"/>
          </a:p>
          <a:p>
            <a:r>
              <a:rPr lang="en-CA" dirty="0"/>
              <a:t>Hard and Soft Dependencies</a:t>
            </a:r>
          </a:p>
          <a:p>
            <a:pPr lvl="1"/>
            <a:r>
              <a:rPr lang="en-CA" dirty="0"/>
              <a:t>Hard – </a:t>
            </a:r>
            <a:r>
              <a:rPr lang="en-CA" b="1" i="1" dirty="0"/>
              <a:t>must</a:t>
            </a:r>
            <a:r>
              <a:rPr lang="en-CA" dirty="0"/>
              <a:t> be dependent; </a:t>
            </a:r>
            <a:endParaRPr lang="en-CA" dirty="0" smtClean="0"/>
          </a:p>
          <a:p>
            <a:pPr lvl="1"/>
            <a:r>
              <a:rPr lang="en-CA" dirty="0" smtClean="0"/>
              <a:t>Soft </a:t>
            </a:r>
            <a:r>
              <a:rPr lang="en-CA" dirty="0"/>
              <a:t>– make it dependent but does not </a:t>
            </a:r>
            <a:r>
              <a:rPr lang="en-CA" b="1" i="1" dirty="0"/>
              <a:t>need</a:t>
            </a:r>
            <a:r>
              <a:rPr lang="en-CA" dirty="0"/>
              <a:t> to </a:t>
            </a:r>
            <a:r>
              <a:rPr lang="en-CA" dirty="0" smtClean="0"/>
              <a:t>be</a:t>
            </a:r>
            <a:endParaRPr lang="en-CA" dirty="0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Categories of Dependencies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556792"/>
            <a:ext cx="20288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149079"/>
            <a:ext cx="22479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852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/>
          <a:lstStyle/>
          <a:p>
            <a:r>
              <a:rPr lang="en-CA" dirty="0" smtClean="0"/>
              <a:t>External </a:t>
            </a:r>
            <a:r>
              <a:rPr lang="en-CA" dirty="0"/>
              <a:t>Dependencies</a:t>
            </a:r>
          </a:p>
          <a:p>
            <a:pPr lvl="1"/>
            <a:r>
              <a:rPr lang="en-CA" dirty="0"/>
              <a:t>Dependent on something from external </a:t>
            </a:r>
            <a:r>
              <a:rPr lang="en-CA" b="1" i="1" dirty="0"/>
              <a:t>source</a:t>
            </a:r>
          </a:p>
          <a:p>
            <a:r>
              <a:rPr lang="en-CA" dirty="0"/>
              <a:t>Resource Dependencies</a:t>
            </a:r>
          </a:p>
          <a:p>
            <a:pPr lvl="1"/>
            <a:r>
              <a:rPr lang="en-CA" dirty="0"/>
              <a:t>Forces tasks to be sequenced because of work </a:t>
            </a:r>
            <a:r>
              <a:rPr lang="en-CA" b="1" i="1" dirty="0"/>
              <a:t>overloads</a:t>
            </a: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Categories of Dependencies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800225"/>
            <a:ext cx="30575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925" y="4149080"/>
            <a:ext cx="18478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38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Overallocation</a:t>
            </a:r>
            <a:endParaRPr lang="en-CA" dirty="0" smtClean="0"/>
          </a:p>
          <a:p>
            <a:pPr lvl="1"/>
            <a:r>
              <a:rPr lang="en-US" sz="3200" dirty="0" smtClean="0"/>
              <a:t>A resource is </a:t>
            </a:r>
            <a:r>
              <a:rPr lang="en-US" sz="3200" dirty="0" err="1" smtClean="0"/>
              <a:t>overallocated</a:t>
            </a:r>
            <a:r>
              <a:rPr lang="en-US" sz="3200" dirty="0" smtClean="0"/>
              <a:t> when it is assigned </a:t>
            </a:r>
            <a:r>
              <a:rPr lang="en-US" sz="3200" b="1" i="1" dirty="0" smtClean="0"/>
              <a:t>too much work </a:t>
            </a:r>
            <a:r>
              <a:rPr lang="en-US" sz="3200" dirty="0" smtClean="0"/>
              <a:t>to complete within the resource's available time.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 Levelling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976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Too Little?</a:t>
            </a:r>
          </a:p>
          <a:p>
            <a:pPr lvl="1"/>
            <a:r>
              <a:rPr lang="en-CA" sz="2800" dirty="0"/>
              <a:t>Can I estimate the duration, effort and cost?</a:t>
            </a:r>
          </a:p>
          <a:p>
            <a:pPr lvl="1"/>
            <a:r>
              <a:rPr lang="en-CA" sz="2800" dirty="0"/>
              <a:t>Can I identify the dependencies?</a:t>
            </a:r>
          </a:p>
          <a:p>
            <a:pPr lvl="1"/>
            <a:r>
              <a:rPr lang="en-CA" sz="2800" dirty="0"/>
              <a:t>Can task be assigned to an </a:t>
            </a:r>
            <a:r>
              <a:rPr lang="en-CA" sz="2800" b="1" i="1" dirty="0"/>
              <a:t>individual</a:t>
            </a:r>
            <a:r>
              <a:rPr lang="en-CA" sz="2800" dirty="0" smtClean="0"/>
              <a:t>?</a:t>
            </a:r>
          </a:p>
          <a:p>
            <a:r>
              <a:rPr lang="en-CA" dirty="0" smtClean="0"/>
              <a:t>Too Much?</a:t>
            </a:r>
          </a:p>
          <a:p>
            <a:pPr lvl="1"/>
            <a:r>
              <a:rPr lang="en-CA" sz="2800" dirty="0" smtClean="0"/>
              <a:t>Real task or </a:t>
            </a:r>
            <a:r>
              <a:rPr lang="en-CA" sz="2800" b="1" i="1" dirty="0" smtClean="0"/>
              <a:t>to-do</a:t>
            </a:r>
            <a:r>
              <a:rPr lang="en-CA" sz="2800" dirty="0" smtClean="0"/>
              <a:t> item?</a:t>
            </a:r>
          </a:p>
          <a:p>
            <a:pPr lvl="1"/>
            <a:r>
              <a:rPr lang="en-CA" sz="2800" dirty="0" smtClean="0"/>
              <a:t>Is task necessary?</a:t>
            </a:r>
          </a:p>
          <a:p>
            <a:pPr lvl="1"/>
            <a:r>
              <a:rPr lang="en-CA" sz="2800" dirty="0" smtClean="0"/>
              <a:t>Do I want to </a:t>
            </a:r>
            <a:r>
              <a:rPr lang="en-CA" sz="2800" b="1" i="1" dirty="0" smtClean="0"/>
              <a:t>update</a:t>
            </a:r>
            <a:r>
              <a:rPr lang="en-CA" sz="2800" dirty="0" smtClean="0"/>
              <a:t> all these tasks?</a:t>
            </a: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Right Level of </a:t>
            </a:r>
            <a:r>
              <a:rPr lang="en-CA" dirty="0" smtClean="0"/>
              <a:t>Detail for Tasks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607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24400"/>
          </a:xfrm>
        </p:spPr>
        <p:txBody>
          <a:bodyPr>
            <a:normAutofit/>
          </a:bodyPr>
          <a:lstStyle/>
          <a:p>
            <a:pPr lvl="0"/>
            <a:r>
              <a:rPr lang="en-US" dirty="0" err="1" smtClean="0"/>
              <a:t>Overallocation</a:t>
            </a:r>
            <a:r>
              <a:rPr lang="en-US" dirty="0" smtClean="0"/>
              <a:t> resolved by </a:t>
            </a:r>
            <a:r>
              <a:rPr lang="en-US" dirty="0"/>
              <a:t>resource </a:t>
            </a:r>
            <a:r>
              <a:rPr lang="en-US" dirty="0" smtClean="0"/>
              <a:t>leveling: </a:t>
            </a:r>
            <a:r>
              <a:rPr lang="en-US" b="1" i="1" dirty="0" smtClean="0"/>
              <a:t>adjusting</a:t>
            </a:r>
            <a:r>
              <a:rPr lang="en-US" dirty="0" smtClean="0"/>
              <a:t> either tasks or resources in the project.  </a:t>
            </a:r>
          </a:p>
          <a:p>
            <a:pPr lvl="0"/>
            <a:r>
              <a:rPr lang="en-US" dirty="0" smtClean="0"/>
              <a:t>Generally, resources are leveled in two ways:</a:t>
            </a:r>
            <a:endParaRPr lang="en-CA" dirty="0" smtClean="0"/>
          </a:p>
          <a:p>
            <a:pPr lvl="1"/>
            <a:r>
              <a:rPr lang="en-US" dirty="0" smtClean="0"/>
              <a:t>By </a:t>
            </a:r>
            <a:r>
              <a:rPr lang="en-US" b="1" i="1" dirty="0" smtClean="0"/>
              <a:t>delaying</a:t>
            </a:r>
            <a:r>
              <a:rPr lang="en-US" dirty="0" smtClean="0"/>
              <a:t> a task until the assigned resource has time to work on it</a:t>
            </a:r>
            <a:endParaRPr lang="en-CA" dirty="0" smtClean="0"/>
          </a:p>
          <a:p>
            <a:pPr lvl="1"/>
            <a:r>
              <a:rPr lang="en-US" dirty="0" smtClean="0"/>
              <a:t>By </a:t>
            </a:r>
            <a:r>
              <a:rPr lang="en-US" b="1" i="1" dirty="0" smtClean="0"/>
              <a:t>splitting</a:t>
            </a:r>
            <a:r>
              <a:rPr lang="en-US" dirty="0" smtClean="0"/>
              <a:t> a task, so that part of a task is done when planned, and the rest of it is done later when the assigned resource has time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 Levelling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672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Before Resources Assigned</a:t>
            </a:r>
            <a:endParaRPr lang="en-CA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362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4300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8361651" cy="236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156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After Resources Assigned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138160" cy="2286000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362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4300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8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After Resources Levelled</a:t>
            </a:r>
            <a:endParaRPr lang="en-CA" dirty="0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457200" y="1752600"/>
          <a:ext cx="7970608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Bitmap Image" r:id="rId3" imgW="8838095" imgH="2457143" progId="PBrush">
                  <p:embed/>
                </p:oleObj>
              </mc:Choice>
              <mc:Fallback>
                <p:oleObj name="Bitmap Image" r:id="rId3" imgW="8838095" imgH="2457143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52600"/>
                        <a:ext cx="7970608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362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4300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3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3000" dirty="0"/>
              <a:t>Create enough </a:t>
            </a:r>
            <a:r>
              <a:rPr lang="en-CA" sz="3000" b="1" i="1" dirty="0"/>
              <a:t>checkpoints</a:t>
            </a:r>
            <a:r>
              <a:rPr lang="en-CA" sz="3000" dirty="0"/>
              <a:t> for monitoring and controlling the progress of the </a:t>
            </a:r>
            <a:r>
              <a:rPr lang="en-CA" sz="3000" dirty="0" smtClean="0"/>
              <a:t>project</a:t>
            </a:r>
            <a:endParaRPr lang="en-CA" sz="3000" dirty="0"/>
          </a:p>
          <a:p>
            <a:r>
              <a:rPr lang="en-CA" sz="3000" dirty="0"/>
              <a:t>Don’t want </a:t>
            </a:r>
            <a:r>
              <a:rPr lang="en-CA" sz="3000" b="1" i="1" dirty="0"/>
              <a:t>multiple</a:t>
            </a:r>
            <a:r>
              <a:rPr lang="en-CA" sz="3000" dirty="0"/>
              <a:t> reporting periods with tasks not </a:t>
            </a:r>
            <a:r>
              <a:rPr lang="en-CA" sz="3000" dirty="0" smtClean="0"/>
              <a:t>completed</a:t>
            </a:r>
            <a:endParaRPr lang="en-CA" sz="3000" dirty="0"/>
          </a:p>
          <a:p>
            <a:r>
              <a:rPr lang="en-CA" sz="3000" dirty="0"/>
              <a:t>Don’t want too many tasks </a:t>
            </a:r>
            <a:r>
              <a:rPr lang="en-CA" sz="3000" b="1" i="1" dirty="0"/>
              <a:t>completed</a:t>
            </a:r>
            <a:r>
              <a:rPr lang="en-CA" sz="3000" dirty="0"/>
              <a:t> in one period or plan will not be read by </a:t>
            </a:r>
            <a:r>
              <a:rPr lang="en-CA" sz="3000" dirty="0" smtClean="0"/>
              <a:t>client</a:t>
            </a:r>
            <a:endParaRPr lang="en-CA" sz="3000" dirty="0"/>
          </a:p>
          <a:p>
            <a:r>
              <a:rPr lang="en-CA" sz="3000" dirty="0"/>
              <a:t>Need to know for </a:t>
            </a:r>
            <a:r>
              <a:rPr lang="en-CA" sz="3000" b="1" i="1" dirty="0"/>
              <a:t>risk</a:t>
            </a:r>
            <a:r>
              <a:rPr lang="en-CA" sz="3000" dirty="0"/>
              <a:t> management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Why is Right Level Important?</a:t>
            </a:r>
          </a:p>
        </p:txBody>
      </p:sp>
    </p:spTree>
    <p:extLst>
      <p:ext uri="{BB962C8B-B14F-4D97-AF65-F5344CB8AC3E}">
        <p14:creationId xmlns:p14="http://schemas.microsoft.com/office/powerpoint/2010/main" val="238851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36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unit of time do I use?</a:t>
            </a:r>
          </a:p>
          <a:p>
            <a:r>
              <a:rPr lang="en-US" dirty="0" smtClean="0"/>
              <a:t>What </a:t>
            </a:r>
            <a:r>
              <a:rPr lang="en-US" dirty="0"/>
              <a:t>do I include?</a:t>
            </a:r>
          </a:p>
          <a:p>
            <a:endParaRPr lang="en-US" dirty="0"/>
          </a:p>
          <a:p>
            <a:r>
              <a:rPr lang="en-US" dirty="0"/>
              <a:t>Unknowns</a:t>
            </a:r>
          </a:p>
          <a:p>
            <a:pPr lvl="1"/>
            <a:r>
              <a:rPr lang="en-US" dirty="0"/>
              <a:t>Unknown events</a:t>
            </a:r>
          </a:p>
          <a:p>
            <a:pPr lvl="1"/>
            <a:r>
              <a:rPr lang="en-US" dirty="0"/>
              <a:t>Unknown resources</a:t>
            </a:r>
          </a:p>
          <a:p>
            <a:pPr lvl="1"/>
            <a:r>
              <a:rPr lang="en-US" dirty="0"/>
              <a:t>Unknown experience/skill level</a:t>
            </a:r>
          </a:p>
          <a:p>
            <a:pPr lvl="1"/>
            <a:r>
              <a:rPr lang="en-US" dirty="0"/>
              <a:t>Unknown learning curve</a:t>
            </a:r>
          </a:p>
        </p:txBody>
      </p:sp>
      <p:sp>
        <p:nvSpPr>
          <p:cNvPr id="154635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Difficulties </a:t>
            </a:r>
            <a:r>
              <a:rPr lang="en-US" dirty="0"/>
              <a:t>and Techniques</a:t>
            </a:r>
          </a:p>
        </p:txBody>
      </p:sp>
    </p:spTree>
    <p:extLst>
      <p:ext uri="{BB962C8B-B14F-4D97-AF65-F5344CB8AC3E}">
        <p14:creationId xmlns:p14="http://schemas.microsoft.com/office/powerpoint/2010/main" val="138784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4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4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4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4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4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/>
              <a:t>Person Days</a:t>
            </a:r>
          </a:p>
          <a:p>
            <a:pPr lvl="1"/>
            <a:r>
              <a:rPr lang="en-US" sz="2800" dirty="0" smtClean="0"/>
              <a:t>One person day is one person working for </a:t>
            </a:r>
            <a:r>
              <a:rPr lang="en-US" sz="2800" b="1" i="1" dirty="0" smtClean="0"/>
              <a:t>one full day</a:t>
            </a:r>
            <a:r>
              <a:rPr lang="en-US" sz="2800" dirty="0" smtClean="0"/>
              <a:t> (actually the </a:t>
            </a:r>
            <a:r>
              <a:rPr lang="en-US" sz="2800" i="1" dirty="0" smtClean="0"/>
              <a:t>work</a:t>
            </a:r>
            <a:r>
              <a:rPr lang="en-US" sz="2800" dirty="0" smtClean="0"/>
              <a:t> or </a:t>
            </a:r>
            <a:r>
              <a:rPr lang="en-US" sz="2800" i="1" dirty="0" smtClean="0"/>
              <a:t>effort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Required </a:t>
            </a:r>
            <a:r>
              <a:rPr lang="en-US" sz="2800" dirty="0"/>
              <a:t>for calculating cost</a:t>
            </a:r>
          </a:p>
          <a:p>
            <a:r>
              <a:rPr lang="en-US" sz="3000" dirty="0"/>
              <a:t>Business Days</a:t>
            </a:r>
          </a:p>
          <a:p>
            <a:pPr lvl="1"/>
            <a:r>
              <a:rPr lang="en-US" sz="2800" b="1" i="1" dirty="0"/>
              <a:t>Working</a:t>
            </a:r>
            <a:r>
              <a:rPr lang="en-US" sz="2800" dirty="0"/>
              <a:t> day – need this to be able to calculate calendar days</a:t>
            </a:r>
          </a:p>
          <a:p>
            <a:r>
              <a:rPr lang="en-US" sz="3000" dirty="0"/>
              <a:t>Calendar Days</a:t>
            </a:r>
          </a:p>
          <a:p>
            <a:pPr lvl="1"/>
            <a:r>
              <a:rPr lang="en-US" sz="2800" dirty="0"/>
              <a:t>Need this to commit to a </a:t>
            </a:r>
            <a:r>
              <a:rPr lang="en-US" sz="2800" b="1" i="1" dirty="0"/>
              <a:t>date</a:t>
            </a: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Time Unit to Estimate</a:t>
            </a:r>
          </a:p>
        </p:txBody>
      </p:sp>
    </p:spTree>
    <p:extLst>
      <p:ext uri="{BB962C8B-B14F-4D97-AF65-F5344CB8AC3E}">
        <p14:creationId xmlns:p14="http://schemas.microsoft.com/office/powerpoint/2010/main" val="225494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Pure</a:t>
            </a:r>
            <a:r>
              <a:rPr lang="en-US" dirty="0"/>
              <a:t> Work Time</a:t>
            </a:r>
          </a:p>
          <a:p>
            <a:pPr lvl="1"/>
            <a:r>
              <a:rPr lang="en-US" dirty="0"/>
              <a:t>Working 100% of your time with 100% focus on task – no interruptions, 100% productive</a:t>
            </a:r>
          </a:p>
          <a:p>
            <a:r>
              <a:rPr lang="en-US" b="1" i="1" dirty="0"/>
              <a:t>Gross</a:t>
            </a:r>
            <a:r>
              <a:rPr lang="en-US" dirty="0"/>
              <a:t> Work Time</a:t>
            </a:r>
          </a:p>
          <a:p>
            <a:pPr lvl="1"/>
            <a:r>
              <a:rPr lang="en-US" dirty="0"/>
              <a:t>Includes time spent on other things than the tasks in the project </a:t>
            </a:r>
            <a:r>
              <a:rPr lang="en-US" dirty="0" smtClean="0"/>
              <a:t>list</a:t>
            </a:r>
          </a:p>
          <a:p>
            <a:pPr lvl="1"/>
            <a:endParaRPr lang="en-CA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CA" sz="3200" dirty="0"/>
              <a:t>Be </a:t>
            </a:r>
            <a:r>
              <a:rPr lang="en-CA" sz="3200" dirty="0" smtClean="0"/>
              <a:t>consistent in their use</a:t>
            </a:r>
            <a:endParaRPr lang="en-US" sz="3200" dirty="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 Include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150937"/>
            <a:ext cx="3456384" cy="2489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378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dependency is a </a:t>
            </a:r>
            <a:r>
              <a:rPr lang="en-CA" b="1" i="1" dirty="0"/>
              <a:t>relationship</a:t>
            </a:r>
            <a:r>
              <a:rPr lang="en-CA" dirty="0"/>
              <a:t> between the start and finish dates of two tasks that reflects a cause and effect between them</a:t>
            </a:r>
          </a:p>
          <a:p>
            <a:endParaRPr lang="en-CA" dirty="0" smtClean="0"/>
          </a:p>
          <a:p>
            <a:r>
              <a:rPr lang="en-CA" dirty="0" smtClean="0"/>
              <a:t>Not </a:t>
            </a:r>
            <a:r>
              <a:rPr lang="en-CA" dirty="0"/>
              <a:t>necessarily chronological sequence – </a:t>
            </a:r>
            <a:r>
              <a:rPr lang="en-CA" b="1" i="1" dirty="0"/>
              <a:t>predecessor</a:t>
            </a:r>
            <a:r>
              <a:rPr lang="en-CA" dirty="0"/>
              <a:t> &amp; </a:t>
            </a:r>
            <a:r>
              <a:rPr lang="en-CA" b="1" i="1" dirty="0"/>
              <a:t>successor</a:t>
            </a:r>
            <a:r>
              <a:rPr lang="en-CA" dirty="0"/>
              <a:t> </a:t>
            </a:r>
            <a:r>
              <a:rPr lang="en-CA" dirty="0" smtClean="0"/>
              <a:t>relationship</a:t>
            </a:r>
            <a:endParaRPr lang="en-CA" dirty="0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186594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Successors </a:t>
            </a:r>
            <a:r>
              <a:rPr lang="en-CA" dirty="0"/>
              <a:t>can start earlier than predecessors</a:t>
            </a:r>
          </a:p>
          <a:p>
            <a:endParaRPr lang="en-CA" dirty="0" smtClean="0"/>
          </a:p>
          <a:p>
            <a:r>
              <a:rPr lang="en-CA" dirty="0" smtClean="0"/>
              <a:t>Better </a:t>
            </a:r>
            <a:r>
              <a:rPr lang="en-CA" dirty="0"/>
              <a:t>to think of it as </a:t>
            </a:r>
            <a:r>
              <a:rPr lang="en-CA" b="1" i="1" dirty="0"/>
              <a:t>driver</a:t>
            </a:r>
            <a:r>
              <a:rPr lang="en-CA" dirty="0"/>
              <a:t> and </a:t>
            </a:r>
            <a:r>
              <a:rPr lang="en-CA" b="1" i="1" dirty="0"/>
              <a:t>follower</a:t>
            </a:r>
          </a:p>
          <a:p>
            <a:pPr lvl="1"/>
            <a:r>
              <a:rPr lang="en-CA" dirty="0"/>
              <a:t>Which task drives the other task</a:t>
            </a:r>
          </a:p>
          <a:p>
            <a:endParaRPr lang="en-CA" dirty="0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257902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762872" cy="4997152"/>
          </a:xfrm>
        </p:spPr>
        <p:txBody>
          <a:bodyPr>
            <a:normAutofit/>
          </a:bodyPr>
          <a:lstStyle/>
          <a:p>
            <a:r>
              <a:rPr lang="en-US" sz="3200" dirty="0"/>
              <a:t>Finish-to-start (</a:t>
            </a:r>
            <a:r>
              <a:rPr lang="en-US" sz="3200" dirty="0" smtClean="0"/>
              <a:t>FS)</a:t>
            </a:r>
            <a:endParaRPr lang="en-US" sz="3200" dirty="0"/>
          </a:p>
          <a:p>
            <a:r>
              <a:rPr lang="en-US" sz="3200" dirty="0"/>
              <a:t>Start-to-start (</a:t>
            </a:r>
            <a:r>
              <a:rPr lang="en-US" sz="3200" dirty="0" smtClean="0"/>
              <a:t>SS)</a:t>
            </a:r>
          </a:p>
          <a:p>
            <a:r>
              <a:rPr lang="en-US" sz="3200" dirty="0" smtClean="0"/>
              <a:t>Finish-to-finish </a:t>
            </a:r>
            <a:r>
              <a:rPr lang="en-US" sz="3200" dirty="0"/>
              <a:t>(</a:t>
            </a:r>
            <a:r>
              <a:rPr lang="en-US" sz="3200" dirty="0" smtClean="0"/>
              <a:t>FF)</a:t>
            </a:r>
            <a:endParaRPr lang="en-US" sz="3200" dirty="0"/>
          </a:p>
          <a:p>
            <a:r>
              <a:rPr lang="en-US" sz="3200" dirty="0"/>
              <a:t>Start-to-finish (SF</a:t>
            </a:r>
            <a:r>
              <a:rPr lang="en-US" sz="3200" dirty="0" smtClean="0"/>
              <a:t>)</a:t>
            </a:r>
            <a:endParaRPr lang="en-CA" sz="3200" dirty="0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21043"/>
            <a:ext cx="8562975" cy="685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Intertask</a:t>
            </a:r>
            <a:r>
              <a:rPr lang="en-US" dirty="0"/>
              <a:t> Dependencies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8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0" ma:contentTypeDescription="Create a new document." ma:contentTypeScope="" ma:versionID="b6358c8e9ccf10d22debe3a56dce56ac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C1A4F3-79AD-45D6-983F-7972D0765F95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784A65E1-218B-4A21-AE79-F602396A741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DF76E17-4C45-4ED6-B926-849D8EB4B3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1034</Words>
  <Application>Microsoft Office PowerPoint</Application>
  <PresentationFormat>On-screen Show (4:3)</PresentationFormat>
  <Paragraphs>152</Paragraphs>
  <Slides>23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Wingdings</vt:lpstr>
      <vt:lpstr>Office Theme</vt:lpstr>
      <vt:lpstr>Bitmap Image</vt:lpstr>
      <vt:lpstr>Resources and Levelling</vt:lpstr>
      <vt:lpstr>Right Level of Detail for Tasks</vt:lpstr>
      <vt:lpstr>Why is Right Level Important?</vt:lpstr>
      <vt:lpstr>Difficulties and Techniques</vt:lpstr>
      <vt:lpstr>Which Time Unit to Estimate</vt:lpstr>
      <vt:lpstr>What to Include</vt:lpstr>
      <vt:lpstr>Dependencies</vt:lpstr>
      <vt:lpstr>Dependencies</vt:lpstr>
      <vt:lpstr>Intertask Dependencies</vt:lpstr>
      <vt:lpstr>Intertask Dependencies</vt:lpstr>
      <vt:lpstr>Intertask Dependencies</vt:lpstr>
      <vt:lpstr>Intertask Dependencies</vt:lpstr>
      <vt:lpstr>Intertask Dependencies</vt:lpstr>
      <vt:lpstr>Lead and Lag Time</vt:lpstr>
      <vt:lpstr>Lead and Lag Time</vt:lpstr>
      <vt:lpstr>Choosing Dependency</vt:lpstr>
      <vt:lpstr>Categories of Dependencies</vt:lpstr>
      <vt:lpstr>Categories of Dependencies</vt:lpstr>
      <vt:lpstr>Resource Levelling</vt:lpstr>
      <vt:lpstr>Resource Levelling</vt:lpstr>
      <vt:lpstr>Before Resources Assigned</vt:lpstr>
      <vt:lpstr>After Resources Assigned</vt:lpstr>
      <vt:lpstr>After Resources Levelled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2010-08-26T04:08:56Z</dcterms:created>
  <dcterms:modified xsi:type="dcterms:W3CDTF">2017-09-15T22:20:01Z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TC102202139990</vt:lpwstr>
  </property>
</Properties>
</file>