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4"/>
  </p:sldMasterIdLst>
  <p:notesMasterIdLst>
    <p:notesMasterId r:id="rId32"/>
  </p:notesMasterIdLst>
  <p:sldIdLst>
    <p:sldId id="309" r:id="rId5"/>
    <p:sldId id="312" r:id="rId6"/>
    <p:sldId id="313" r:id="rId7"/>
    <p:sldId id="314" r:id="rId8"/>
    <p:sldId id="310" r:id="rId9"/>
    <p:sldId id="311" r:id="rId10"/>
    <p:sldId id="335" r:id="rId11"/>
    <p:sldId id="315" r:id="rId12"/>
    <p:sldId id="331" r:id="rId13"/>
    <p:sldId id="332" r:id="rId14"/>
    <p:sldId id="333" r:id="rId15"/>
    <p:sldId id="316" r:id="rId16"/>
    <p:sldId id="317" r:id="rId17"/>
    <p:sldId id="318" r:id="rId18"/>
    <p:sldId id="319" r:id="rId19"/>
    <p:sldId id="320" r:id="rId20"/>
    <p:sldId id="321" r:id="rId21"/>
    <p:sldId id="334" r:id="rId22"/>
    <p:sldId id="322" r:id="rId23"/>
    <p:sldId id="328" r:id="rId24"/>
    <p:sldId id="325" r:id="rId25"/>
    <p:sldId id="327" r:id="rId26"/>
    <p:sldId id="326" r:id="rId27"/>
    <p:sldId id="329" r:id="rId28"/>
    <p:sldId id="330" r:id="rId29"/>
    <p:sldId id="323" r:id="rId30"/>
    <p:sldId id="324" r:id="rId31"/>
  </p:sldIdLst>
  <p:sldSz cx="9144000" cy="6858000" type="screen4x3"/>
  <p:notesSz cx="6858000" cy="91995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64" autoAdjust="0"/>
    <p:restoredTop sz="70554" autoAdjust="0"/>
  </p:normalViewPr>
  <p:slideViewPr>
    <p:cSldViewPr>
      <p:cViewPr varScale="1">
        <p:scale>
          <a:sx n="82" d="100"/>
          <a:sy n="82" d="100"/>
        </p:scale>
        <p:origin x="23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5" d="100"/>
          <a:sy n="45" d="100"/>
        </p:scale>
        <p:origin x="-1980" y="-90"/>
      </p:cViewPr>
      <p:guideLst>
        <p:guide orient="horz" pos="289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C9987-AE10-4685-9B5B-4577F1D5BB4C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79613" y="760413"/>
            <a:ext cx="3168650" cy="2376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295762"/>
            <a:ext cx="5486400" cy="5213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8454A-404F-4DF1-8F43-7DDF83BF3B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64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72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497" y="26575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B317-6CCF-44A4-B99C-75730E0DA706}" type="datetime1">
              <a:rPr lang="en-US" smtClean="0"/>
              <a:pPr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23528" y="267494"/>
            <a:ext cx="8496944" cy="7852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1"/>
            <a:ext cx="4038600" cy="47244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1"/>
            <a:ext cx="4038600" cy="47244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365748"/>
            <a:ext cx="2133600" cy="301752"/>
          </a:xfrm>
          <a:prstGeom prst="rect">
            <a:avLst/>
          </a:prstGeom>
        </p:spPr>
        <p:txBody>
          <a:bodyPr/>
          <a:lstStyle/>
          <a:p>
            <a:fld id="{6D6514FD-1763-45C1-AED0-FF855CD2E095}" type="datetime1">
              <a:rPr lang="en-US" smtClean="0"/>
              <a:pPr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66669"/>
            <a:ext cx="4260056" cy="30083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89520" y="6365748"/>
            <a:ext cx="502920" cy="301752"/>
          </a:xfrm>
          <a:prstGeom prst="rect">
            <a:avLst/>
          </a:prstGeom>
        </p:spPr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7799-E3A9-4516-B428-D2DCE16620CD}" type="datetime1">
              <a:rPr lang="en-US" smtClean="0"/>
              <a:pPr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Your logo here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688B-20E5-4279-9389-143F269CFCDC}" type="datetime1">
              <a:rPr lang="en-US" smtClean="0"/>
              <a:pPr/>
              <a:t>9/15/2017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Your logo here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9DFEDFA-E8B3-4E56-842C-D01EFB3A34F3}" type="datetimeFigureOut">
              <a:rPr lang="en-US" smtClean="0"/>
              <a:pPr/>
              <a:t>9/15/2017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62" r:id="rId12"/>
    <p:sldLayoutId id="2147483664" r:id="rId13"/>
    <p:sldLayoutId id="2147483670" r:id="rId14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622" y="2605215"/>
            <a:ext cx="864096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5400" dirty="0" smtClean="0"/>
              <a:t>Project Monitoring,  Reporting &amp; Risk Management</a:t>
            </a:r>
            <a:endParaRPr lang="en-CA" dirty="0"/>
          </a:p>
        </p:txBody>
      </p:sp>
      <p:sp>
        <p:nvSpPr>
          <p:cNvPr id="7171" name="Subtitle 2"/>
          <p:cNvSpPr>
            <a:spLocks noGrp="1"/>
          </p:cNvSpPr>
          <p:nvPr>
            <p:ph type="subTitle" idx="1"/>
          </p:nvPr>
        </p:nvSpPr>
        <p:spPr>
          <a:xfrm>
            <a:off x="324606" y="4477423"/>
            <a:ext cx="8712968" cy="2376264"/>
          </a:xfrm>
        </p:spPr>
        <p:txBody>
          <a:bodyPr>
            <a:noAutofit/>
          </a:bodyPr>
          <a:lstStyle/>
          <a:p>
            <a:pPr marR="0" eaLnBrk="1" hangingPunct="1"/>
            <a:r>
              <a:rPr lang="en-US" sz="2800" dirty="0" smtClean="0"/>
              <a:t>420-E31  Systems III</a:t>
            </a:r>
          </a:p>
          <a:p>
            <a:endParaRPr lang="en-US" sz="2800" dirty="0" smtClean="0"/>
          </a:p>
          <a:p>
            <a:r>
              <a:rPr lang="en-US" dirty="0" smtClean="0"/>
              <a:t>References:</a:t>
            </a:r>
          </a:p>
          <a:p>
            <a:r>
              <a:rPr lang="en-US" dirty="0" err="1" smtClean="0"/>
              <a:t>Braude</a:t>
            </a:r>
            <a:r>
              <a:rPr lang="en-US" dirty="0" smtClean="0"/>
              <a:t> – Software Engineering Modern Approaches 2</a:t>
            </a:r>
            <a:r>
              <a:rPr lang="en-US" baseline="30000" dirty="0" smtClean="0"/>
              <a:t>nd</a:t>
            </a:r>
            <a:r>
              <a:rPr lang="en-US" dirty="0" smtClean="0"/>
              <a:t> Ed</a:t>
            </a:r>
          </a:p>
          <a:p>
            <a:r>
              <a:rPr lang="en-US" dirty="0" smtClean="0"/>
              <a:t>Rosenblatt– Systems Analysis and Design 10</a:t>
            </a:r>
            <a:r>
              <a:rPr lang="en-US" baseline="30000" dirty="0" smtClean="0"/>
              <a:t>th</a:t>
            </a:r>
            <a:r>
              <a:rPr lang="en-US" dirty="0" smtClean="0"/>
              <a:t> Ed</a:t>
            </a:r>
          </a:p>
          <a:p>
            <a:r>
              <a:rPr lang="en-US" sz="28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Risk - Organizational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 algn="ctr">
              <a:buNone/>
            </a:pPr>
            <a:r>
              <a:rPr lang="en-US" dirty="0" smtClean="0"/>
              <a:t>We may lose a team member.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4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Risk - Technical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 algn="ctr">
              <a:buNone/>
            </a:pPr>
            <a:r>
              <a:rPr lang="en-US" dirty="0" smtClean="0"/>
              <a:t>An off-the-shelf database management system may not be versatile enough to cover the types of operations required.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5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Risk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8650" indent="-514350">
              <a:buAutoNum type="arabicParenR"/>
            </a:pPr>
            <a:r>
              <a:rPr lang="en-US" dirty="0" smtClean="0"/>
              <a:t>Develop a risk management plan</a:t>
            </a:r>
          </a:p>
          <a:p>
            <a:pPr marL="628650" indent="-514350">
              <a:buAutoNum type="arabicParenR"/>
            </a:pPr>
            <a:r>
              <a:rPr lang="en-US" dirty="0" smtClean="0"/>
              <a:t>Identify the risks</a:t>
            </a:r>
          </a:p>
          <a:p>
            <a:pPr marL="628650" indent="-514350">
              <a:buAutoNum type="arabicParenR"/>
            </a:pPr>
            <a:r>
              <a:rPr lang="en-US" dirty="0" smtClean="0"/>
              <a:t>Analyze the risks</a:t>
            </a:r>
          </a:p>
          <a:p>
            <a:pPr marL="628650" indent="-514350">
              <a:buAutoNum type="arabicParenR"/>
            </a:pPr>
            <a:r>
              <a:rPr lang="en-US" dirty="0" smtClean="0"/>
              <a:t>Create a risk response plan</a:t>
            </a:r>
          </a:p>
          <a:p>
            <a:pPr marL="628650" indent="-514350">
              <a:buAutoNum type="arabicParenR"/>
            </a:pPr>
            <a:r>
              <a:rPr lang="en-US" dirty="0" smtClean="0"/>
              <a:t>Monitor risks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1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Risk Management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Requires a review of:</a:t>
            </a:r>
          </a:p>
          <a:p>
            <a:pPr lvl="1"/>
            <a:r>
              <a:rPr lang="en-US" sz="3000" dirty="0" smtClean="0"/>
              <a:t>Project scope and stakeholders;</a:t>
            </a:r>
          </a:p>
          <a:p>
            <a:pPr lvl="1"/>
            <a:r>
              <a:rPr lang="en-US" sz="3000" dirty="0" smtClean="0"/>
              <a:t>Budget and schedule;</a:t>
            </a:r>
          </a:p>
          <a:p>
            <a:pPr lvl="1"/>
            <a:r>
              <a:rPr lang="en-US" sz="3000" dirty="0" smtClean="0"/>
              <a:t>Other internal/external factors that might affect the project</a:t>
            </a:r>
            <a:endParaRPr lang="en-US" dirty="0" smtClean="0"/>
          </a:p>
          <a:p>
            <a:r>
              <a:rPr lang="en-US" dirty="0" smtClean="0"/>
              <a:t>Plan should define:</a:t>
            </a:r>
          </a:p>
          <a:p>
            <a:pPr lvl="1"/>
            <a:r>
              <a:rPr lang="en-US" sz="3000" dirty="0" smtClean="0"/>
              <a:t>Risk management methods  and procedures</a:t>
            </a:r>
          </a:p>
          <a:p>
            <a:pPr lvl="1"/>
            <a:r>
              <a:rPr lang="en-US" sz="3000" dirty="0" smtClean="0"/>
              <a:t>Categories of risks</a:t>
            </a:r>
          </a:p>
          <a:p>
            <a:pPr lvl="1"/>
            <a:r>
              <a:rPr lang="en-US" sz="3000" dirty="0" smtClean="0"/>
              <a:t>Contingency plans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6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Risk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each risk and assess the likelihood that it could affect the project.</a:t>
            </a:r>
          </a:p>
          <a:p>
            <a:r>
              <a:rPr lang="en-US" dirty="0" smtClean="0"/>
              <a:t>Describe:</a:t>
            </a:r>
          </a:p>
          <a:p>
            <a:pPr lvl="1"/>
            <a:r>
              <a:rPr lang="en-US" sz="2800" dirty="0" smtClean="0"/>
              <a:t>What might cause the risk to occur</a:t>
            </a:r>
          </a:p>
          <a:p>
            <a:pPr lvl="1"/>
            <a:r>
              <a:rPr lang="en-US" sz="2800" dirty="0" smtClean="0"/>
              <a:t>Who would be responsible for responding</a:t>
            </a:r>
          </a:p>
          <a:p>
            <a:pPr lvl="1"/>
            <a:r>
              <a:rPr lang="en-US" sz="2800" dirty="0" smtClean="0"/>
              <a:t>Potential impact of the risk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7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Analyze the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Qualitative Risk Analysis</a:t>
            </a:r>
          </a:p>
          <a:p>
            <a:pPr lvl="1"/>
            <a:r>
              <a:rPr lang="en-US" dirty="0" smtClean="0"/>
              <a:t>Estimate the probability that risk will occur and degree of impact.</a:t>
            </a:r>
          </a:p>
          <a:p>
            <a:r>
              <a:rPr lang="en-US" dirty="0" smtClean="0"/>
              <a:t>Quantitative Risk Analysis</a:t>
            </a:r>
          </a:p>
          <a:p>
            <a:pPr lvl="1"/>
            <a:r>
              <a:rPr lang="en-US" dirty="0" smtClean="0"/>
              <a:t>Understand actual impact in terms of dollars, time, project scope, quality.</a:t>
            </a:r>
          </a:p>
          <a:p>
            <a:pPr lvl="1"/>
            <a:r>
              <a:rPr lang="en-US" dirty="0" smtClean="0"/>
              <a:t>What-if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7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Risk Response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Proactive effort to anticipate a risk and describe what to do if it occurs.</a:t>
            </a:r>
          </a:p>
          <a:p>
            <a:r>
              <a:rPr lang="en-US" dirty="0" smtClean="0"/>
              <a:t>Reduces overall impact when risk occurs by triggering quick and appropriate action.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0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Monitor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Ongoing throughout project.</a:t>
            </a:r>
          </a:p>
          <a:p>
            <a:r>
              <a:rPr lang="en-US" dirty="0" smtClean="0"/>
              <a:t>Continually track risks and identify new risks.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7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Risk - Organizational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 algn="ctr">
              <a:buNone/>
            </a:pPr>
            <a:r>
              <a:rPr lang="en-US" dirty="0" smtClean="0"/>
              <a:t>The team may not have the required Java skills to execute the job on time because several of them have not used Java in a business environment.</a:t>
            </a:r>
          </a:p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r>
              <a:rPr lang="en-US" b="1" dirty="0" smtClean="0"/>
              <a:t>Risk Mitigation Options:</a:t>
            </a:r>
          </a:p>
          <a:p>
            <a:pPr marL="628650" indent="-514350">
              <a:buAutoNum type="arabicParenR"/>
            </a:pPr>
            <a:r>
              <a:rPr lang="en-US" b="1" dirty="0" smtClean="0"/>
              <a:t>Avoid</a:t>
            </a:r>
            <a:r>
              <a:rPr lang="en-US" dirty="0" smtClean="0"/>
              <a:t> – The team will use C++ instead</a:t>
            </a:r>
          </a:p>
          <a:p>
            <a:pPr marL="628650" indent="-514350">
              <a:buAutoNum type="arabicParenR"/>
            </a:pPr>
            <a:r>
              <a:rPr lang="en-US" b="1" dirty="0" smtClean="0"/>
              <a:t>Concrete plan </a:t>
            </a:r>
            <a:r>
              <a:rPr lang="en-US" dirty="0" smtClean="0"/>
              <a:t>- Tom, Sue and Jack will pass level 2 Java certification by December 4 in an intermediate Java course</a:t>
            </a:r>
          </a:p>
          <a:p>
            <a:pPr marL="628650" indent="-514350">
              <a:buAutoNum type="arabicParenR"/>
            </a:pPr>
            <a:r>
              <a:rPr lang="en-US" b="1" dirty="0" smtClean="0"/>
              <a:t>Ignore it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7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Project has a build-in risk management capability.</a:t>
            </a:r>
          </a:p>
          <a:p>
            <a:pPr lvl="1"/>
            <a:r>
              <a:rPr lang="en-US" dirty="0" smtClean="0"/>
              <a:t>Can link risks with specific tasks</a:t>
            </a:r>
          </a:p>
          <a:p>
            <a:pPr lvl="1"/>
            <a:r>
              <a:rPr lang="en-US" dirty="0" smtClean="0"/>
              <a:t>Can specify probability (as a percentage)</a:t>
            </a:r>
          </a:p>
          <a:p>
            <a:pPr lvl="1"/>
            <a:r>
              <a:rPr lang="en-US" dirty="0" smtClean="0"/>
              <a:t>Can specify impact on a scale of 1 – 10</a:t>
            </a:r>
          </a:p>
          <a:p>
            <a:pPr lvl="1"/>
            <a:r>
              <a:rPr lang="en-US" dirty="0" smtClean="0"/>
              <a:t>Stores mitigation and contingency plan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4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Role of a Project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what a project manager does:</a:t>
            </a:r>
          </a:p>
          <a:p>
            <a:pPr lvl="1"/>
            <a:r>
              <a:rPr lang="en-US" dirty="0" smtClean="0"/>
              <a:t>Project Planning </a:t>
            </a:r>
          </a:p>
          <a:p>
            <a:pPr lvl="2"/>
            <a:r>
              <a:rPr lang="en-US" dirty="0" smtClean="0"/>
              <a:t>Identify tasks</a:t>
            </a:r>
          </a:p>
          <a:p>
            <a:pPr lvl="2"/>
            <a:r>
              <a:rPr lang="en-US" dirty="0" smtClean="0"/>
              <a:t>Estimate</a:t>
            </a:r>
          </a:p>
          <a:p>
            <a:pPr lvl="1"/>
            <a:r>
              <a:rPr lang="en-US" dirty="0" smtClean="0"/>
              <a:t>Project Scheduling</a:t>
            </a:r>
          </a:p>
          <a:p>
            <a:pPr lvl="2"/>
            <a:r>
              <a:rPr lang="en-US" dirty="0" smtClean="0"/>
              <a:t>Make work plan</a:t>
            </a:r>
          </a:p>
          <a:p>
            <a:pPr lvl="1"/>
            <a:r>
              <a:rPr lang="en-US" dirty="0" smtClean="0"/>
              <a:t>Project Monitoring</a:t>
            </a:r>
          </a:p>
          <a:p>
            <a:pPr lvl="1"/>
            <a:r>
              <a:rPr lang="en-US" dirty="0" smtClean="0"/>
              <a:t>Project Reporting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2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Team Size &amp;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size of a project team has a direct effect on the success of a project.</a:t>
            </a:r>
          </a:p>
          <a:p>
            <a:endParaRPr lang="en-US" dirty="0"/>
          </a:p>
          <a:p>
            <a:r>
              <a:rPr lang="en-US" dirty="0" smtClean="0"/>
              <a:t>Not all project teams are collocated.</a:t>
            </a:r>
          </a:p>
          <a:p>
            <a:endParaRPr lang="en-US" dirty="0"/>
          </a:p>
          <a:p>
            <a:r>
              <a:rPr lang="en-US" dirty="0" smtClean="0"/>
              <a:t>The project manager is involved in determining team size and managing remote teams.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5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Size	- Large or Small?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team</a:t>
            </a:r>
          </a:p>
          <a:p>
            <a:pPr marL="411480" lvl="1" indent="0">
              <a:buNone/>
            </a:pPr>
            <a:r>
              <a:rPr lang="en-US" b="1" dirty="0">
                <a:sym typeface="Wingdings"/>
              </a:rPr>
              <a:t></a:t>
            </a:r>
            <a:r>
              <a:rPr lang="en-US" dirty="0" smtClean="0"/>
              <a:t>Work can be divided into many parts</a:t>
            </a:r>
          </a:p>
          <a:p>
            <a:pPr marL="411480" lvl="1" indent="0">
              <a:buNone/>
            </a:pPr>
            <a:r>
              <a:rPr lang="en-US" b="1" dirty="0">
                <a:sym typeface="Wingdings"/>
              </a:rPr>
              <a:t></a:t>
            </a:r>
            <a:r>
              <a:rPr lang="en-US" dirty="0" smtClean="0"/>
              <a:t>Lots of time consuming communication required  (team members explain what they are doing, more meetings)</a:t>
            </a:r>
          </a:p>
          <a:p>
            <a:pPr marL="411480" lvl="1" indent="0">
              <a:buNone/>
            </a:pPr>
            <a:r>
              <a:rPr lang="en-US" b="1" dirty="0">
                <a:sym typeface="Wingdings"/>
              </a:rPr>
              <a:t></a:t>
            </a:r>
            <a:r>
              <a:rPr lang="en-US" dirty="0" smtClean="0"/>
              <a:t>More chance for errors to occur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0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1143000"/>
          </a:xfrm>
        </p:spPr>
        <p:txBody>
          <a:bodyPr/>
          <a:lstStyle/>
          <a:p>
            <a:r>
              <a:rPr lang="en-US" sz="3600" dirty="0"/>
              <a:t>What is O</a:t>
            </a:r>
            <a:r>
              <a:rPr lang="en-US" sz="3600" dirty="0" smtClean="0"/>
              <a:t>ptimal Size </a:t>
            </a:r>
            <a:r>
              <a:rPr lang="en-US" sz="3600" dirty="0"/>
              <a:t>of a S</a:t>
            </a:r>
            <a:r>
              <a:rPr lang="en-US" sz="3600" dirty="0" smtClean="0"/>
              <a:t>oftware </a:t>
            </a:r>
            <a:r>
              <a:rPr lang="en-US" sz="3600" dirty="0"/>
              <a:t>T</a:t>
            </a:r>
            <a:r>
              <a:rPr lang="en-US" sz="3600" dirty="0" smtClean="0"/>
              <a:t>eam?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Depends on nature of the project</a:t>
            </a:r>
          </a:p>
          <a:p>
            <a:r>
              <a:rPr lang="en-US" sz="2800" dirty="0" smtClean="0"/>
              <a:t>More routine projects can handle a larger team size, since it is well understood</a:t>
            </a:r>
          </a:p>
          <a:p>
            <a:r>
              <a:rPr lang="en-US" sz="2800" dirty="0" smtClean="0"/>
              <a:t>The number of developers with whom each developer needs to interact on  a regular basis should be:</a:t>
            </a:r>
          </a:p>
          <a:p>
            <a:pPr lvl="1"/>
            <a:r>
              <a:rPr lang="en-US" sz="2400" dirty="0" smtClean="0"/>
              <a:t>Between 3 and 7 (</a:t>
            </a:r>
            <a:r>
              <a:rPr lang="en-US" sz="2400" dirty="0" err="1" smtClean="0"/>
              <a:t>Braude</a:t>
            </a:r>
            <a:r>
              <a:rPr lang="en-US" sz="2400" dirty="0"/>
              <a:t>)</a:t>
            </a:r>
            <a:endParaRPr lang="en-US" sz="2400" dirty="0" smtClean="0"/>
          </a:p>
          <a:p>
            <a:pPr lvl="1"/>
            <a:r>
              <a:rPr lang="en-US" sz="2400" dirty="0" smtClean="0"/>
              <a:t>Between 4 and 8 (Humphrey)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7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Paradox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Adding people to a failing project invariably makes matters worse.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sz="2400" dirty="0" smtClean="0"/>
              <a:t>Fred Books, The Mythical Man Month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1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all project teams are collocated.</a:t>
            </a:r>
          </a:p>
          <a:p>
            <a:r>
              <a:rPr lang="en-US" dirty="0" smtClean="0"/>
              <a:t>Offshoring = teams split across continents</a:t>
            </a:r>
          </a:p>
          <a:p>
            <a:r>
              <a:rPr lang="en-US" dirty="0" smtClean="0"/>
              <a:t>To be successful with remote teams, there needs to be:</a:t>
            </a:r>
          </a:p>
          <a:p>
            <a:pPr lvl="1"/>
            <a:r>
              <a:rPr lang="en-US" sz="2800" dirty="0" smtClean="0"/>
              <a:t>Use of video conferencing/Skype</a:t>
            </a:r>
          </a:p>
          <a:p>
            <a:pPr lvl="1"/>
            <a:r>
              <a:rPr lang="en-US" sz="2800" dirty="0" smtClean="0"/>
              <a:t>Some periodic face-to-face interaction (particularly at the beginning)</a:t>
            </a:r>
          </a:p>
          <a:p>
            <a:pPr lvl="1"/>
            <a:r>
              <a:rPr lang="en-US" sz="2800" dirty="0" smtClean="0"/>
              <a:t>Strong onsite management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9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Pro’s and Con’s of Remote Teams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800" b="1" dirty="0">
                <a:sym typeface="Wingdings"/>
              </a:rPr>
              <a:t> </a:t>
            </a:r>
            <a:r>
              <a:rPr lang="en-US" sz="2800" dirty="0" smtClean="0"/>
              <a:t>Potential for cost savings</a:t>
            </a:r>
          </a:p>
          <a:p>
            <a:pPr marL="114300" indent="0">
              <a:buNone/>
            </a:pPr>
            <a:r>
              <a:rPr lang="en-US" sz="2800" b="1" dirty="0">
                <a:sym typeface="Wingdings"/>
              </a:rPr>
              <a:t> </a:t>
            </a:r>
            <a:r>
              <a:rPr lang="en-US" sz="2800" dirty="0" smtClean="0"/>
              <a:t>Can result in improved quality work</a:t>
            </a:r>
          </a:p>
          <a:p>
            <a:pPr marL="114300" indent="0">
              <a:buNone/>
            </a:pPr>
            <a:r>
              <a:rPr lang="en-US" sz="2800" b="1" dirty="0">
                <a:sym typeface="Wingdings"/>
              </a:rPr>
              <a:t> </a:t>
            </a:r>
            <a:r>
              <a:rPr lang="en-US" sz="2800" dirty="0" smtClean="0"/>
              <a:t>Work can be scheduled around the clock</a:t>
            </a:r>
          </a:p>
          <a:p>
            <a:pPr marL="114300" indent="0">
              <a:buNone/>
            </a:pPr>
            <a:r>
              <a:rPr lang="en-US" sz="2800" b="1" dirty="0">
                <a:sym typeface="Wingdings"/>
              </a:rPr>
              <a:t> </a:t>
            </a:r>
            <a:r>
              <a:rPr lang="en-US" sz="2800" dirty="0" smtClean="0"/>
              <a:t>Harder for offshore personnel to understand requirements.</a:t>
            </a:r>
          </a:p>
          <a:p>
            <a:pPr marL="114300" indent="0">
              <a:buNone/>
            </a:pPr>
            <a:r>
              <a:rPr lang="en-US" sz="2800" b="1" dirty="0">
                <a:sym typeface="Wingdings"/>
              </a:rPr>
              <a:t> </a:t>
            </a:r>
            <a:r>
              <a:rPr lang="en-US" sz="2800" dirty="0" smtClean="0"/>
              <a:t>Lack of informal “chatter”</a:t>
            </a:r>
          </a:p>
          <a:p>
            <a:pPr marL="114300" indent="0">
              <a:buNone/>
            </a:pPr>
            <a:r>
              <a:rPr lang="en-US" sz="2800" b="1" dirty="0">
                <a:sym typeface="Wingdings"/>
              </a:rPr>
              <a:t> </a:t>
            </a:r>
            <a:r>
              <a:rPr lang="en-US" sz="2800" dirty="0" smtClean="0"/>
              <a:t>Time zone differences</a:t>
            </a:r>
          </a:p>
          <a:p>
            <a:pPr marL="114300" indent="0">
              <a:buNone/>
            </a:pPr>
            <a:r>
              <a:rPr lang="en-US" sz="2800" b="1" dirty="0">
                <a:sym typeface="Wingdings"/>
              </a:rPr>
              <a:t> </a:t>
            </a:r>
            <a:r>
              <a:rPr lang="en-US" sz="2800" dirty="0" smtClean="0"/>
              <a:t>Cultural differences</a:t>
            </a:r>
          </a:p>
          <a:p>
            <a:pPr marL="114300" indent="0">
              <a:buNone/>
            </a:pPr>
            <a:r>
              <a:rPr lang="en-US" sz="2800" b="1" dirty="0">
                <a:sym typeface="Wingdings"/>
              </a:rPr>
              <a:t> </a:t>
            </a:r>
            <a:r>
              <a:rPr lang="en-US" sz="2800" dirty="0" smtClean="0"/>
              <a:t>Potential communication difficulties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5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1143000"/>
          </a:xfrm>
        </p:spPr>
        <p:txBody>
          <a:bodyPr/>
          <a:lstStyle/>
          <a:p>
            <a:r>
              <a:rPr lang="en-US" sz="4000" dirty="0" smtClean="0"/>
              <a:t>Challenges of Software Project </a:t>
            </a:r>
            <a:r>
              <a:rPr lang="en-US" sz="4000" dirty="0" err="1" smtClean="0"/>
              <a:t>Mgmt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Customers are seldom sure of what they want.</a:t>
            </a:r>
          </a:p>
          <a:p>
            <a:pPr marL="114300" indent="0">
              <a:buNone/>
            </a:pPr>
            <a:endParaRPr lang="en-US" sz="2800" dirty="0" smtClean="0"/>
          </a:p>
          <a:p>
            <a:r>
              <a:rPr lang="en-US" sz="2800" dirty="0" smtClean="0"/>
              <a:t>Customers change their requirements and plans may not be updated.</a:t>
            </a:r>
          </a:p>
          <a:p>
            <a:pPr marL="114300" indent="0">
              <a:buNone/>
            </a:pPr>
            <a:endParaRPr lang="en-US" sz="2800" dirty="0" smtClean="0"/>
          </a:p>
          <a:p>
            <a:r>
              <a:rPr lang="en-US" sz="2800" dirty="0" smtClean="0"/>
              <a:t>It is hard to estimate up front the magnitude of the effort required.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4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1143000"/>
          </a:xfrm>
        </p:spPr>
        <p:txBody>
          <a:bodyPr/>
          <a:lstStyle/>
          <a:p>
            <a:r>
              <a:rPr lang="en-US" sz="4000" dirty="0" smtClean="0"/>
              <a:t>Challenges of Software Project </a:t>
            </a:r>
            <a:r>
              <a:rPr lang="en-US" sz="4000" dirty="0" err="1" smtClean="0"/>
              <a:t>Mgmt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It is hard to coordinate the many requirements, through design and implementation.</a:t>
            </a:r>
          </a:p>
          <a:p>
            <a:pPr marL="114300" indent="0">
              <a:buNone/>
            </a:pPr>
            <a:endParaRPr lang="en-US" sz="2800" dirty="0" smtClean="0"/>
          </a:p>
          <a:p>
            <a:r>
              <a:rPr lang="en-US" sz="2800" dirty="0" smtClean="0"/>
              <a:t>There may be </a:t>
            </a:r>
            <a:r>
              <a:rPr lang="en-US" sz="2800" dirty="0" err="1" smtClean="0"/>
              <a:t>unforseen</a:t>
            </a:r>
            <a:r>
              <a:rPr lang="en-US" sz="2800" dirty="0" smtClean="0"/>
              <a:t> technical difficulties to overcome.</a:t>
            </a:r>
          </a:p>
          <a:p>
            <a:pPr marL="114300" indent="0">
              <a:buNone/>
            </a:pPr>
            <a:endParaRPr lang="en-US" sz="2800" dirty="0" smtClean="0"/>
          </a:p>
          <a:p>
            <a:r>
              <a:rPr lang="en-US" sz="2800" dirty="0" smtClean="0"/>
              <a:t>It is not easy to maintain strong team dynamics.</a:t>
            </a:r>
          </a:p>
          <a:p>
            <a:pPr lvl="1"/>
            <a:r>
              <a:rPr lang="en-US" sz="2800" dirty="0" smtClean="0"/>
              <a:t>Time pressures cause stress, and team members have differing opinions.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6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Monitoring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Guiding, supervising, coordinating the project team’s workload.</a:t>
            </a:r>
          </a:p>
          <a:p>
            <a:pPr lvl="1"/>
            <a:r>
              <a:rPr lang="en-US" sz="2800" dirty="0" smtClean="0"/>
              <a:t>Compare progress to the baseline schedule</a:t>
            </a:r>
          </a:p>
          <a:p>
            <a:r>
              <a:rPr lang="en-US" dirty="0" smtClean="0"/>
              <a:t>Monitor the progress</a:t>
            </a:r>
          </a:p>
          <a:p>
            <a:r>
              <a:rPr lang="en-US" dirty="0" smtClean="0"/>
              <a:t>Evaluate the results</a:t>
            </a:r>
          </a:p>
          <a:p>
            <a:r>
              <a:rPr lang="en-US" dirty="0" smtClean="0"/>
              <a:t>Take corrective action when necessary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7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Project managers spend most of their time tracking the tasks along the critical path.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Delays in the critical path have the greatest potential to delay the project.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4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Members of the project ream regularly report progress to the project manager, who then reports to management and users.</a:t>
            </a:r>
          </a:p>
          <a:p>
            <a:r>
              <a:rPr lang="en-US" dirty="0" smtClean="0"/>
              <a:t>Project manager collects, verifies, organizes, evaluates the info collected from the team.  	</a:t>
            </a:r>
          </a:p>
          <a:p>
            <a:pPr lvl="1"/>
            <a:r>
              <a:rPr lang="en-US" sz="2800" dirty="0" smtClean="0"/>
              <a:t>Project Status Meetings</a:t>
            </a:r>
          </a:p>
          <a:p>
            <a:pPr lvl="1"/>
            <a:r>
              <a:rPr lang="en-US" sz="2800" dirty="0" smtClean="0"/>
              <a:t>Project Status Reports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1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Status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a written report</a:t>
            </a:r>
          </a:p>
          <a:p>
            <a:r>
              <a:rPr lang="en-US" dirty="0" smtClean="0"/>
              <a:t>Often include Gantt charts for graphical progress</a:t>
            </a:r>
          </a:p>
          <a:p>
            <a:endParaRPr lang="en-US" dirty="0"/>
          </a:p>
          <a:p>
            <a:r>
              <a:rPr lang="en-US" dirty="0" smtClean="0"/>
              <a:t>Effective reporting requires strong communication skills and a sense of what others want/need to know about the project.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9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items that project managers monitor and report on are metrics.</a:t>
            </a:r>
          </a:p>
          <a:p>
            <a:pPr lvl="1"/>
            <a:r>
              <a:rPr lang="en-US" sz="2800" dirty="0" smtClean="0"/>
              <a:t>Project milestones (dates to be met)</a:t>
            </a:r>
          </a:p>
          <a:p>
            <a:pPr lvl="1"/>
            <a:r>
              <a:rPr lang="en-US" sz="2800" dirty="0" smtClean="0"/>
              <a:t>Testing progress (percentage completion; pass rate percentage)</a:t>
            </a:r>
          </a:p>
          <a:p>
            <a:pPr lvl="1"/>
            <a:r>
              <a:rPr lang="en-US" sz="2800" dirty="0" smtClean="0"/>
              <a:t>Defect detection rates (# defects found in a time period)</a:t>
            </a:r>
          </a:p>
          <a:p>
            <a:pPr lvl="1"/>
            <a:r>
              <a:rPr lang="en-US" sz="2800" dirty="0" smtClean="0"/>
              <a:t>Defect resolution rates (# defects fixed in a time period)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4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n-US" dirty="0" smtClean="0"/>
              <a:t>A </a:t>
            </a:r>
            <a:r>
              <a:rPr lang="en-US" b="1" dirty="0" smtClean="0"/>
              <a:t>risk</a:t>
            </a:r>
            <a:r>
              <a:rPr lang="en-US" dirty="0" smtClean="0"/>
              <a:t> is an event that could negatively affect the project.</a:t>
            </a:r>
          </a:p>
          <a:p>
            <a:pPr marL="114300" indent="0">
              <a:buNone/>
            </a:pPr>
            <a:endParaRPr lang="en-US" dirty="0"/>
          </a:p>
          <a:p>
            <a:pPr marL="114300" indent="0" algn="ctr">
              <a:buNone/>
            </a:pPr>
            <a:r>
              <a:rPr lang="en-US" b="1" dirty="0" smtClean="0"/>
              <a:t>Risk management</a:t>
            </a:r>
            <a:r>
              <a:rPr lang="en-US" dirty="0" smtClean="0"/>
              <a:t> is the process of identifying, analyzing, anticipating and monitoring risks to </a:t>
            </a:r>
            <a:r>
              <a:rPr lang="en-US" b="1" dirty="0" smtClean="0"/>
              <a:t>minimize</a:t>
            </a:r>
            <a:r>
              <a:rPr lang="en-US" dirty="0" smtClean="0"/>
              <a:t> their impact on the project.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3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Risk - Organizational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pPr marL="114300" indent="0" algn="ctr">
              <a:buNone/>
            </a:pPr>
            <a:r>
              <a:rPr lang="en-US" dirty="0" smtClean="0"/>
              <a:t>The team may not have the required Java skills to execute the job on time because several of them have not used Java in a business environment.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0" ma:contentTypeDescription="Create a new document." ma:contentTypeScope="" ma:versionID="b6358c8e9ccf10d22debe3a56dce56ac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C1A4F3-79AD-45D6-983F-7972D0765F95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2.xml><?xml version="1.0" encoding="utf-8"?>
<ds:datastoreItem xmlns:ds="http://schemas.openxmlformats.org/officeDocument/2006/customXml" ds:itemID="{784A65E1-218B-4A21-AE79-F602396A741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DF76E17-4C45-4ED6-B926-849D8EB4B38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0</TotalTime>
  <Words>984</Words>
  <Application>Microsoft Office PowerPoint</Application>
  <PresentationFormat>On-screen Show (4:3)</PresentationFormat>
  <Paragraphs>157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</vt:lpstr>
      <vt:lpstr>Wingdings</vt:lpstr>
      <vt:lpstr>Adjacency</vt:lpstr>
      <vt:lpstr>  Project Monitoring,  Reporting &amp; Risk Management</vt:lpstr>
      <vt:lpstr>The Role of a Project Manager</vt:lpstr>
      <vt:lpstr>Project Monitoring </vt:lpstr>
      <vt:lpstr>Project Monitoring</vt:lpstr>
      <vt:lpstr>Project Reporting</vt:lpstr>
      <vt:lpstr>Project Status Reports</vt:lpstr>
      <vt:lpstr>Project Metrics</vt:lpstr>
      <vt:lpstr>Risk Management</vt:lpstr>
      <vt:lpstr>Example Risk - Organizational</vt:lpstr>
      <vt:lpstr>Example Risk - Organizational</vt:lpstr>
      <vt:lpstr>Example Risk - Technical</vt:lpstr>
      <vt:lpstr>Steps in Risk Management</vt:lpstr>
      <vt:lpstr>Step 1: Risk Management Plan</vt:lpstr>
      <vt:lpstr>Step 2: Risk Identification</vt:lpstr>
      <vt:lpstr>Step 3: Analyze the Risks</vt:lpstr>
      <vt:lpstr>Step 4: Risk Response Plan</vt:lpstr>
      <vt:lpstr>Step 5: Monitor Risks</vt:lpstr>
      <vt:lpstr>Example Risk - Organizational</vt:lpstr>
      <vt:lpstr>Risk Management Software</vt:lpstr>
      <vt:lpstr>Project Team Size &amp; Location</vt:lpstr>
      <vt:lpstr>Team Size - Large or Small?</vt:lpstr>
      <vt:lpstr>What is Optimal Size of a Software Team?</vt:lpstr>
      <vt:lpstr>A Paradox</vt:lpstr>
      <vt:lpstr>Team Location</vt:lpstr>
      <vt:lpstr>Pro’s and Con’s of Remote Teams</vt:lpstr>
      <vt:lpstr>Challenges of Software Project Mgmt</vt:lpstr>
      <vt:lpstr>Challenges of Software Project Mgmt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2010-08-26T04:08:56Z</dcterms:created>
  <dcterms:modified xsi:type="dcterms:W3CDTF">2017-09-15T22:23:23Z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TC102202139990</vt:lpwstr>
  </property>
</Properties>
</file>