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4"/>
  </p:sldMasterIdLst>
  <p:notesMasterIdLst>
    <p:notesMasterId r:id="rId34"/>
  </p:notesMasterIdLst>
  <p:sldIdLst>
    <p:sldId id="309" r:id="rId5"/>
    <p:sldId id="333" r:id="rId6"/>
    <p:sldId id="344" r:id="rId7"/>
    <p:sldId id="343" r:id="rId8"/>
    <p:sldId id="312" r:id="rId9"/>
    <p:sldId id="345" r:id="rId10"/>
    <p:sldId id="347" r:id="rId11"/>
    <p:sldId id="318" r:id="rId12"/>
    <p:sldId id="319" r:id="rId13"/>
    <p:sldId id="317" r:id="rId14"/>
    <p:sldId id="320" r:id="rId15"/>
    <p:sldId id="321" r:id="rId16"/>
    <p:sldId id="325" r:id="rId17"/>
    <p:sldId id="339" r:id="rId18"/>
    <p:sldId id="340" r:id="rId19"/>
    <p:sldId id="322" r:id="rId20"/>
    <p:sldId id="341" r:id="rId21"/>
    <p:sldId id="323" r:id="rId22"/>
    <p:sldId id="326" r:id="rId23"/>
    <p:sldId id="324" r:id="rId24"/>
    <p:sldId id="327" r:id="rId25"/>
    <p:sldId id="328" r:id="rId26"/>
    <p:sldId id="329" r:id="rId27"/>
    <p:sldId id="338" r:id="rId28"/>
    <p:sldId id="336" r:id="rId29"/>
    <p:sldId id="337" r:id="rId30"/>
    <p:sldId id="331" r:id="rId31"/>
    <p:sldId id="342" r:id="rId32"/>
    <p:sldId id="346" r:id="rId33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64" autoAdjust="0"/>
    <p:restoredTop sz="70554" autoAdjust="0"/>
  </p:normalViewPr>
  <p:slideViewPr>
    <p:cSldViewPr>
      <p:cViewPr varScale="1">
        <p:scale>
          <a:sx n="82" d="100"/>
          <a:sy n="82" d="100"/>
        </p:scale>
        <p:origin x="23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1980" y="-90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987-AE10-4685-9B5B-4577F1D5BB4C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9613" y="760413"/>
            <a:ext cx="3168650" cy="237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295762"/>
            <a:ext cx="5486400" cy="521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454A-404F-4DF1-8F43-7DDF83BF3B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2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10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8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37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Applies to code too.</a:t>
            </a:r>
          </a:p>
          <a:p>
            <a:r>
              <a:rPr lang="en-US" dirty="0" smtClean="0"/>
              <a:t>Another</a:t>
            </a:r>
            <a:r>
              <a:rPr lang="en-US" baseline="0" dirty="0" smtClean="0"/>
              <a:t> software designer shouldn’t open up your code and go “WTF?”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5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57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Ask: Who has been in an organization where </a:t>
            </a:r>
            <a:r>
              <a:rPr lang="en-US" smtClean="0"/>
              <a:t>coding standards were used?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1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Sample coding standards: </a:t>
            </a:r>
          </a:p>
          <a:p>
            <a:r>
              <a:rPr lang="en-US" dirty="0" smtClean="0"/>
              <a:t>Java:</a:t>
            </a:r>
            <a:r>
              <a:rPr lang="en-US" baseline="0" dirty="0" smtClean="0"/>
              <a:t>  </a:t>
            </a:r>
            <a:r>
              <a:rPr lang="en-US" dirty="0" smtClean="0"/>
              <a:t>https://google.github.io/styleguide/javaguide.html</a:t>
            </a:r>
          </a:p>
          <a:p>
            <a:r>
              <a:rPr lang="en-US" dirty="0" smtClean="0"/>
              <a:t>JavaScript:  https://google.github.io/styleguide/javascriptguide.xml</a:t>
            </a:r>
          </a:p>
          <a:p>
            <a:r>
              <a:rPr lang="en-US" dirty="0" smtClean="0"/>
              <a:t>SQL:</a:t>
            </a:r>
            <a:r>
              <a:rPr lang="en-US" baseline="0" dirty="0" smtClean="0"/>
              <a:t> http://www.nyx.net/~bwunder/dbChangeControl/standard.htm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standards are non-trivial to write up and enforce.  Why do you think they exists?  What possible benefit could it yield?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64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8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much of the code’s lifetime is the design,</a:t>
            </a:r>
            <a:r>
              <a:rPr lang="en-US" baseline="0" dirty="0" smtClean="0"/>
              <a:t> development and initial deployment?  ( typically &lt; 20 %).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6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Imagine, you saying “I can use this clever construct</a:t>
            </a:r>
            <a:r>
              <a:rPr lang="en-US" baseline="0" dirty="0" smtClean="0"/>
              <a:t> not known to many people to show how smart I am to do this specific task in as few lines as possible.  Would this be maintainable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45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19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practices: just because</a:t>
            </a:r>
            <a:r>
              <a:rPr lang="en-US" baseline="0" dirty="0" smtClean="0"/>
              <a:t> a language might allow you to do odd things doesn’t mean you should.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2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</a:t>
            </a:r>
            <a:r>
              <a:rPr lang="en-US" baseline="0" dirty="0" smtClean="0"/>
              <a:t> code samples have equivalent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8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7" y="26575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3528" y="267494"/>
            <a:ext cx="8496944" cy="7852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9/26/2017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9/26/2017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2" r:id="rId12"/>
    <p:sldLayoutId id="2147483664" r:id="rId13"/>
    <p:sldLayoutId id="2147483670" r:id="rId1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geosoft.no/development/javastyle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eosoft.no/development/javastyl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622" y="2605215"/>
            <a:ext cx="864096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Development </a:t>
            </a:r>
            <a:br>
              <a:rPr lang="en-US" sz="6000" dirty="0" smtClean="0"/>
            </a:br>
            <a:r>
              <a:rPr lang="en-US" sz="6000" dirty="0" smtClean="0"/>
              <a:t>Standards</a:t>
            </a:r>
            <a:br>
              <a:rPr lang="en-US" sz="6000" dirty="0" smtClean="0"/>
            </a:br>
            <a:endParaRPr lang="en-CA" sz="6000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324606" y="4477423"/>
            <a:ext cx="8712968" cy="2376264"/>
          </a:xfrm>
        </p:spPr>
        <p:txBody>
          <a:bodyPr>
            <a:noAutofit/>
          </a:bodyPr>
          <a:lstStyle/>
          <a:p>
            <a:pPr marR="0" eaLnBrk="1" hangingPunct="1"/>
            <a:r>
              <a:rPr lang="en-US" sz="2800" dirty="0" smtClean="0"/>
              <a:t>420-E31  Systems III</a:t>
            </a:r>
          </a:p>
          <a:p>
            <a:endParaRPr lang="en-US" sz="2800" dirty="0" smtClean="0"/>
          </a:p>
          <a:p>
            <a:r>
              <a:rPr lang="en-US" dirty="0" smtClean="0"/>
              <a:t>References:</a:t>
            </a:r>
          </a:p>
          <a:p>
            <a:r>
              <a:rPr lang="en-US" dirty="0" err="1" smtClean="0"/>
              <a:t>Braude</a:t>
            </a:r>
            <a:r>
              <a:rPr lang="en-US" dirty="0" smtClean="0"/>
              <a:t> – Software Engineering Modern Approaches 2</a:t>
            </a:r>
            <a:r>
              <a:rPr lang="en-US" baseline="30000" dirty="0" smtClean="0"/>
              <a:t>nd</a:t>
            </a:r>
            <a:r>
              <a:rPr lang="en-US" dirty="0" smtClean="0"/>
              <a:t> Ed</a:t>
            </a:r>
          </a:p>
          <a:p>
            <a:r>
              <a:rPr lang="en-US" dirty="0"/>
              <a:t>http://msdn.microsoft.com/en-us/library/aa260844(v=vs.60).aspx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Coding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Coding </a:t>
            </a:r>
            <a:r>
              <a:rPr lang="en-US" dirty="0" smtClean="0"/>
              <a:t>standards usually </a:t>
            </a:r>
            <a:r>
              <a:rPr lang="en-US" dirty="0"/>
              <a:t>have no impact on the functionality of the </a:t>
            </a:r>
            <a:r>
              <a:rPr lang="en-US" dirty="0" smtClean="0"/>
              <a:t>application.</a:t>
            </a:r>
          </a:p>
          <a:p>
            <a:r>
              <a:rPr lang="en-US" dirty="0" smtClean="0"/>
              <a:t> They </a:t>
            </a:r>
            <a:r>
              <a:rPr lang="en-US" dirty="0"/>
              <a:t>contribute to an improved comprehension of source code. </a:t>
            </a:r>
            <a:endParaRPr lang="en-US" dirty="0" smtClean="0"/>
          </a:p>
          <a:p>
            <a:r>
              <a:rPr lang="en-US" dirty="0" smtClean="0"/>
              <a:t>Capture best practices within the organization</a:t>
            </a:r>
          </a:p>
          <a:p>
            <a:endParaRPr lang="en-US" dirty="0"/>
          </a:p>
          <a:p>
            <a:pPr marL="114300" indent="0" algn="ctr">
              <a:buNone/>
            </a:pPr>
            <a:r>
              <a:rPr lang="en-US" dirty="0" smtClean="0"/>
              <a:t>Generally, it doesn’t matter what standard you choose to use, it’s just having the standard that matters.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0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standards can be divided into 3 sections:</a:t>
            </a:r>
          </a:p>
          <a:p>
            <a:pPr lvl="1"/>
            <a:r>
              <a:rPr lang="en-US" dirty="0" smtClean="0"/>
              <a:t>Names</a:t>
            </a:r>
          </a:p>
          <a:p>
            <a:pPr lvl="1"/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Format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Each programming language needs its own standard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1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Standards: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name should tell “what” rather than “how”.</a:t>
            </a:r>
          </a:p>
          <a:p>
            <a:r>
              <a:rPr lang="en-US" dirty="0" smtClean="0"/>
              <a:t>Avoid </a:t>
            </a:r>
            <a:r>
              <a:rPr lang="en-US" dirty="0"/>
              <a:t>names that expose the underlying implementation, which can </a:t>
            </a:r>
            <a:r>
              <a:rPr lang="en-US" dirty="0" smtClean="0"/>
              <a:t>change.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For example, use </a:t>
            </a:r>
            <a:r>
              <a:rPr lang="en-US" dirty="0" err="1"/>
              <a:t>GetNextStudent</a:t>
            </a:r>
            <a:r>
              <a:rPr lang="en-US" dirty="0"/>
              <a:t>() instead of </a:t>
            </a:r>
            <a:r>
              <a:rPr lang="en-US" dirty="0" err="1"/>
              <a:t>GetNextArrayElement</a:t>
            </a:r>
            <a:r>
              <a:rPr lang="en-US" dirty="0"/>
              <a:t>().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6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Standards: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names long enough to be meaningful but short enough to avoid being </a:t>
            </a:r>
            <a:r>
              <a:rPr lang="en-US" dirty="0" smtClean="0"/>
              <a:t>wordy.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Expressive </a:t>
            </a:r>
            <a:r>
              <a:rPr lang="en-US" dirty="0"/>
              <a:t>names </a:t>
            </a:r>
            <a:r>
              <a:rPr lang="en-US" dirty="0" smtClean="0"/>
              <a:t>act as </a:t>
            </a:r>
            <a:r>
              <a:rPr lang="en-US" dirty="0"/>
              <a:t>an aid to the human </a:t>
            </a:r>
            <a:r>
              <a:rPr lang="en-US" dirty="0" smtClean="0"/>
              <a:t>reader</a:t>
            </a:r>
            <a:r>
              <a:rPr lang="en-US" dirty="0"/>
              <a:t> </a:t>
            </a:r>
            <a:r>
              <a:rPr lang="en-US" dirty="0" smtClean="0"/>
              <a:t>so </a:t>
            </a:r>
            <a:r>
              <a:rPr lang="en-US" dirty="0"/>
              <a:t>it makes sense to provide a name that the human reader can </a:t>
            </a:r>
            <a:r>
              <a:rPr lang="en-US" dirty="0" smtClean="0"/>
              <a:t>comprehend.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would you rather work with?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sample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q(s) {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=[],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=q("#foo");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els.length;i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a.push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4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would you rather work with?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sample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query( selector ) {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selector );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0,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elements = [],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matches = query("#foo"),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 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length;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elements.push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matches[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] );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82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Standards: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naming standards for: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File/Folder names, Packages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4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Standards: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From the Google Closure Library Style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Guide</a:t>
            </a:r>
          </a:p>
          <a:p>
            <a:pPr marL="11430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functionNamesLikeThis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variableNamesLikeThis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ConstructorNamesLikeThis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EnumNamesLikeThis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methodNamesLikeThis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SYMBOLIC_CONSTANTS_LIKE_THIS;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91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Standards: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challenges of software documentation is ensuring that the comments are maintained and updated in parallel with the source code. </a:t>
            </a:r>
            <a:endParaRPr lang="en-US" dirty="0" smtClean="0"/>
          </a:p>
          <a:p>
            <a:r>
              <a:rPr lang="en-US" dirty="0" smtClean="0"/>
              <a:t>Although </a:t>
            </a:r>
            <a:r>
              <a:rPr lang="en-US" dirty="0"/>
              <a:t>properly commenting source code serves no purpose at run time, it is invaluable to a developer who must maintain a particularly intricate or cumbersome piece of </a:t>
            </a:r>
            <a:r>
              <a:rPr lang="en-US" dirty="0" smtClean="0"/>
              <a:t>software.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1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Standards: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comment standards for:</a:t>
            </a:r>
          </a:p>
          <a:p>
            <a:pPr lvl="1"/>
            <a:r>
              <a:rPr lang="en-US" dirty="0" smtClean="0"/>
              <a:t>Start of file comments</a:t>
            </a:r>
          </a:p>
          <a:p>
            <a:pPr lvl="1"/>
            <a:r>
              <a:rPr lang="en-US" dirty="0" smtClean="0"/>
              <a:t>Class and Method comments</a:t>
            </a:r>
          </a:p>
          <a:p>
            <a:pPr lvl="1"/>
            <a:r>
              <a:rPr lang="en-US" dirty="0" smtClean="0"/>
              <a:t>In line comments</a:t>
            </a:r>
          </a:p>
          <a:p>
            <a:pPr lvl="2"/>
            <a:r>
              <a:rPr lang="en-US" dirty="0" smtClean="0"/>
              <a:t>Will comments be accepted on the same line as code?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look at defining standards for:</a:t>
            </a:r>
          </a:p>
          <a:p>
            <a:pPr lvl="1"/>
            <a:r>
              <a:rPr lang="en-US" dirty="0" smtClean="0"/>
              <a:t>Coding standards</a:t>
            </a:r>
          </a:p>
          <a:p>
            <a:pPr lvl="1"/>
            <a:r>
              <a:rPr lang="en-US" dirty="0" smtClean="0"/>
              <a:t>Interface design (look and feel) standards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51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Standards: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Formatting makes the logical organization of the code stand out. </a:t>
            </a:r>
            <a:endParaRPr lang="en-US" dirty="0" smtClean="0"/>
          </a:p>
          <a:p>
            <a:r>
              <a:rPr lang="en-US" dirty="0" smtClean="0"/>
              <a:t>Taking </a:t>
            </a:r>
            <a:r>
              <a:rPr lang="en-US" dirty="0"/>
              <a:t>the time to ensure that the source code is formatted in a consistent, logical manner is helpful to yourself and to other developers who must decipher the source code.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02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Standards: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formatting standards for:</a:t>
            </a:r>
          </a:p>
          <a:p>
            <a:pPr lvl="1"/>
            <a:r>
              <a:rPr lang="en-US" dirty="0" smtClean="0"/>
              <a:t>Indentation rules</a:t>
            </a:r>
          </a:p>
          <a:p>
            <a:pPr lvl="1"/>
            <a:r>
              <a:rPr lang="en-US" dirty="0" smtClean="0"/>
              <a:t>Mixed case usage</a:t>
            </a:r>
          </a:p>
          <a:p>
            <a:pPr lvl="1"/>
            <a:r>
              <a:rPr lang="en-US" dirty="0" smtClean="0"/>
              <a:t>Open/Close bracket format</a:t>
            </a:r>
          </a:p>
          <a:p>
            <a:pPr lvl="1"/>
            <a:r>
              <a:rPr lang="en-US" dirty="0" smtClean="0"/>
              <a:t>Maximum line length</a:t>
            </a:r>
          </a:p>
          <a:p>
            <a:pPr lvl="1"/>
            <a:r>
              <a:rPr lang="en-US" dirty="0" smtClean="0"/>
              <a:t>White space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99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3648" y="3645024"/>
            <a:ext cx="5616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400" dirty="0">
                <a:latin typeface="Courier" pitchFamily="49" charset="0"/>
              </a:rPr>
              <a:t>for (i = 0; i &lt; 100; i++){</a:t>
            </a:r>
          </a:p>
          <a:p>
            <a:r>
              <a:rPr lang="nn-NO" sz="2400" dirty="0" smtClean="0">
                <a:latin typeface="Courier" pitchFamily="49" charset="0"/>
              </a:rPr>
              <a:t>…</a:t>
            </a:r>
            <a:endParaRPr lang="nn-NO" sz="2400" dirty="0">
              <a:latin typeface="Courier" pitchFamily="49" charset="0"/>
            </a:endParaRPr>
          </a:p>
          <a:p>
            <a:r>
              <a:rPr lang="nn-NO" sz="2400" dirty="0">
                <a:latin typeface="Courier" pitchFamily="49" charset="0"/>
              </a:rPr>
              <a:t>}</a:t>
            </a:r>
            <a:endParaRPr lang="en-US" sz="2400" dirty="0">
              <a:latin typeface="Courier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3648" y="1844824"/>
            <a:ext cx="6624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400" dirty="0">
                <a:latin typeface="Courier" pitchFamily="49" charset="0"/>
              </a:rPr>
              <a:t>for (i = 0; i &lt; 100; i++){</a:t>
            </a:r>
          </a:p>
          <a:p>
            <a:r>
              <a:rPr lang="nn-NO" sz="2400" dirty="0">
                <a:latin typeface="Courier" pitchFamily="49" charset="0"/>
              </a:rPr>
              <a:t>   …</a:t>
            </a:r>
          </a:p>
          <a:p>
            <a:r>
              <a:rPr lang="nn-NO" sz="2400" dirty="0">
                <a:latin typeface="Courier" pitchFamily="49" charset="0"/>
              </a:rPr>
              <a:t>}</a:t>
            </a:r>
            <a:endParaRPr lang="en-US" sz="24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77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32040" y="1951673"/>
            <a:ext cx="31451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49" charset="0"/>
              </a:rPr>
              <a:t>If … Then</a:t>
            </a:r>
          </a:p>
          <a:p>
            <a:r>
              <a:rPr lang="en-US" sz="2400" dirty="0">
                <a:latin typeface="Courier" pitchFamily="49" charset="0"/>
              </a:rPr>
              <a:t>     If </a:t>
            </a:r>
            <a:r>
              <a:rPr lang="en-US" sz="2400" dirty="0" smtClean="0">
                <a:latin typeface="Courier" pitchFamily="49" charset="0"/>
              </a:rPr>
              <a:t>… Then</a:t>
            </a:r>
            <a:endParaRPr lang="en-US" sz="2400" dirty="0">
              <a:latin typeface="Courier" pitchFamily="49" charset="0"/>
            </a:endParaRPr>
          </a:p>
          <a:p>
            <a:r>
              <a:rPr lang="en-US" sz="2400" dirty="0">
                <a:latin typeface="Courier" pitchFamily="49" charset="0"/>
              </a:rPr>
              <a:t>          …</a:t>
            </a:r>
          </a:p>
          <a:p>
            <a:r>
              <a:rPr lang="en-US" sz="2400" dirty="0">
                <a:latin typeface="Courier" pitchFamily="49" charset="0"/>
              </a:rPr>
              <a:t>     Else</a:t>
            </a:r>
          </a:p>
          <a:p>
            <a:r>
              <a:rPr lang="en-US" sz="2400" dirty="0">
                <a:latin typeface="Courier" pitchFamily="49" charset="0"/>
              </a:rPr>
              <a:t>          …</a:t>
            </a:r>
          </a:p>
          <a:p>
            <a:r>
              <a:rPr lang="en-US" sz="2400" dirty="0">
                <a:latin typeface="Courier" pitchFamily="49" charset="0"/>
              </a:rPr>
              <a:t>     End If</a:t>
            </a:r>
          </a:p>
          <a:p>
            <a:r>
              <a:rPr lang="en-US" sz="2400" dirty="0">
                <a:latin typeface="Courier" pitchFamily="49" charset="0"/>
              </a:rPr>
              <a:t>Else</a:t>
            </a:r>
          </a:p>
          <a:p>
            <a:r>
              <a:rPr lang="en-US" sz="2400" dirty="0">
                <a:latin typeface="Courier" pitchFamily="49" charset="0"/>
              </a:rPr>
              <a:t>     …</a:t>
            </a:r>
          </a:p>
          <a:p>
            <a:r>
              <a:rPr lang="en-US" sz="2400" dirty="0">
                <a:latin typeface="Courier" pitchFamily="49" charset="0"/>
              </a:rPr>
              <a:t>End If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1961038"/>
            <a:ext cx="2843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49" charset="0"/>
              </a:rPr>
              <a:t>If … Then</a:t>
            </a:r>
          </a:p>
          <a:p>
            <a:r>
              <a:rPr lang="en-US" sz="2400" dirty="0">
                <a:latin typeface="Courier" pitchFamily="49" charset="0"/>
              </a:rPr>
              <a:t>If … Then</a:t>
            </a:r>
          </a:p>
          <a:p>
            <a:r>
              <a:rPr lang="en-US" sz="2400" dirty="0">
                <a:latin typeface="Courier" pitchFamily="49" charset="0"/>
              </a:rPr>
              <a:t>…</a:t>
            </a:r>
          </a:p>
          <a:p>
            <a:r>
              <a:rPr lang="en-US" sz="2400" dirty="0">
                <a:latin typeface="Courier" pitchFamily="49" charset="0"/>
              </a:rPr>
              <a:t>Else</a:t>
            </a:r>
          </a:p>
          <a:p>
            <a:r>
              <a:rPr lang="en-US" sz="2400" dirty="0">
                <a:latin typeface="Courier" pitchFamily="49" charset="0"/>
              </a:rPr>
              <a:t>…</a:t>
            </a:r>
          </a:p>
          <a:p>
            <a:r>
              <a:rPr lang="en-US" sz="2400" dirty="0">
                <a:latin typeface="Courier" pitchFamily="49" charset="0"/>
              </a:rPr>
              <a:t>End If</a:t>
            </a:r>
          </a:p>
          <a:p>
            <a:r>
              <a:rPr lang="en-US" sz="2400" dirty="0">
                <a:latin typeface="Courier" pitchFamily="49" charset="0"/>
              </a:rPr>
              <a:t>Else</a:t>
            </a:r>
          </a:p>
          <a:p>
            <a:r>
              <a:rPr lang="en-US" sz="2400" dirty="0">
                <a:latin typeface="Courier" pitchFamily="49" charset="0"/>
              </a:rPr>
              <a:t>…</a:t>
            </a:r>
          </a:p>
          <a:p>
            <a:r>
              <a:rPr lang="en-US" sz="2400" dirty="0">
                <a:latin typeface="Courier" pitchFamily="49" charset="0"/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240096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Standards: Spelling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spelling standards for:</a:t>
            </a:r>
          </a:p>
          <a:p>
            <a:pPr lvl="1"/>
            <a:r>
              <a:rPr lang="en-US" dirty="0" smtClean="0"/>
              <a:t>US vs English spelling </a:t>
            </a:r>
          </a:p>
          <a:p>
            <a:pPr lvl="2"/>
            <a:r>
              <a:rPr lang="en-US" dirty="0" smtClean="0"/>
              <a:t>“color” vs “</a:t>
            </a:r>
            <a:r>
              <a:rPr lang="en-US" dirty="0" err="1" smtClean="0"/>
              <a:t>colour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Case</a:t>
            </a:r>
          </a:p>
          <a:p>
            <a:pPr lvl="2"/>
            <a:r>
              <a:rPr lang="en-US" dirty="0" smtClean="0"/>
              <a:t>Upper case</a:t>
            </a:r>
          </a:p>
          <a:p>
            <a:pPr lvl="2"/>
            <a:r>
              <a:rPr lang="en-US" dirty="0" smtClean="0"/>
              <a:t>Lower case</a:t>
            </a:r>
          </a:p>
          <a:p>
            <a:pPr lvl="2"/>
            <a:r>
              <a:rPr lang="en-US" dirty="0" smtClean="0"/>
              <a:t>Camel case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UpperCamelCase</a:t>
            </a:r>
            <a:endParaRPr lang="en-US" dirty="0" smtClean="0"/>
          </a:p>
          <a:p>
            <a:pPr lvl="3"/>
            <a:r>
              <a:rPr lang="en-US" smtClean="0"/>
              <a:t>lowerCamelCase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01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Standards Example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661248"/>
            <a:ext cx="8507288" cy="4649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dirty="0"/>
              <a:t>Source:  </a:t>
            </a:r>
            <a:r>
              <a:rPr lang="en-CA" sz="1600" dirty="0">
                <a:hlinkClick r:id="rId2"/>
              </a:rPr>
              <a:t>http://</a:t>
            </a:r>
            <a:r>
              <a:rPr lang="en-CA" sz="1600" dirty="0" smtClean="0">
                <a:hlinkClick r:id="rId2"/>
              </a:rPr>
              <a:t>geosoft.no/development/javastyle.html#Layout%20of%20the%20Recommendations</a:t>
            </a:r>
            <a:r>
              <a:rPr lang="en-CA" sz="1600" dirty="0" smtClean="0"/>
              <a:t> 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714290" cy="346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Standards Example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661248"/>
            <a:ext cx="8507288" cy="4649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dirty="0"/>
              <a:t>Source:  </a:t>
            </a:r>
            <a:r>
              <a:rPr lang="en-CA" sz="1600" dirty="0">
                <a:hlinkClick r:id="rId2"/>
              </a:rPr>
              <a:t>http://</a:t>
            </a:r>
            <a:r>
              <a:rPr lang="en-CA" sz="1600" dirty="0" smtClean="0">
                <a:hlinkClick r:id="rId2"/>
              </a:rPr>
              <a:t>geosoft.no/development/javastyle.html#Layout%20of%20the%20Recommendations</a:t>
            </a:r>
            <a:r>
              <a:rPr lang="en-CA" sz="1600" dirty="0" smtClean="0"/>
              <a:t> 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718064" cy="357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05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least astonishment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 algn="ctr">
              <a:buNone/>
            </a:pPr>
            <a:r>
              <a:rPr lang="en-US" dirty="0" smtClean="0"/>
              <a:t>POLA</a:t>
            </a:r>
          </a:p>
          <a:p>
            <a:pPr marL="114300" indent="0">
              <a:buNone/>
            </a:pPr>
            <a:r>
              <a:rPr lang="en-US" sz="3500" dirty="0"/>
              <a:t>A typical formulation of the principle is: "If a necessary feature has a high astonishment factor, it may be necessary to redesign the feature</a:t>
            </a:r>
            <a:r>
              <a:rPr lang="en-US" sz="3500" dirty="0" smtClean="0"/>
              <a:t>."</a:t>
            </a:r>
            <a:endParaRPr lang="en-US" sz="3500" dirty="0"/>
          </a:p>
          <a:p>
            <a:pPr marL="114300" indent="0">
              <a:buNone/>
            </a:pPr>
            <a:r>
              <a:rPr lang="en-US" sz="3500" dirty="0"/>
              <a:t>In general engineering design contexts, the principle can be taken to mean that a component of a system should behave in a manner consistent with how users of that component are likely to expect it to behave; that is, users should not be astonished at the way it behaves.</a:t>
            </a:r>
          </a:p>
          <a:p>
            <a:pPr marL="114300" indent="0" algn="ctr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4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By </a:t>
            </a:r>
            <a:r>
              <a:rPr lang="en-US" b="1" dirty="0" smtClean="0"/>
              <a:t>consistently </a:t>
            </a:r>
            <a:r>
              <a:rPr lang="en-US" dirty="0" smtClean="0"/>
              <a:t>applying </a:t>
            </a:r>
            <a:r>
              <a:rPr lang="en-US" dirty="0"/>
              <a:t>a well-defined coding standard and proper coding techniques, and holding routine code reviews, a team of programmers working on a software project is more likely to yield a software system that is </a:t>
            </a:r>
            <a:r>
              <a:rPr lang="en-US" b="1" dirty="0"/>
              <a:t>easier to comprehend and maintain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34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584" y="1196751"/>
            <a:ext cx="5976664" cy="57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2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comprehensive coding standard encompasses all aspects of code </a:t>
            </a:r>
            <a:r>
              <a:rPr lang="en-US" dirty="0" smtClean="0"/>
              <a:t>construction.</a:t>
            </a:r>
          </a:p>
          <a:p>
            <a:r>
              <a:rPr lang="en-US" dirty="0" smtClean="0"/>
              <a:t>Standards  </a:t>
            </a:r>
            <a:r>
              <a:rPr lang="en-US" dirty="0"/>
              <a:t>should be closely followed. </a:t>
            </a:r>
            <a:endParaRPr lang="en-US" dirty="0" smtClean="0"/>
          </a:p>
          <a:p>
            <a:pPr lvl="1"/>
            <a:r>
              <a:rPr lang="en-US" dirty="0" smtClean="0"/>
              <a:t>Usually verified in a code inspection</a:t>
            </a:r>
          </a:p>
          <a:p>
            <a:r>
              <a:rPr lang="en-US" dirty="0" smtClean="0"/>
              <a:t>Completed </a:t>
            </a:r>
            <a:r>
              <a:rPr lang="en-US" dirty="0"/>
              <a:t>source code should reflect a harmonized style, as if a single developer wrote the code in one session.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2060848"/>
            <a:ext cx="7848314" cy="273630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dirty="0" smtClean="0"/>
              <a:t>Given SLDC: </a:t>
            </a:r>
            <a:endParaRPr lang="en-US" dirty="0"/>
          </a:p>
          <a:p>
            <a:r>
              <a:rPr lang="en-US" sz="3100" dirty="0" smtClean="0"/>
              <a:t>40-80% of the lifetime of a piece of software goes into maintenance</a:t>
            </a:r>
            <a:endParaRPr lang="en-US" dirty="0"/>
          </a:p>
          <a:p>
            <a:r>
              <a:rPr lang="en-US" dirty="0" smtClean="0"/>
              <a:t>Hardly any software is maintained for its whole life by the original author</a:t>
            </a:r>
          </a:p>
          <a:p>
            <a:r>
              <a:rPr lang="en-US" dirty="0"/>
              <a:t>Code conventions improve the readability of the software, allowing engineers to understand new code more quickly and thoroughly</a:t>
            </a:r>
            <a:r>
              <a:rPr lang="en-US" dirty="0" smtClean="0"/>
              <a:t>.</a:t>
            </a:r>
          </a:p>
          <a:p>
            <a:r>
              <a:rPr lang="en-US" dirty="0"/>
              <a:t>If you ship your source code as a product, you need to make sure it is as well packaged and clean as any other product you create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2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Motivation:Interesting</a:t>
            </a:r>
            <a:r>
              <a:rPr lang="en-US" dirty="0" smtClean="0"/>
              <a:t> quotes from professionals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100" dirty="0" smtClean="0"/>
              <a:t>I </a:t>
            </a:r>
            <a:r>
              <a:rPr lang="en-US" sz="3100" dirty="0"/>
              <a:t>do not intend to impose my style preferences on other people's code or projects; if an existing common style exists, it should be respected.</a:t>
            </a:r>
          </a:p>
          <a:p>
            <a:r>
              <a:rPr lang="en-US" dirty="0"/>
              <a:t>"Arguments over style are pointless. There should be a style guide, and you should follow it"</a:t>
            </a:r>
          </a:p>
          <a:p>
            <a:r>
              <a:rPr lang="en-US" dirty="0" smtClean="0"/>
              <a:t>"</a:t>
            </a:r>
            <a:r>
              <a:rPr lang="en-US" dirty="0"/>
              <a:t>Part of being a good steward to a successful project is realizing that writing code for yourself is a Bad Idea™. If thousands of people are using your code, then write your code for maximum clarity, not your personal preference of how to get clever within the spec</a:t>
            </a:r>
            <a:r>
              <a:rPr lang="en-US" dirty="0" smtClean="0"/>
              <a:t>.“	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3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Standards: Golden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252155" cy="51411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All code in any code-base should look like a single person typed it, no matter how many people contributed.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772816"/>
            <a:ext cx="18573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8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Coding Standards –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At </a:t>
            </a:r>
            <a:r>
              <a:rPr lang="en-US" dirty="0"/>
              <a:t>the </a:t>
            </a:r>
            <a:r>
              <a:rPr lang="en-US" b="1" dirty="0"/>
              <a:t>inception</a:t>
            </a:r>
            <a:r>
              <a:rPr lang="en-US" dirty="0"/>
              <a:t> of a software project, establish a coding standard to ensure that all developers on the project are working in concert.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1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en-US" sz="4400" dirty="0" smtClean="0"/>
              <a:t>Coding Standards–Existing System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When </a:t>
            </a:r>
            <a:r>
              <a:rPr lang="en-US" dirty="0"/>
              <a:t>the software project will incorporate </a:t>
            </a:r>
            <a:r>
              <a:rPr lang="en-US" b="1" dirty="0"/>
              <a:t>existing</a:t>
            </a:r>
            <a:r>
              <a:rPr lang="en-US" dirty="0"/>
              <a:t> source code, or when performing </a:t>
            </a:r>
            <a:r>
              <a:rPr lang="en-US" b="1" dirty="0"/>
              <a:t>maintenance</a:t>
            </a:r>
            <a:r>
              <a:rPr lang="en-US" dirty="0"/>
              <a:t> upon an existing software system, the coding standard should state how to deal with the existing code base.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Props1.xml><?xml version="1.0" encoding="utf-8"?>
<ds:datastoreItem xmlns:ds="http://schemas.openxmlformats.org/officeDocument/2006/customXml" ds:itemID="{784A65E1-218B-4A21-AE79-F602396A741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F76E17-4C45-4ED6-B926-849D8EB4B3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C1A4F3-79AD-45D6-983F-7972D0765F95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1241</Words>
  <Application>Microsoft Office PowerPoint</Application>
  <PresentationFormat>On-screen Show (4:3)</PresentationFormat>
  <Paragraphs>195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</vt:lpstr>
      <vt:lpstr>Courier</vt:lpstr>
      <vt:lpstr>Courier New</vt:lpstr>
      <vt:lpstr>Adjacency</vt:lpstr>
      <vt:lpstr>   Development  Standards </vt:lpstr>
      <vt:lpstr>Types of Standards</vt:lpstr>
      <vt:lpstr>Coding Standards</vt:lpstr>
      <vt:lpstr>Motivation</vt:lpstr>
      <vt:lpstr>Motivation</vt:lpstr>
      <vt:lpstr>Motivation:Interesting quotes from professionals</vt:lpstr>
      <vt:lpstr>Coding Standards: Golden rule</vt:lpstr>
      <vt:lpstr>Coding Standards – New Project</vt:lpstr>
      <vt:lpstr>Coding Standards–Existing System</vt:lpstr>
      <vt:lpstr>Purpose of Coding Standards</vt:lpstr>
      <vt:lpstr>Categories of Standards</vt:lpstr>
      <vt:lpstr>Coding Standards: Names</vt:lpstr>
      <vt:lpstr>Coding Standards: Names</vt:lpstr>
      <vt:lpstr>Which would you rather work with?</vt:lpstr>
      <vt:lpstr>Which would you rather work with?</vt:lpstr>
      <vt:lpstr>Coding Standards: Names</vt:lpstr>
      <vt:lpstr>Coding Standards: Names</vt:lpstr>
      <vt:lpstr>Coding Standards: Comments</vt:lpstr>
      <vt:lpstr>Coding Standards: Comments</vt:lpstr>
      <vt:lpstr>Coding Standards: Format</vt:lpstr>
      <vt:lpstr>Coding Standards: Format</vt:lpstr>
      <vt:lpstr>Indentation Example</vt:lpstr>
      <vt:lpstr>Indentation Example</vt:lpstr>
      <vt:lpstr>Coding Standards: Spelling</vt:lpstr>
      <vt:lpstr>Standards Example</vt:lpstr>
      <vt:lpstr>Standards Example</vt:lpstr>
      <vt:lpstr>Principle of least astonishment</vt:lpstr>
      <vt:lpstr>Conclusion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2010-08-26T04:08:56Z</dcterms:created>
  <dcterms:modified xsi:type="dcterms:W3CDTF">2017-09-26T23:39:26Z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