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36"/>
  </p:notesMasterIdLst>
  <p:sldIdLst>
    <p:sldId id="309" r:id="rId5"/>
    <p:sldId id="348" r:id="rId6"/>
    <p:sldId id="318" r:id="rId7"/>
    <p:sldId id="319" r:id="rId8"/>
    <p:sldId id="320" r:id="rId9"/>
    <p:sldId id="321" r:id="rId10"/>
    <p:sldId id="322" r:id="rId11"/>
    <p:sldId id="346" r:id="rId12"/>
    <p:sldId id="323" r:id="rId13"/>
    <p:sldId id="345" r:id="rId14"/>
    <p:sldId id="347" r:id="rId15"/>
    <p:sldId id="344" r:id="rId16"/>
    <p:sldId id="342" r:id="rId17"/>
    <p:sldId id="363" r:id="rId18"/>
    <p:sldId id="326" r:id="rId19"/>
    <p:sldId id="349" r:id="rId20"/>
    <p:sldId id="352" r:id="rId21"/>
    <p:sldId id="351" r:id="rId22"/>
    <p:sldId id="350" r:id="rId23"/>
    <p:sldId id="336" r:id="rId24"/>
    <p:sldId id="338" r:id="rId25"/>
    <p:sldId id="339" r:id="rId26"/>
    <p:sldId id="353" r:id="rId27"/>
    <p:sldId id="354" r:id="rId28"/>
    <p:sldId id="362" r:id="rId29"/>
    <p:sldId id="355" r:id="rId30"/>
    <p:sldId id="356" r:id="rId31"/>
    <p:sldId id="357" r:id="rId32"/>
    <p:sldId id="358" r:id="rId33"/>
    <p:sldId id="360" r:id="rId34"/>
    <p:sldId id="361" r:id="rId3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96038" autoAdjust="0"/>
  </p:normalViewPr>
  <p:slideViewPr>
    <p:cSldViewPr>
      <p:cViewPr varScale="1">
        <p:scale>
          <a:sx n="123" d="100"/>
          <a:sy n="123" d="100"/>
        </p:scale>
        <p:origin x="11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09/01/31/google_malware_snafu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4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Traits</a:t>
            </a:r>
            <a:endParaRPr lang="en-CA" dirty="0" smtClean="0"/>
          </a:p>
          <a:p>
            <a:pPr lvl="0"/>
            <a:r>
              <a:rPr lang="en-US" dirty="0" smtClean="0"/>
              <a:t>Explorer – not afraid to go into unknown situations</a:t>
            </a:r>
            <a:endParaRPr lang="en-CA" dirty="0" smtClean="0"/>
          </a:p>
          <a:p>
            <a:pPr lvl="0"/>
            <a:r>
              <a:rPr lang="en-US" dirty="0" smtClean="0"/>
              <a:t>Troubleshooters – be able to figure out why something doesn’t work</a:t>
            </a:r>
            <a:endParaRPr lang="en-CA" dirty="0" smtClean="0"/>
          </a:p>
          <a:p>
            <a:pPr lvl="0"/>
            <a:r>
              <a:rPr lang="en-US" dirty="0" smtClean="0"/>
              <a:t>Relentless – keep trying; see a bug that is hard to replicate, attempt to find it again</a:t>
            </a:r>
            <a:endParaRPr lang="en-CA" dirty="0" smtClean="0"/>
          </a:p>
          <a:p>
            <a:pPr lvl="0"/>
            <a:r>
              <a:rPr lang="en-US" dirty="0" smtClean="0"/>
              <a:t>Creative – don’t just test the obvious, be creative, off-the-wall with some of your testing</a:t>
            </a:r>
            <a:endParaRPr lang="en-CA" dirty="0" smtClean="0"/>
          </a:p>
          <a:p>
            <a:pPr lvl="0"/>
            <a:r>
              <a:rPr lang="en-US" dirty="0" smtClean="0"/>
              <a:t>Perfectionists (mellowed) – strive for perfection but know that it is impossible</a:t>
            </a:r>
            <a:endParaRPr lang="en-CA" dirty="0" smtClean="0"/>
          </a:p>
          <a:p>
            <a:pPr lvl="0"/>
            <a:r>
              <a:rPr lang="en-US" dirty="0" smtClean="0"/>
              <a:t>Good </a:t>
            </a:r>
            <a:r>
              <a:rPr lang="en-US" dirty="0" err="1" smtClean="0"/>
              <a:t>judgement</a:t>
            </a:r>
            <a:r>
              <a:rPr lang="en-US" dirty="0" smtClean="0"/>
              <a:t> – decisions on what to test, how long it will take and if problem they find is really a problem</a:t>
            </a:r>
            <a:endParaRPr lang="en-CA" dirty="0" smtClean="0"/>
          </a:p>
          <a:p>
            <a:pPr lvl="0"/>
            <a:r>
              <a:rPr lang="en-US" dirty="0" smtClean="0"/>
              <a:t>Tactful – tell programmers their baby does not work</a:t>
            </a:r>
            <a:endParaRPr lang="en-CA" dirty="0" smtClean="0"/>
          </a:p>
          <a:p>
            <a:pPr lvl="0"/>
            <a:r>
              <a:rPr lang="en-US" dirty="0" smtClean="0"/>
              <a:t>Persuasive – convince people on importance of fixing bugs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7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91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04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Software testing is a risk-based exercise</a:t>
            </a:r>
            <a:endParaRPr lang="en-CA" dirty="0" smtClean="0"/>
          </a:p>
          <a:p>
            <a:pPr lvl="1"/>
            <a:r>
              <a:rPr lang="en-US" dirty="0" smtClean="0"/>
              <a:t>reduce possible tests into manageable set and make risk based decisions on what is important to test and what’s not</a:t>
            </a:r>
            <a:endParaRPr lang="en-CA" dirty="0" smtClean="0"/>
          </a:p>
          <a:p>
            <a:pPr lvl="0"/>
            <a:r>
              <a:rPr lang="en-US" dirty="0" smtClean="0"/>
              <a:t>Testing cannot show that bugs do NOT exist</a:t>
            </a:r>
            <a:endParaRPr lang="en-CA" dirty="0" smtClean="0"/>
          </a:p>
          <a:p>
            <a:pPr lvl="1"/>
            <a:r>
              <a:rPr lang="en-US" dirty="0" smtClean="0"/>
              <a:t>Cannot guarantee that there are no more bugs, e.g. exterminator</a:t>
            </a:r>
            <a:endParaRPr lang="en-CA" dirty="0" smtClean="0"/>
          </a:p>
          <a:p>
            <a:r>
              <a:rPr lang="en-US" dirty="0" smtClean="0"/>
              <a:t> The more bugs you find, the more bugs there are</a:t>
            </a:r>
            <a:endParaRPr lang="en-CA" dirty="0" smtClean="0"/>
          </a:p>
          <a:p>
            <a:pPr lvl="1"/>
            <a:r>
              <a:rPr lang="en-US" dirty="0" smtClean="0"/>
              <a:t>Bugs tend to come in groups - </a:t>
            </a:r>
            <a:r>
              <a:rPr lang="en-US" b="1" dirty="0" smtClean="0"/>
              <a:t>like real bugs</a:t>
            </a:r>
            <a:endParaRPr lang="en-CA" dirty="0" smtClean="0"/>
          </a:p>
          <a:p>
            <a:r>
              <a:rPr lang="en-US" dirty="0" smtClean="0"/>
              <a:t> The Pesticide Paradox</a:t>
            </a:r>
            <a:endParaRPr lang="en-CA" dirty="0" smtClean="0"/>
          </a:p>
          <a:p>
            <a:pPr lvl="1"/>
            <a:r>
              <a:rPr lang="en-US" dirty="0" smtClean="0"/>
              <a:t>Code becomes immune to testing </a:t>
            </a:r>
            <a:endParaRPr lang="en-CA" dirty="0" smtClean="0"/>
          </a:p>
          <a:p>
            <a:pPr lvl="1"/>
            <a:r>
              <a:rPr lang="en-US" dirty="0" smtClean="0"/>
              <a:t>Write new and different test cases to exercise different parts of the program</a:t>
            </a:r>
            <a:endParaRPr lang="en-CA" dirty="0" smtClean="0"/>
          </a:p>
          <a:p>
            <a:pPr lvl="0"/>
            <a:r>
              <a:rPr lang="en-US" dirty="0" smtClean="0"/>
              <a:t>Not all the bugs you find will be fixed</a:t>
            </a:r>
            <a:endParaRPr lang="en-CA" dirty="0" smtClean="0"/>
          </a:p>
          <a:p>
            <a:pPr lvl="1"/>
            <a:r>
              <a:rPr lang="en-US" dirty="0" smtClean="0"/>
              <a:t>Not enough time </a:t>
            </a:r>
            <a:endParaRPr lang="en-CA" dirty="0" smtClean="0"/>
          </a:p>
          <a:p>
            <a:pPr lvl="1"/>
            <a:r>
              <a:rPr lang="en-US" dirty="0" smtClean="0"/>
              <a:t>Not really a bug </a:t>
            </a:r>
            <a:endParaRPr lang="en-CA" dirty="0" smtClean="0"/>
          </a:p>
          <a:p>
            <a:pPr lvl="1"/>
            <a:r>
              <a:rPr lang="en-US" dirty="0" smtClean="0"/>
              <a:t>Too risky to fix </a:t>
            </a:r>
            <a:r>
              <a:rPr lang="en-US" b="1" dirty="0" smtClean="0"/>
              <a:t>– known bug may be better than risk of new, unknown bugs</a:t>
            </a:r>
            <a:endParaRPr lang="en-CA" dirty="0" smtClean="0"/>
          </a:p>
          <a:p>
            <a:pPr lvl="1"/>
            <a:r>
              <a:rPr lang="en-US" dirty="0" smtClean="0"/>
              <a:t>Not worth fixing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81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690563"/>
            <a:ext cx="3079750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287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690563"/>
            <a:ext cx="3079750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30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690563"/>
            <a:ext cx="3079750" cy="2309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208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4691E-66D7-43C2-9835-00724A5E6516}" type="slidenum">
              <a:rPr lang="en-US"/>
              <a:pPr/>
              <a:t>30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6937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66598"/>
            <a:ext cx="5029200" cy="41398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A6049-8BB6-4932-B4BC-D7BF770DD9DB}" type="slidenum">
              <a:rPr lang="en-US"/>
              <a:pPr/>
              <a:t>31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693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66598"/>
            <a:ext cx="5029200" cy="41398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/>
            <a:r>
              <a:rPr lang="en-US" dirty="0" smtClean="0"/>
              <a:t>In order to fix a warning issued by </a:t>
            </a:r>
            <a:r>
              <a:rPr lang="en-US" dirty="0" err="1" smtClean="0"/>
              <a:t>Valgrind</a:t>
            </a:r>
            <a:r>
              <a:rPr lang="en-US" dirty="0" smtClean="0"/>
              <a:t>, a maintainer of </a:t>
            </a:r>
            <a:r>
              <a:rPr lang="en-US" dirty="0" err="1" smtClean="0"/>
              <a:t>Debian</a:t>
            </a:r>
            <a:r>
              <a:rPr lang="en-US" dirty="0" smtClean="0"/>
              <a:t> patched </a:t>
            </a:r>
            <a:r>
              <a:rPr lang="en-US" dirty="0" err="1" smtClean="0"/>
              <a:t>OpenSSL</a:t>
            </a:r>
            <a:r>
              <a:rPr lang="en-US" dirty="0" smtClean="0"/>
              <a:t> and broke the random number generator in the process. The patch was uploaded in September 2006 and made its way into the official release; it was not reported until April 2008. Every key generated with the broken version is compromised, as is all data encrypted with it, threatening many applications that rely on encryption such</a:t>
            </a:r>
            <a:r>
              <a:rPr lang="en-US" baseline="0" dirty="0" smtClean="0"/>
              <a:t> a</a:t>
            </a:r>
            <a:r>
              <a:rPr lang="en-US" dirty="0" smtClean="0"/>
              <a:t>s S/MIME, TOR, SSL or TLS protected connections and SSH.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30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http://www.theregister.co.uk/2009/01/31/google_malware_snafu/</a:t>
            </a: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0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smtClean="0"/>
              <a:t>Estimated that better testing could</a:t>
            </a:r>
            <a:r>
              <a:rPr lang="en-CA" baseline="0" dirty="0" smtClean="0"/>
              <a:t> reduce the cost by 1/3 ($20 billion)</a:t>
            </a:r>
          </a:p>
          <a:p>
            <a:pPr>
              <a:buFontTx/>
              <a:buChar char="-"/>
            </a:pPr>
            <a:r>
              <a:rPr lang="en-CA" baseline="0" dirty="0" smtClean="0"/>
              <a:t>Cause was a counter that went from 2^32 down to 0 in milliseconds (50 days) sending out a signal to voice communication command; supposed to reboot every 30 days so it should not have been a problem; someone did not reboot; backup system went down as soon as it was booted</a:t>
            </a:r>
          </a:p>
          <a:p>
            <a:pPr>
              <a:buFontTx/>
              <a:buChar char="-"/>
            </a:pPr>
            <a:r>
              <a:rPr lang="en-CA" baseline="0" dirty="0" smtClean="0"/>
              <a:t>Blackout – deadlock, everyone busy so all tried to switch.  If one system had been given precedence, the deadlock would not have occurred – cost $6 - $10 billion</a:t>
            </a:r>
          </a:p>
          <a:p>
            <a:pPr>
              <a:buFontTx/>
              <a:buChar char="-"/>
            </a:pPr>
            <a:endParaRPr lang="en-CA" baseline="0" dirty="0" smtClean="0"/>
          </a:p>
          <a:p>
            <a:pPr>
              <a:buFontTx/>
              <a:buChar char="-"/>
            </a:pPr>
            <a:endParaRPr lang="en-CA" baseline="0" dirty="0" smtClean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63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http://www.codeguru.com/blog/category/programming/the-cost-of-bugs.html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smtClean="0"/>
              <a:t>Estimated that better testing could</a:t>
            </a:r>
            <a:r>
              <a:rPr lang="en-CA" baseline="0" dirty="0" smtClean="0"/>
              <a:t> reduce the cost by 1/3 ($20 billion)</a:t>
            </a:r>
          </a:p>
          <a:p>
            <a:pPr>
              <a:buFontTx/>
              <a:buChar char="-"/>
            </a:pPr>
            <a:r>
              <a:rPr lang="en-CA" baseline="0" dirty="0" smtClean="0"/>
              <a:t>Cause was a counter that went from 2^32 down to 0 in milliseconds (50 days) sending out a signal to voice communication command; supposed to reboot every 30 days so it should not have been a problem; someone did not reboot; backup system went down as soon as it was booted</a:t>
            </a:r>
          </a:p>
          <a:p>
            <a:pPr>
              <a:buFontTx/>
              <a:buChar char="-"/>
            </a:pPr>
            <a:r>
              <a:rPr lang="en-CA" baseline="0" dirty="0" smtClean="0"/>
              <a:t>Blackout – deadlock, everyone busy so all tried to switch.  If one system had been given precedence, the deadlock would not have occurred – cost $6 - $10 billion</a:t>
            </a:r>
          </a:p>
          <a:p>
            <a:pPr>
              <a:buFontTx/>
              <a:buChar char="-"/>
            </a:pPr>
            <a:endParaRPr lang="en-CA" baseline="0" dirty="0" smtClean="0"/>
          </a:p>
          <a:p>
            <a:pPr>
              <a:buFontTx/>
              <a:buChar char="-"/>
            </a:pPr>
            <a:endParaRPr lang="en-CA" baseline="0" dirty="0" smtClean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When Toyota recalled more than 400,000 of its hybrid vehicles in 2010, it wasn't because of a mechanical issue. The cars, including Toyota's Prius line, had a software glitch, which would cause a lag in the anti-lock-brake system. The news came at a time when Toyota had come under scrutiny for safety issues related to physical defects in millions of other cars it had made. Class-action lawsuits resulting from those recalls, including the software glitch, were estimated to cost Toyota as much as $3 billion, according to an estimate by the Associated Press.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5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Depends on the complexity of the product</a:t>
            </a:r>
          </a:p>
          <a:p>
            <a:r>
              <a:rPr lang="en-US" b="0" dirty="0" smtClean="0"/>
              <a:t>General</a:t>
            </a:r>
            <a:r>
              <a:rPr lang="en-US" b="0" baseline="0" dirty="0" smtClean="0"/>
              <a:t> applications  1:2 (http://www.joelonsoftware.com/articles/fog0000000067.html)</a:t>
            </a:r>
          </a:p>
          <a:p>
            <a:r>
              <a:rPr lang="en-US" b="0" baseline="0" dirty="0" smtClean="0"/>
              <a:t>Microsoft 1:1 (depends on the amount of automation)</a:t>
            </a:r>
          </a:p>
          <a:p>
            <a:r>
              <a:rPr lang="en-US" b="0" baseline="0" dirty="0" smtClean="0"/>
              <a:t>VLSI/ASIC design 2:1 (you’re committing to hardware)</a:t>
            </a:r>
          </a:p>
          <a:p>
            <a:endParaRPr lang="en-CA" b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15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source=images&amp;cd=&amp;cad=rja&amp;uact=8&amp;docid=fzlhwdfRNNv88M&amp;tbnid=J9ZD3eMpbn7oXM:&amp;ved=0CAcQjRw&amp;url=http://pl.wikipedia.org/wiki/Ariane_5&amp;ei=NR03VLTiOJCsyAT1wYLYCA&amp;bvm=bv.77161500,d.aWw&amp;psig=AFQjCNGr5c5_ESjxU64sWIfUECm_4-a9hw&amp;ust=141298450689436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ingeducation.org/conference/wtst3_collard4.pdf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source=images&amp;cd=&amp;cad=rja&amp;uact=8&amp;docid=SJ-ZBNnQFh4fVM&amp;tbnid=rbySE-1ftD1nzM:&amp;ved=0CAcQjRw&amp;url=http://googleblog.blogspot.com/&amp;ei=Whw3VK3gCZCLyASJnoHYDw&amp;bvm=bv.77161500,d.aWw&amp;psig=AFQjCNFyPIy8ZwbJuQufoG_Q9V1asmHKLQ&amp;ust=14129842417901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 Software Testing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852936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 smtClean="0"/>
              <a:t>420-E301 Systems III</a:t>
            </a:r>
          </a:p>
          <a:p>
            <a:endParaRPr lang="en-US" sz="2400" dirty="0" smtClean="0"/>
          </a:p>
          <a:p>
            <a:r>
              <a:rPr lang="en-US" sz="2400" dirty="0" smtClean="0"/>
              <a:t>References:</a:t>
            </a:r>
            <a:r>
              <a:rPr lang="en-US" sz="2800" dirty="0" smtClean="0"/>
              <a:t>  </a:t>
            </a:r>
          </a:p>
          <a:p>
            <a:r>
              <a:rPr lang="en-US" sz="2400" dirty="0" smtClean="0"/>
              <a:t>Ron Patton. </a:t>
            </a:r>
            <a:r>
              <a:rPr lang="en-US" sz="2400" i="1" dirty="0" smtClean="0"/>
              <a:t>Software Testing.</a:t>
            </a:r>
            <a:r>
              <a:rPr lang="en-US" sz="2400" dirty="0" smtClean="0"/>
              <a:t> Second Edition. 2006</a:t>
            </a:r>
          </a:p>
          <a:p>
            <a:r>
              <a:rPr lang="en-CA" sz="2400" dirty="0" smtClean="0"/>
              <a:t>Crispin &amp; Gregory. Agile Testing, 2010</a:t>
            </a:r>
            <a:endParaRPr lang="en-US" sz="2800" dirty="0" smtClean="0"/>
          </a:p>
          <a:p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14717" r="40990" b="3230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2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 European Space Agency's </a:t>
            </a:r>
            <a:r>
              <a:rPr lang="en-US" dirty="0" err="1" smtClean="0"/>
              <a:t>Ariane</a:t>
            </a:r>
            <a:r>
              <a:rPr lang="en-US" dirty="0" smtClean="0"/>
              <a:t> 5 Flight 501 was destroyed 40 seconds after takeoff (June 4, 1996).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US$1 billion prototype rocket self-destructed due to a bug in the on-board guidance software.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of Bugs</a:t>
            </a:r>
            <a:endParaRPr lang="en-CA" dirty="0"/>
          </a:p>
        </p:txBody>
      </p:sp>
      <p:pic>
        <p:nvPicPr>
          <p:cNvPr id="4098" name="Picture 2" descr="https://encrypted-tbn3.gstatic.com/images?q=tbn:ANd9GcTjMjQBmn0gSWSLgab0tC6BfA8JAlcyMJkbuZA10Vujrvu6PC_KW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2816"/>
            <a:ext cx="26384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of Bugs: Toyota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2010, Toyota  recalled 400 000 hybrid cars including the </a:t>
            </a:r>
            <a:r>
              <a:rPr lang="en-US" dirty="0" smtClean="0"/>
              <a:t>Prius line.</a:t>
            </a:r>
          </a:p>
          <a:p>
            <a:r>
              <a:rPr lang="en-US" dirty="0" smtClean="0"/>
              <a:t>The problem was a </a:t>
            </a:r>
            <a:r>
              <a:rPr lang="en-US" dirty="0"/>
              <a:t>software glitch, which </a:t>
            </a:r>
            <a:r>
              <a:rPr lang="en-US" dirty="0" smtClean="0"/>
              <a:t>caused </a:t>
            </a:r>
            <a:r>
              <a:rPr lang="en-US" dirty="0"/>
              <a:t>a lag in the anti-lock-brake </a:t>
            </a:r>
            <a:r>
              <a:rPr lang="en-US" dirty="0" smtClean="0"/>
              <a:t>system.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    Cost: 3 Billion dollars!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64690"/>
            <a:ext cx="2922770" cy="19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3967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smtClean="0"/>
              <a:t>The cost of bugs increases </a:t>
            </a:r>
            <a:r>
              <a:rPr lang="en-US" sz="2800" dirty="0"/>
              <a:t>tenfold as time increases</a:t>
            </a:r>
            <a:r>
              <a:rPr lang="en-US" sz="2800" dirty="0" smtClean="0"/>
              <a:t>.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of  Bugs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040939" cy="42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4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Rule of thumb for ratio:</a:t>
            </a:r>
          </a:p>
          <a:p>
            <a:pPr marL="0" indent="0" algn="ctr">
              <a:buNone/>
            </a:pPr>
            <a:r>
              <a:rPr lang="en-US" u="sng" dirty="0" smtClean="0"/>
              <a:t>   #testers          </a:t>
            </a:r>
          </a:p>
          <a:p>
            <a:pPr marL="0" indent="0" algn="ctr">
              <a:buNone/>
            </a:pPr>
            <a:r>
              <a:rPr lang="en-US" dirty="0" smtClean="0"/>
              <a:t>#developers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Testers and Developers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93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Goals of software tester:</a:t>
            </a:r>
            <a:endParaRPr lang="en-CA" dirty="0" smtClean="0"/>
          </a:p>
          <a:p>
            <a:pPr marL="457200" lvl="1" indent="0" algn="ctr">
              <a:buNone/>
            </a:pPr>
            <a:r>
              <a:rPr lang="en-US" dirty="0" smtClean="0"/>
              <a:t>find </a:t>
            </a:r>
            <a:r>
              <a:rPr lang="en-US" b="1" i="1" dirty="0" smtClean="0"/>
              <a:t>bugs</a:t>
            </a:r>
            <a:r>
              <a:rPr lang="en-US" dirty="0" smtClean="0"/>
              <a:t>, </a:t>
            </a:r>
            <a:endParaRPr lang="en-CA" dirty="0" smtClean="0"/>
          </a:p>
          <a:p>
            <a:pPr marL="457200" lvl="1" indent="0" algn="ctr">
              <a:buNone/>
            </a:pPr>
            <a:r>
              <a:rPr lang="en-US" dirty="0" smtClean="0"/>
              <a:t>find them as </a:t>
            </a:r>
            <a:r>
              <a:rPr lang="en-US" b="1" i="1" dirty="0" smtClean="0"/>
              <a:t>early as possible</a:t>
            </a:r>
            <a:r>
              <a:rPr lang="en-US" dirty="0" smtClean="0"/>
              <a:t>,</a:t>
            </a:r>
            <a:endParaRPr lang="en-CA" dirty="0" smtClean="0"/>
          </a:p>
          <a:p>
            <a:pPr marL="457200" lvl="1" indent="0" algn="ctr">
              <a:buNone/>
            </a:pPr>
            <a:r>
              <a:rPr lang="en-US" dirty="0" smtClean="0"/>
              <a:t>make sure they are </a:t>
            </a:r>
            <a:r>
              <a:rPr lang="en-US" b="1" i="1" dirty="0" smtClean="0"/>
              <a:t>fixed</a:t>
            </a:r>
            <a:r>
              <a:rPr lang="en-US" dirty="0" smtClean="0"/>
              <a:t>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Role of Software Tester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in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Driven Development (TDD)</a:t>
            </a:r>
          </a:p>
          <a:p>
            <a:r>
              <a:rPr lang="en-CA" dirty="0" smtClean="0"/>
              <a:t>Tests are written first (acceptance tests)</a:t>
            </a:r>
          </a:p>
          <a:p>
            <a:r>
              <a:rPr lang="en-CA" dirty="0" smtClean="0"/>
              <a:t>Testing is performed all the way through the development cycle.</a:t>
            </a:r>
          </a:p>
          <a:p>
            <a:r>
              <a:rPr lang="en-CA" dirty="0" smtClean="0"/>
              <a:t>Testers are involved from the start.</a:t>
            </a:r>
          </a:p>
          <a:p>
            <a:r>
              <a:rPr lang="en-CA" dirty="0" smtClean="0"/>
              <a:t>In an Agile world, testers are the most valuable member of the team.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Test early; Test often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Agile Testing Philosophy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0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7936"/>
          </a:xfrm>
        </p:spPr>
        <p:txBody>
          <a:bodyPr/>
          <a:lstStyle/>
          <a:p>
            <a:r>
              <a:rPr lang="en-US" dirty="0" smtClean="0"/>
              <a:t>Requires testing framework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Test Driven Development (TDD)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7379"/>
            <a:ext cx="792411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2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51" y="188640"/>
            <a:ext cx="6926124" cy="64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2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7"/>
            <a:ext cx="8859796" cy="288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0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Testing is </a:t>
            </a:r>
            <a:r>
              <a:rPr lang="en-CA" b="1" i="1" dirty="0" smtClean="0"/>
              <a:t>risk-based</a:t>
            </a:r>
          </a:p>
          <a:p>
            <a:r>
              <a:rPr lang="en-CA" dirty="0" smtClean="0"/>
              <a:t>Testing cannot show that there are no bugs</a:t>
            </a:r>
          </a:p>
          <a:p>
            <a:r>
              <a:rPr lang="en-CA" dirty="0" smtClean="0"/>
              <a:t>The more bugs you find, the more bugs there are</a:t>
            </a:r>
          </a:p>
          <a:p>
            <a:r>
              <a:rPr lang="en-CA" dirty="0" smtClean="0"/>
              <a:t>“Pesticide Paradox” – code becomes </a:t>
            </a:r>
            <a:r>
              <a:rPr lang="en-CA" b="1" i="1" dirty="0" smtClean="0"/>
              <a:t>immune</a:t>
            </a:r>
            <a:r>
              <a:rPr lang="en-CA" dirty="0" smtClean="0"/>
              <a:t> to testing</a:t>
            </a:r>
          </a:p>
          <a:p>
            <a:r>
              <a:rPr lang="en-CA" dirty="0" smtClean="0"/>
              <a:t>Not all bugs will be fixed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Considerations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50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Verification – process confirming that software meets its </a:t>
            </a:r>
            <a:r>
              <a:rPr lang="en-US" b="1" dirty="0" smtClean="0"/>
              <a:t>specification</a:t>
            </a:r>
          </a:p>
          <a:p>
            <a:pPr marL="0" indent="0">
              <a:buNone/>
            </a:pPr>
            <a:endParaRPr lang="en-CA" b="1" i="1" dirty="0" smtClean="0"/>
          </a:p>
          <a:p>
            <a:r>
              <a:rPr lang="en-US" dirty="0" smtClean="0"/>
              <a:t>Validation – process confirming that software meets </a:t>
            </a:r>
            <a:r>
              <a:rPr lang="en-US" b="1" dirty="0" smtClean="0"/>
              <a:t>user requirements</a:t>
            </a:r>
          </a:p>
          <a:p>
            <a:pPr marL="0" indent="0">
              <a:buNone/>
            </a:pPr>
            <a:endParaRPr lang="en-CA" b="1" i="1" dirty="0" smtClean="0"/>
          </a:p>
          <a:p>
            <a:r>
              <a:rPr lang="en-US" dirty="0" smtClean="0"/>
              <a:t>Something may meet specification (verification), but not original requirement (validation)</a:t>
            </a:r>
            <a:endParaRPr lang="en-CA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Terms – Verification </a:t>
            </a:r>
            <a:r>
              <a:rPr lang="en-CA" dirty="0" err="1" smtClean="0"/>
              <a:t>vs</a:t>
            </a:r>
            <a:r>
              <a:rPr lang="en-CA" dirty="0" smtClean="0"/>
              <a:t> Validation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2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– </a:t>
            </a:r>
            <a:r>
              <a:rPr lang="en-CA" dirty="0" smtClean="0"/>
              <a:t>breadth of features, speed, performance, </a:t>
            </a:r>
            <a:r>
              <a:rPr lang="en-CA" dirty="0" err="1" smtClean="0"/>
              <a:t>etc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US" dirty="0" smtClean="0"/>
              <a:t>Reliability – </a:t>
            </a:r>
            <a:r>
              <a:rPr lang="en-CA" dirty="0" smtClean="0"/>
              <a:t>one aspect of quality – how often product crashes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Terms: Quality </a:t>
            </a:r>
            <a:r>
              <a:rPr lang="en-CA" dirty="0" err="1" smtClean="0"/>
              <a:t>vs</a:t>
            </a:r>
            <a:r>
              <a:rPr lang="en-CA" dirty="0" smtClean="0"/>
              <a:t> Reliability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2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Triangle Testing Problem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852936"/>
            <a:ext cx="8712968" cy="3168352"/>
          </a:xfrm>
        </p:spPr>
        <p:txBody>
          <a:bodyPr>
            <a:noAutofit/>
          </a:bodyPr>
          <a:lstStyle/>
          <a:p>
            <a:r>
              <a:rPr lang="en-US" sz="2800" dirty="0" smtClean="0"/>
              <a:t>Reference:  </a:t>
            </a:r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www.testingeducation.org/conference/wtst3_collard4.pdf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0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software program reads three input data values that represent the three lengths of the sides of a triangle.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The program displays a message which states whether the triangle is: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scalene (i.e., no two sides are equal),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isosceles (two sides equal) 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equilateral (all sides equal).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9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With a partner,  write the set of test cases to test the triangle problem.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89038" y="1782763"/>
            <a:ext cx="6858000" cy="404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Ross Collard 		    4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Kent Beck 			    6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Robert Binder 		  65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Paul Jorgenson		185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i="1" dirty="0"/>
              <a:t>This sounds like a bad joke – ask four different experts, get four different answers which range from four to 185 test cases – and four consulting bills.			- Ross Collard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Number of Test Cases?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6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Depends on the </a:t>
            </a:r>
            <a:r>
              <a:rPr lang="en-US" b="1" i="1" dirty="0" smtClean="0"/>
              <a:t>context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only be answered in terms of perceived risk in the situation and amount of effort we are willing to expend to avoid that risk.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Testing always involves a trade-off between the </a:t>
            </a:r>
            <a:r>
              <a:rPr lang="en-US" b="1" i="1" dirty="0" smtClean="0"/>
              <a:t>risk</a:t>
            </a:r>
            <a:r>
              <a:rPr lang="en-US" dirty="0" smtClean="0"/>
              <a:t> and </a:t>
            </a:r>
            <a:r>
              <a:rPr lang="en-US" b="1" i="1" dirty="0" smtClean="0"/>
              <a:t>economics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first need to know the context before you can solve the problem.</a:t>
            </a:r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the Right Answer?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2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138"/>
            <a:ext cx="8458200" cy="45259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software for the NASA space shuttle computes the shape of triangles as part of its orbital navigation</a:t>
            </a:r>
          </a:p>
          <a:p>
            <a:r>
              <a:rPr lang="en-US" dirty="0" smtClean="0"/>
              <a:t>Most image processing software works with polygons, of which triangles are the simplest form. </a:t>
            </a:r>
          </a:p>
          <a:p>
            <a:r>
              <a:rPr lang="en-US" dirty="0" smtClean="0"/>
              <a:t>The NASA mission is life-critical: if the orbital navigation is wrong, the consequences could be severe.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the Right Answer?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the Right Answer?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triangles computed on the space shuttle are curved—they are based on the shape of the earth’s surface. Most participants in the triangle experiments assume a flat surface without really thinking about 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369321" cy="39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1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software doesn’t do something that the product specification says it </a:t>
            </a:r>
            <a:r>
              <a:rPr lang="en-US" b="1" dirty="0"/>
              <a:t>should</a:t>
            </a:r>
            <a:r>
              <a:rPr lang="en-US" dirty="0"/>
              <a:t> 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software does something that the product specification says it </a:t>
            </a:r>
            <a:r>
              <a:rPr lang="en-US" b="1" dirty="0"/>
              <a:t>shouldn’t</a:t>
            </a:r>
            <a:r>
              <a:rPr lang="en-US" dirty="0"/>
              <a:t> 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software does something that the product specification doesn’t </a:t>
            </a:r>
            <a:r>
              <a:rPr lang="en-US" b="1" dirty="0"/>
              <a:t>mention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Bug?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0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 smtClean="0"/>
              <a:t>Test case for a </a:t>
            </a:r>
            <a:r>
              <a:rPr lang="en-US" sz="2800" i="1" dirty="0" smtClean="0"/>
              <a:t>valid</a:t>
            </a:r>
            <a:r>
              <a:rPr lang="en-US" sz="2800" dirty="0" smtClean="0"/>
              <a:t> scalene triangle</a:t>
            </a:r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 smtClean="0"/>
              <a:t>Test case for a </a:t>
            </a:r>
            <a:r>
              <a:rPr lang="en-US" sz="2800" i="1" dirty="0" smtClean="0"/>
              <a:t>valid</a:t>
            </a:r>
            <a:r>
              <a:rPr lang="en-US" sz="2800" dirty="0" smtClean="0"/>
              <a:t> equilateral triangle</a:t>
            </a:r>
            <a:endParaRPr lang="en-US" sz="2800" dirty="0"/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 smtClean="0"/>
              <a:t>Three test cases for valid isosceles triangles </a:t>
            </a:r>
            <a:r>
              <a:rPr lang="en-US" sz="2800" b="1" i="1" dirty="0"/>
              <a:t>(a=b, b=c, a=c) </a:t>
            </a:r>
            <a:endParaRPr lang="en-US" sz="2800" b="1" i="1" dirty="0" smtClean="0"/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 smtClean="0"/>
              <a:t>One, two or three sides has a </a:t>
            </a:r>
            <a:r>
              <a:rPr lang="en-US" sz="2800" b="1" i="1" dirty="0" smtClean="0"/>
              <a:t>zero </a:t>
            </a:r>
            <a:r>
              <a:rPr lang="en-US" sz="2800" dirty="0" smtClean="0"/>
              <a:t>value</a:t>
            </a:r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 smtClean="0"/>
              <a:t>One </a:t>
            </a:r>
            <a:r>
              <a:rPr lang="en-US" sz="2800" dirty="0"/>
              <a:t>side has a </a:t>
            </a:r>
            <a:r>
              <a:rPr lang="en-US" sz="2800" b="1" i="1" dirty="0" smtClean="0"/>
              <a:t>negative</a:t>
            </a:r>
            <a:r>
              <a:rPr lang="en-US" sz="2800" dirty="0" smtClean="0"/>
              <a:t> value</a:t>
            </a:r>
            <a:endParaRPr lang="en-US" sz="2800" dirty="0"/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/>
              <a:t>Sum of two numbers equals the third (e.g. 1,2,3) is invalid </a:t>
            </a:r>
            <a:r>
              <a:rPr lang="en-US" sz="2800" dirty="0" smtClean="0"/>
              <a:t>because it is </a:t>
            </a:r>
            <a:r>
              <a:rPr lang="en-US" sz="2800" dirty="0"/>
              <a:t>not a triangle (tried with 3 </a:t>
            </a:r>
            <a:r>
              <a:rPr lang="en-US" sz="2800" dirty="0" smtClean="0"/>
              <a:t>permutations</a:t>
            </a:r>
            <a:r>
              <a:rPr lang="en-US" sz="2800" dirty="0"/>
              <a:t>: </a:t>
            </a:r>
            <a:r>
              <a:rPr lang="en-US" sz="2800" b="1" i="1" dirty="0" err="1"/>
              <a:t>a+b</a:t>
            </a:r>
            <a:r>
              <a:rPr lang="en-US" sz="2800" b="1" i="1" dirty="0"/>
              <a:t>=c, </a:t>
            </a:r>
            <a:r>
              <a:rPr lang="en-US" sz="2800" b="1" i="1" dirty="0" err="1"/>
              <a:t>a+c</a:t>
            </a:r>
            <a:r>
              <a:rPr lang="en-US" sz="2800" b="1" i="1" dirty="0"/>
              <a:t>=b, </a:t>
            </a:r>
            <a:r>
              <a:rPr lang="en-US" sz="2800" b="1" i="1" dirty="0" err="1"/>
              <a:t>b+c</a:t>
            </a:r>
            <a:r>
              <a:rPr lang="en-US" sz="2800" b="1" i="1" dirty="0"/>
              <a:t>=a</a:t>
            </a:r>
            <a:r>
              <a:rPr lang="en-US" sz="2800" dirty="0"/>
              <a:t>)</a:t>
            </a:r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/>
              <a:t>Sum of two numbers is less than the third (e.g. 1,2,4) (</a:t>
            </a:r>
            <a:r>
              <a:rPr lang="en-US" sz="2800" b="1" i="1" dirty="0"/>
              <a:t>3 permutations</a:t>
            </a:r>
            <a:r>
              <a:rPr lang="en-US" sz="2800" dirty="0"/>
              <a:t>)</a:t>
            </a:r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/>
              <a:t>Non-integer</a:t>
            </a:r>
          </a:p>
          <a:p>
            <a:pPr marL="419100" indent="-4191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800" dirty="0"/>
              <a:t>Wrong number of values (</a:t>
            </a:r>
            <a:r>
              <a:rPr lang="en-US" sz="2800" b="1" i="1" dirty="0"/>
              <a:t>too many, too </a:t>
            </a:r>
            <a:r>
              <a:rPr lang="en-US" sz="2800" b="1" i="1" dirty="0" smtClean="0"/>
              <a:t>few</a:t>
            </a:r>
            <a:r>
              <a:rPr lang="en-US" sz="2800" dirty="0" smtClean="0"/>
              <a:t>)</a:t>
            </a:r>
            <a:endParaRPr lang="en-US" sz="22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Myers’ Answer to Triangle Problem</a:t>
            </a:r>
          </a:p>
        </p:txBody>
      </p:sp>
    </p:spTree>
    <p:extLst>
      <p:ext uri="{BB962C8B-B14F-4D97-AF65-F5344CB8AC3E}">
        <p14:creationId xmlns:p14="http://schemas.microsoft.com/office/powerpoint/2010/main" val="157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dirty="0" smtClean="0"/>
              <a:t>Complete testing is not possible.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Intuitive approaches to testing often miss important test cases. Intuitive testers are often over-confident.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Effective testing depends on understanding the context of the problem.</a:t>
            </a:r>
          </a:p>
          <a:p>
            <a:pPr marL="623887" indent="-514350">
              <a:buFont typeface="+mj-lt"/>
              <a:buAutoNum type="arabicPeriod"/>
            </a:pPr>
            <a:r>
              <a:rPr lang="en-US" i="1" dirty="0" smtClean="0"/>
              <a:t>Testing is a trade-off between risk and economics.  -  </a:t>
            </a:r>
            <a:r>
              <a:rPr lang="en-US" sz="1800" i="1" dirty="0" smtClean="0"/>
              <a:t>Ross Collard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from the Triangle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57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663016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The software doesn’t do something that the product specification doesn’t mention but </a:t>
            </a:r>
            <a:r>
              <a:rPr lang="en-CA" sz="2400" b="1" dirty="0" smtClean="0"/>
              <a:t>should</a:t>
            </a:r>
            <a:r>
              <a:rPr lang="en-CA" sz="2400" dirty="0" smtClean="0"/>
              <a:t>.</a:t>
            </a:r>
          </a:p>
          <a:p>
            <a:pPr marL="0" indent="0">
              <a:buNone/>
            </a:pPr>
            <a:endParaRPr lang="en-CA" sz="2400" dirty="0" smtClean="0"/>
          </a:p>
          <a:p>
            <a:r>
              <a:rPr lang="en-CA" sz="2400" dirty="0" smtClean="0"/>
              <a:t>The software is difficult to understand, hard to use, slow, or – in the software tester’s eyes – will be viewed by the end user as just plain </a:t>
            </a:r>
            <a:r>
              <a:rPr lang="en-CA" sz="2400" b="1" dirty="0" smtClean="0"/>
              <a:t>not right</a:t>
            </a:r>
            <a:r>
              <a:rPr lang="en-CA" sz="2400" dirty="0" smtClean="0"/>
              <a:t>.</a:t>
            </a:r>
          </a:p>
          <a:p>
            <a:pPr lvl="1"/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Else is a Bug?</a:t>
            </a:r>
            <a:endParaRPr lang="en-CA" sz="1600" dirty="0"/>
          </a:p>
        </p:txBody>
      </p:sp>
      <p:pic>
        <p:nvPicPr>
          <p:cNvPr id="1026" name="Picture 2" descr="https://encrypted-tbn2.gstatic.com/images?q=tbn:ANd9GcRx5DBGN3cJItFJvHZayE6BMyFdNpLX1wm7qj3Zo-PpUGU5jo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6" y="1988840"/>
            <a:ext cx="3566584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solidFill>
                            <a:schemeClr val="tx1"/>
                          </a:solidFill>
                        </a:rPr>
                        <a:t>Most Generic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solidFill>
                            <a:schemeClr val="tx1"/>
                          </a:solidFill>
                        </a:rPr>
                        <a:t>Most Severe</a:t>
                      </a:r>
                      <a:r>
                        <a:rPr lang="en-CA" sz="2800" baseline="0" dirty="0" smtClean="0">
                          <a:solidFill>
                            <a:schemeClr val="tx1"/>
                          </a:solidFill>
                        </a:rPr>
                        <a:t> Sounding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solidFill>
                            <a:schemeClr val="tx1"/>
                          </a:solidFill>
                        </a:rPr>
                        <a:t>Unintended Sounding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  <a:endParaRPr kumimoji="0" lang="en-CA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kumimoji="0" lang="en-CA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endParaRPr kumimoji="0" lang="en-CA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Glitch</a:t>
                      </a:r>
                      <a:endParaRPr kumimoji="0" lang="en-CA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</a:t>
                      </a:r>
                      <a:endParaRPr kumimoji="0" lang="en-CA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endParaRPr kumimoji="0" lang="en-CA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 </a:t>
                      </a:r>
                      <a:endParaRPr kumimoji="0" lang="en-CA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Incident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Anomaly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Inconsistency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Terms for Software Failures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2160240" cy="18002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5856" y="2708466"/>
            <a:ext cx="2232248" cy="18002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2160" y="2708920"/>
            <a:ext cx="2160240" cy="2088232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 smtClean="0"/>
              <a:t>~15 billion lines of code written a year</a:t>
            </a:r>
          </a:p>
          <a:p>
            <a:pPr lvl="0"/>
            <a:r>
              <a:rPr lang="en-CA" dirty="0" smtClean="0"/>
              <a:t>If ½ of 1% have errors, 75 million new bugs introduced every year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 Bugs Occur?</a:t>
            </a:r>
            <a:endParaRPr lang="en-C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2743200"/>
            <a:ext cx="49068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lang="en-CA" sz="3200" dirty="0"/>
              <a:t>Main cause is the </a:t>
            </a:r>
            <a:r>
              <a:rPr lang="en-CA" sz="3200" b="1" i="1" dirty="0"/>
              <a:t>specification</a:t>
            </a:r>
          </a:p>
          <a:p>
            <a:pPr marL="620713" marR="0" lvl="1" indent="-228600" algn="l" defTabSz="914400" rtl="0" eaLnBrk="0" fontAlgn="base" latinLnBrk="0" hangingPunct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not exist</a:t>
            </a:r>
          </a:p>
          <a:p>
            <a:pPr marL="620713" marR="0" lvl="1" indent="-228600" algn="l" defTabSz="914400" rtl="0" eaLnBrk="0" fontAlgn="base" latinLnBrk="0" hangingPunct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thorough enough</a:t>
            </a:r>
          </a:p>
          <a:p>
            <a:pPr marL="620713" marR="0" lvl="1" indent="-228600" algn="l" defTabSz="914400" rtl="0" eaLnBrk="0" fontAlgn="base" latinLnBrk="0" hangingPunct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Constantly changing</a:t>
            </a:r>
          </a:p>
          <a:p>
            <a:pPr marL="620713" marR="0" lvl="1" indent="-228600" algn="l" defTabSz="914400" rtl="0" eaLnBrk="0" fontAlgn="base" latinLnBrk="0" hangingPunct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communicated to development team</a:t>
            </a:r>
          </a:p>
        </p:txBody>
      </p:sp>
      <p:pic>
        <p:nvPicPr>
          <p:cNvPr id="3074" name="Picture 2" descr="softwaretesting_part1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74637"/>
            <a:ext cx="3142357" cy="308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4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990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September 2006 </a:t>
            </a: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Patch to </a:t>
            </a:r>
            <a:r>
              <a:rPr lang="en-CA" dirty="0" err="1" smtClean="0"/>
              <a:t>OpenSSL</a:t>
            </a:r>
            <a:r>
              <a:rPr lang="en-CA" dirty="0" smtClean="0"/>
              <a:t> breaks random number generator, not reported until April 2008.</a:t>
            </a:r>
          </a:p>
          <a:p>
            <a:pPr marL="0" indent="0" algn="ctr">
              <a:buNone/>
            </a:pPr>
            <a:r>
              <a:rPr lang="en-CA" dirty="0" smtClean="0"/>
              <a:t> </a:t>
            </a:r>
          </a:p>
          <a:p>
            <a:pPr marL="0" indent="0" algn="ctr">
              <a:buNone/>
            </a:pPr>
            <a:r>
              <a:rPr lang="en-CA" dirty="0" smtClean="0"/>
              <a:t>Every key generated between those times is compromised (along with all the data).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Famous Bugs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74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99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January 2009 – Google's search engine notified users that every web site world wide was potentially malicious, including its own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Famous Bugs</a:t>
            </a:r>
            <a:endParaRPr lang="en-CA" dirty="0"/>
          </a:p>
        </p:txBody>
      </p:sp>
      <p:sp>
        <p:nvSpPr>
          <p:cNvPr id="4" name="AutoShape 2" descr="data:image/jpeg;base64,/9j/4AAQSkZJRgABAQAAAQABAAD/2wCEAAkGBxQSERUSEhMWFhUUFhoaFxgYFRceFhkZGBUWGBwYGBUYHCkgGCAmHBQVITEhJSorLi4uFyAzODMsNyguLiwBCgoKDg0OGxAQGywkICY3LSwtLzQsLCwyLzcsLCwsLCwsLCwsLDQsLyw0LC8sLDQsLCwsLCwsLC8sLCwsLCwsLP/AABEIAIMBgAMBEQACEQEDEQH/xAAcAAEAAwEBAQEBAAAAAAAAAAAABQYHBAMCAQj/xABKEAABAwIBCQMHCAYJBQEAAAABAAIDBBEGBRIhMUFRYXGBByKREzJCUnKhwRQ0YpKxsrPRIzVTgsLwJDNDc5Oi0uHiFhclVMOD/8QAGwEBAAMBAQEBAAAAAAAAAAAAAAQFBgMBAgf/xAA7EQACAQIDAwoFAwUAAQUAAAAAAQIDBAURMRIhQVFhcYGRobHR4fATIjI0wRQV8QYjM0JSgiRDU3Ki/9oADAMBAAIRAxEAPwDcUAQHzJIGgucQANJJNgBvJOpepNvJHjaW9lNy12hwxktgaZnete0fjrd0FuKt7fB6s99R7K7/AH7yIFXEIR3QWfgVh2KMo1bi2HOHCFmgc3m5HiFZfobO3WdTvf49CH+quaryh3L8noMJZTl0yPIv+0qHH7pcvj9wsae6K7I/weq0upavtl/J5v7Pq0bYjyld8WhfSxe15+z1PP0Ffm7fQj6rI2UabSWztA2xyOI5/o3Gy7wubOtuzi+leaOUqNxT5ep+R50WMq2LVO5wGx4DvEnve9fVTDbaesMujceQvK0dJZ9O8tOSe07UKmG3049Pixx+wnkqyvgnGlLqfn6E2niXCouzyLzkvKsNSzPgka8bbaxwc06WnmqatQqUZbNRZFjTqwqLOLzO1cToEAQBAEAQBAEAQBAEAQBAEAQBAEAQBAEAQBAEAQBAEBVMYZdmjHkaWKRzz50gjcWtG5uixPuHPV8yfIVl9dVYfJRi2+XJ7ikTYqrmktdM9rhrBYwEcwW6F8ZsppX91F5Sk0+heR+RYqrnODWzuLnEAANZckmwA7u9M2exv7qTSUt76PI0/D9LPHF/SZTJI7SdDc1v0RYC/Eros+Jo7aFSMP7ss2Si9JAQBAEAQBAEAQHDljKsdNEZZXWA0Aek47GtG0rtQoTrz2II51asaUdqRkWJMTS1jjnHNiB7sYPdHFx9I8fCy1dpY07dbt8uXy5Cir3M6z36chYsJYEzwJqsENOlsWkEje86x7OvfuVffYrstwo68X5eZKtrHaW1U7PM0Smp2RtDI2ta0ag0AAdAqCc5Te1J5stoxUVkkeq+T0IAgK/iLCFPVgkt8nLskYLG/wBIanjnp3EKda4hWobk848j/HIRa9pTq79Hy+9TI8v5Dlo5fJyjXpa4ea8bwfC41i/Jam2uqdxDah1rkKStRlSlsyO7BOSaieoDqd7ogy2fKPRHq21OJ9U6N644hXo0qWVRZ56L3p0nW0pVJzzg8stWbaB1WONAfqAIAgCAIAgCAIAgCAIAgCAIAgCAIAgCAIAgCAIAgCAIDGsc/P5+bfw2Lk9TJYl9zLq8EeOD/n1P7fwK8Wp5h/3EDa12NcEAQBAEAQBAEB51M7Y2Oe8gNaCXE6gALkr6hFzkox1Z5KSis2YpifLz6yYvNwxuiNvqt3n6R1nw2LY2dpG3p7K14v3wM7cV3Wnnw4E72cYeEzzUyi8cZswHU54035N0deSg4teOnH4UNXr0evh0kqwt9t/ElotOn08eg1JZouQgCAIAgCAqGOcOyVs1KxvdY0SmR/qgmKwA2k2NuR3K1w68hbU6je9vLJdpBu7eVaUUtN+fcWTJeTo6eJsUTc1rfEnaSdpO9V9atOtNzm82S6dONOOzHQ61yPsIAgCAIAgCAIAgCAIAgCAIAgCAIAgCAIAgCAIAgCAIAgMYx0f6fPzb+GxcnqZLEvuZdXgjywb8+p/b+BXi1PMP+5h74G2Lsa4IAgCAIAgCAICgdqeWM1jKVp0v78nsg90dXAn9xXmDW+cnWfDcvz75ysxGtklTXHe/fvQzdoJNgLk6AN5OoLQ5palR0G85EyeKenjhHoNAJ3u1uPUknqsRcVnWqym+PtGmo01Tgorgdy4nQIAgCAIAgCAIAgCAIAgCAIAgCAIAgCAIAgCAIAgCAIAgCAIAgCAIAgCAIDF8dn/yE/Nv4bFyepk8S+5l1eCPLBvz6n9v4FeLU+cP+5gbauxrggCAIAgCAIAgMOxjW+Wrp3bA8sHKPufaCeq2dhS+HbwXNn27zOXU9utJ9XYfGEoPKVtO06vKA/Uu/wDhXt7PYt5vm8dx5bR2q0Vz+G83RYs0gQBAEAQBAEAQBAEAQH45wAudAGtAlmU7LmOWMJbTtDyPTd5nQa3e4c1EqXSW6JcW2Eyl81V5c3H0I+GmynVjOL3RtOq7vJi3BrRneK5pV6m/PLuJEp2NvuSzfb47j4qMGVgFxK153eUffxIR21TlPY4nbPc4tdSIN+UKylfmOkljcPRc4kcwHXBHELjt1IPLNomqjbV47SSaLHkTH+kMqmi37Rg1e0z4jwXend8Jldc4Ru2qL6n+H59pe4ZmvaHMIc1wuCDcEbwVNTTWaKOUXF5Nbz7Xp4EB8SyBoLnGwG0r4qVIU4uc3kkfUYuTyRC1WXCTmxN6kaTyas1c49OUti2j1ve30Lz7Cxp2KSzqP30nwKKpk0ueW8C63uavlWWJ3G+pPZ6Xl3RPXWtqe6Kz6vM85ckTN0g53Jxv71yq4RewWcZbXRJ59/mfcbujLc1l1HJHXysNs52jWHafcVBhiF3Qlltvdwe/xO8relNZ5LqJegy4HHNkGad/on8lf2OOQqtQrLZfLw9Pe8gV7Fx3w3rvJhXxACAICl4mx6yAmOnAkkGguJ/RtPTS88BYcVcWmEyqpSqbl3vy97ivuL+MPlhvfd6kdTZNypWt8pJOYGO0gXLTb2GWNvaN1InWsLZ7MYbT7e9/hHGNO6rLOUsl2eH5ZH5VwRWxtL2Sma2sNe8P6NcdPjddqOJ2s3k47PUsjnUsq8VmpZ9bKg6okBsXvBGggudcEbCL6FbbEHwXYiDtS5X2s7sj0FRVOLIX3cBfNMuaSN4BOlca9WjQW1NbujM6UqdSq8ovf0lzwngmZsnlKxxzWHuxiQuDjveQbWG7bt0a6e9xOm4bNBb3q8ssugsLaympbVV9WZoaoS0MVx3+sJ+bfw2Lk9WZPEvuZdXgjzwZ8+p/b+BXi1PnD/uYG3Lsa4ICNy3luKlbeQ6T5rB5zumwcSudSrGC3km2talxLKPWymnL9dWvLKduY0a83YPpSu28rKJ8WrUeUffWXH6O1tY7VV5vn/C/k+5MHVjhd1Q0u3GSQ++y9/T1Hq/E+ViVrHcobuhEFXCso3APfKy+oh5LHcjex5a1wl8Sm97ZOp/prmOcUn1byYyJj17SG1Iz2+uBZ44kDQ4crHmu1O6a3TIdzhMJLOlufJw9DQoJmvaHsIc1wuCNRBU5NNZooJRcW4yWTP57nkznOd6zifEk/Fb+MckkZRvNtk5gE/8Akafm/wDCeoWJ/az6vFEiz/zx6/Bm2LHGhCAIAgCAIAgCAIAgCAzXGuJTM8wRH9E02cR6bh/CPfr3KuuK+09laGlw6xVOKqTXzPTm9TuwBkBrh8qlF9NogdWg2L7b7ggcr7l0tqSfzvqOGK3ji/gw6/LzL4ppQhARuXsjR1URjeNI8x21p3jhvG1c6lNVFkyRbXM6E9qPWuUxqupnRSPieLOYbEfEcCLEcCqmScXkzX05xqQU46Mn8E4kNNKIpD+hkNjf0HH0huG/x2ae9vW2Hk9CBiNkq0NuK+Zd/N5GsKzMufL3gAkmwGkr5nOMIuUnkkepNvJFUylXmV25o80fE8VgsRxCd3Uz0itF+Xz+BeW9uqUefiTeRqAMaHEd9w8Adi02EYdG3pqpNfO+7m8yuu7hzlsrREkrkhhAR2V8nCVucB3wNHHgVU4ph0bmG1FfOtOfmf45CXa3DpyyehVCsOXhPYfyj/ZOPsn+H8lqMExFt/p6j/8Aq/x5FXfW3/uR6/MnlpisKZ2j4gMMYp4zaSUEuI1tj1aNxcbi+4FW+E2iqS+JLRac79PIr7+4cI7EdX4epUMAZMbPWNzhdkTTIRsJBAaPFwP7qtsTrulQeWr3eZAsqSnVWei3+RsSyRfhAZ/2mYcBZ8siFnNt5UD0m6g/mNAPDkr3CLxp/Anpw8vfHpKvELdZfFj1+ZnFNUOje2SNxa9hu0jWD/OxaCcIzi4yWaZVRk4vNam5YYywKumZMNBOh43PGgjltHAhYu8t3b1XDs6DR29ZVaakSqjHYxXHn6wn5t/DYuT1MniX3MurwR5YM+f0/t/AotTzD/uYm3rqa04Mt5TbTQuldptqHrOOofzsuvipNQjtM721CVeooIyljpa2paHOu+V1r7GjgNgAvo4Kr+apPfqzVtU7Wi8luXvvNcydQMgjbHGLNb4k7STtJVrCKiskZKtWlVm5ze86V9HI5cp0DJ4nRSC7XDqDsI3EL5nBTWTOtGtKlNTjqjEauIxvfGdbHOaebXFp94VM1k2jZwkpxUlxyfaXPszywQ91K491wLo+Dh5zRzGnod6mWlTfsMp8Xtk4qstdH+PIz2sjzZHt9V7m+DiPgv0ynLagnypH5tJZSa6Tsw3VeSq4JDqbK2/InNPuJXG7ht0Jx5mdKEtmrF85vaxBpQgCAIAgCAIAgCAICBxrlM09I8tNnv7jTtBde5HJod1suFxPYg8idh1BVq6T0W99RkWcqs1xt2RIBHTwsHoxsHXNFz4q4prKCRibme3WlLlbO1fZxCAIDOu1LJtnR1LR53cfzAJafDOHQKBeQ3qXUaDBq+alSfSvyUElQi8NjwLlIz0bC43dHeN37uoniWlp6q1t57VNZmRxKiqVw0tHvXX6ntiSps1sY9LSeQ/3+xUf9Q3LhTjRX+299C834H1h9LOTm+BB0rc57Wna4DxIWXtoKdaEHxaXayzqPZg3zMuy/SzOBAEAQFSy/T5kpI1P73Xb79PVYbGrb4Ny2tJb/Pz6y8sqm3S38NxHseQQRrBuOYVXCbhJSjqt6JbSayZeKWbPY149IA+K/R7eqq1KNRcUmZupDYm48hjeOaoyV8xOppDBwDWgfbnHqtth0FC2jz7+0zd5LarS7CY7KZB8plbtMVx0e2/3gomNL+zF8/4JGGv+41zGorNFyEB51MDZGOY4Xa9paRvBFivqEnCSktUeSipLJn8+1lOY5HxnXG9zDza4t+C3cJqcVJcUn2mXlHZk48m40PsgnJbUx7GujcObg8H8MKgxyKzhLpXZl5lrhjeUl0e+40NUJaGKY8/WE/Nv4bFyeplMS+5l1eCPLBfz+n9v4FFqfOH/AHETcF1NaZ12nV5MscAOhrc883EgeAafrKBeT3qJosGo5QlU5d3Z77jg7Omg1ov6MbyOegfY4rna/wCQ74s8rbrRqiszLETlbElNT3Ekgzh6De8/wGrrZcp1oQ1ZKoWVatvjHdy6IqVXjeoqHGOihI42z387Dus63CiyuZzeVNFtDC6NFbVxL8LzfceGTez+aQ59TIGXNyB3pCTpN3eaDx0ryFpJ75PI+q2L04LZpLPuXvsLnkfDVNTWMcYzx6bu8/doJ83pZS6dGENEVFe9rV903u5NF76TJcb0fka+dttDn544iTvH/MXDotxh9T4ltB8m7s3GSu4bFaS6+0giphGN5wvlT5TSxS37xbZ/tt0O94v1WJvKHwa0ocOHRwNLb1fiU1IlVGOwQBAEBD4my82kizs0vkdoYxoJud5tqaNpUu0tXcTyzyXFnCvW+FHPLN8hmjsaZSvrcOAgFh4tWh/bbL3L1Kn9Xc+0eUmOMoN86TNvqvCwX8Wr1YZaPRd78zx3twtX3Hx/19Xfth/hx/6V9ftVr/z3s8/XV+XuLxgWor6gCepltCfMb5NgL/pEgXDd208tdNiMLWk/h0o/Nxeb3evgWFpKvUW3N7uG7U4+1Wb5uzYc93hmD+IrN3r+lGtwSP1y6F4lAJUEvzc8ky58EThqdGw+LQVdQecUzD147NWS5G/E619HIIAgIDHdN5Sgm3sAeP3SCfddcLmOdNk7DZ7FzHn3dpjJKqjXmj9ksh8nUN2B7D1c0g/dCn2ejM9ja+aD5n77yUxE+81tzQPj8Vlcfk3d5ciXmeWCypHFROtIw7nt+8FWWcsrim3/ANR8USKyzpyXM/Au6/SjOBAEAQEJimPuMdudbxH+yzv9R006MJ8jy7V6FjhsvncStLIFwW/D7rwN4X+8VvMFbdlDPn8WUN8sqz6vAyPG1OY6+cH0nZw4h4DvtJHRfo2HzU7aDXR2GSu47NaR+YOykKesie42aTmO5P0XPAHNPRe39H4tvKK11XULWp8Oqn1dptyxpoggCAwrGFvl1Tm6vKnx0X991tbHP9NDPkM5dZfGllyl97KKAsppJiLeWf3eLWAgH6xf4KjxqqpVVBcF4+0WWG08qbly/gvCpixMTx7+sJ+bfw2Lk9WZTEfuZdXgjywX8/p/b+BRanmH/cRNxXU1hkGPZCcoTD1cwD/CYftcVVXLzqv3wNdhiytYdfiziw9lg0k3lg3Os1wte2sb7HaAvilU+HLaO13bK4p7DeRZPKZTr9V4Yjzjbbn57umhSM69XmXYVuVhaa/NLt9ES2Sez6GOxncZTuHdZ4A3Pj0XWFpFfVvItfGKs91NbK7WWylpWRtDI2NY0bGgAeAUpRSWSKqdSU3nJ5s9l6fAQGe9rGSM5kdU0eZ3JPZJ7p6OJH74V7gtxlJ0Xx3r8++Yq8SpZpVFw3P371MyWiKkuvZliAQzGnkNo5j3SdTZNQ+sLDmBvVRi9p8Sn8WOsdej0J9hX2JbD0fj6mtLLl2EAQBAEAQGa9seul5Tf/FaDAtKn/j+SqxP/Tr/AAZs5aAqXof0LkEf0WD+5j+41YW4/wA0+l+JqKX0LoRUO1aDuwSbA57frBpH3Cqu9W5M0GCT3zj0Ps/kzy6gmgNfwFWeUoY98d2H906P8parW2lnTXYZLE6excy59/b6lhXcrwgCAjsRC9JUA/sJPw3LnV+iXQyRaPKvDpXiYUSqc2pp3ZRTEU8sh9OSw4hjR8XHwVjZr5WzN41POrGPIvE7sSMtNf1mj3XHwWU/qGm43SlypeR7YSzpZcjIq6o08tCcXumlz2NcPSAPiF+m0Kqq0o1FxSZmqkNiTjyHoup8BAEBF4jH6A8x9qp8dX/o5dK8SbYf5l1lSWFL0uWQ482BnEX8ST9hC/QcJp/Ds4J8mfa8zPXktqtL3oVftJw66ZgqYheSMWe0a3M13A2lpJNtxPBarCbxU5fCm9z05n6lLf27mtuOq8PQytaYpTVsB4ubMxtPO4CZos0k/wBYBq0+tvG3XvtmMSw905OpTXyvXm9C7s7tTWxN7/H1LqqcsCHxLiGKjiLnkF5BzI795x5bBvKl2lpO4nlHTi+Q4V7iNGOb14Iy7DWHJcoTGR9xGXl0sm8k3c1m9xJ5C/Q6S7vKdpT2VrluXnzeJTULedeWb04vy97jZKanbGxsbAGtYAGgagBoAWSnNzk5S1ZfxiorJHqvk9MTx7+sJ+bfw2Lk9TK4j9zLq8EeWC/n9P7fwKLU+cP+4ibiuprDJ+0mnzK0u2SRtdfiLsP3R4qsu1lUzNThE9q3y5G/MrdLUGN7JG62ODhzaQfgo6eTzLGcFOLi+O43aiqWyxskYbte0OHIi6uoyUlmjEVIOnJwlqtx7L0+AgCAIDyq6ZsrHRvF2vaWuG8EWK+oTcJKUdUeSipJpmF4nyE+inMTrlp0xv8AWb+Y1EfAhbO0uo3NPbWvFcnvgZy4oOjPZenAibqUcTWMBYyE7RT1DrTAWa4/2g/18NuvesxiWHOk3Upr5ePN6F1Z3amtievj6l3VOWAQBAEAQGadsmul5Tf/ABWgwLSp/wCP5KrE/wDTr/Bm7loEVL0P6FyF81g/uY/uNWFuP8sul+JqKf0LoRy4syV8ppZIx59s5ntN0gddI6qJXp7cGidY3HwKym9NH0P3mYqeOg+9U5si59meVxHM6ncdEulvttGrq37oUy0qZS2XxKfGLfbpqquGvR6fk09WJmggCAg8bVYioZyfSYWDiX934k9FxuJZU2TcPpudzBcjz7N5i8ELnuaxgu5xAaN5JsAqpJt5I10pKKcpaI3XIOTRTU8cA05jdJ3uOlx6uJKuKcNiKiYu5rOtVlUfH2jnxHS50YeNbNfsnX8D4qlx60dWgqkdY+HHz7SRYVdmey+JV1iS6LLhqruwxnW3SOR/I/aFsv6fu1Ok6L1jp0PyfiinxCllLbXEmloSuCAICFxTNaNrdrne4D8yFQf1DV2beMOLfcvaLHDoZ1HLkRX6ClMsgYNus7htKy9layua0aa6+ZcS0r1VSg5MvLW2FhqC/RkklkjNt5vNn6vTwqWIMBwVBMkZMMh0ktF2OO8s0aeII6q0tcVq0Vsy+Zd/aQa9hTqPOO5++BVJ+zSqB7skLhxLh7s0/arSONUHqmuzzIUsNq8GmQ+UK+spZHU5qpLx2BzZXlou0GwJ06iFKpUravFVVBb+VI4TqVqTcHJ7uc+MMZO+W1jI5XOIddzyXEuLWi9s46dOgdV7eVv01ByguZdZ5b0/jVUpPpNvp4GxtDGNDWtFgALADgFjpSlNuUnmzRRiorJHovk9CAxLHv6wn9pv4bFyerMriP3MurwR5YK+f0/t/Arxanlh9xE3JdjVlP7S8lGWnEzR3oCSfYdbO8CAeQKiXdPOO1yFvhFxsVfhvSXjwMsuq00xfOznEYZ/RJTYE3iJ1Ak6WdTpHEkblNta2XyPqKPFrJy/vQ6/PzNHVgZ4IAgCAICPy5kaKriMUwuNYI85p9Zp2Fd7e4nQntw/k5VqMasdmRjeJsLT0TiXjOiv3ZWju8A4egeB6ErWWl9SuVu3S5PLlKKvbTovfpykECphHL5hrtFfEBHVAytGgSD+sHtA+fz181S3eDxn81Hc+Th6eHQWNDEJR+WpvXLx9TQ8lZep6kXhmY4+rezxzYdI8FRVrWtRfzxa8O0tKdenU+lkko51CA/CUBl3a7WRvfTNY9riwS5wa4Etv5K1wNV80+C0eCU5xU3JNZ5Zd5UYlKLcUny/gz12pXpVvQ/obIXzWD+5j+41YW4/yy6X4mop/QuhHcuJ9me48wk4udVU7b30ysGu/rtG3iOu9QLm3ee3HrL7DMQSSo1X0P8AD/Bn0chaQ5pIIIII1gg3BHEFQS+aTWTNcwji1lU0RyENnA0jUH/SZ8RrHJWlC4U1k9TK32HyoPajvj4dJZ1JK08552saXvcGtaLkkgADiSvG0lmz6jFyeUVmzJscYl+WSNihuYmHu6DeR50Zwbr4Aa9J3qtuK3xHktDT4fZfpoOc/qfcvepaMB4RNPaonH6UjuN/Zg6yfpEeA0bSpFvQ2fmlqVuJYh8X+3T+ni+X0LqpZUH4QjWe5gqmWclGMlzRdh/y8Dw4rEYrhUreTqU1nB93pye87y0ulUWzL6vEj6WoMbw9usfzZVVtcTt6iqQ1XvIlVKaqRcZFxyflBkrbtOna3aPzHFb+yv6V3DOD38VxXvlKCvbzpPJ6cp1qacDyqahsbc55AH86htXGvcU6ENuo8kfdOnKo9mKKjW1DqmXugnY1u4cfisNd16uI3HyJ8iXN71L6jThbU/mfSyx5IyaIW6dLz5x+A4LWYZh0bOnv3yer/C5vEqLq5daXMtCQVmRQgCAIDEceUjo6+bOGh5D2ne1wGrkQR0Wxw2op20cuG4z15BxrSz47yLyRlN9NMyaO2cw6jqIIsWngQSpNejGtTdOWjONKo6c1NcDacN4khrWXjNngd+M+c3/UOI9x0LIXdnUtpZS04M0FC4hWWa15CZUQ7hAYZjWobJXzuYQW5wFxq7rGtPvBXF6mUv5KVxJo5sNVrYauGV+hrXjOO4HQT0vfovE958WlRU60ZPQ3KmyjFILxyxuv6r2n7Cu2aNXGpCX0tM6XNBFiAQRpGwgr0+08t6MixlhZ1I8yRgmBx0H1CfRdw3Hpr11Veg6bzWhq7C/jcR2ZfUu/nX5Kwo5ZF1w5j98QEdSDI0aA8f1gH0r+fz181MpXTjulvKa7wmNR7VLc+Th6F1pMW0cguKiNvB5zD4Pspcbim+P4KeeH3MHvg+rf4H3UYpo2C7qmI8GvDj9VlyvXXpr/AGR8xsbiWkH2ZeJw5PxQauTMpI3FjT35pBZjRua3W5x3G1tZXxGt8R5QXWdqtireG1Wlv4RWvW+C7SzKQV4QHy9gcCCAQdBBFweYXqbTzQazKdlrs5ppiXQkwOOxumP6h1dCArW3xitT3T+Zd/b5kCrh9Oe+O7w7CoV/ZzWM8zMlH0XWPg+w96taeMW8vqzXV5EGeH1o6ZMh5sLVjDppZdHqtzvuXUqN9by0mu3LxOErastYv30HTTxZUZoY2taNwE1vyC5ylYy3ycP/AMn3H9StNrvOxlNlh+r5X1kLftcFxc8Oj/x2ZnRRvH/0en/ReU5v60n/APWfO9wLl5+5WVP6O6OXke/o7mf1d7/kkaLssf8A2tQ1vBjCfe4j7FHqY5H/AEg+tnWGGP8A2kWLJ/Z1Rx6XtfKfpu0fVZYHrdQauL3E9Go9C88yVCwox139JbIow1oa0ABoAAGoACwAVY2282TEstyPpeHoQFby9gunqSX2MUh1uZaxP0m6jz0Hio9S2hPfoywtsSrUVs6rkf4ZUKvs5qWn9HJG8bLlzXeFiPeosrOa0aLaGM0X9Sa7zqpsj5YYM1sxA4ytd73Alfap3C3JnKdxh0nm492XhkepwPWVBBq6u4GwFz7cgc1rV7+mqT+uR8fudvRWVGn4LzLTkHC1PSaY25z9sj9L+mxvQBSKdCFPTUrbm+rV90nu5Fp69ZNrsQwgCA/CEaz3METWZAY/Sw5h4aW+GxUV1gNCq9qn8r7uzyJ9K/qR3S3+JGuyBM03aWm2ogkFVLwG7pyzpyXSm0yWr+jJZSTOhlLWas+3Nw+211MjbYvllt968szk6tnrs9x9MyA95vNKTyuT4nV4L2OBVastq5qZ9G/vfkePEIQWVKPvqJekomRCzG23naeZV7bWdG2js0o5ePaQKtadV5yZ0KScggPKpqGRtL5HNY0a3OIAHMlfUISm9mKzZ5KSis2VDKnaRTR3ETXzHeBms+s7T4Aq1o4NXnvm1HvfvrINTEaUfp3kM3HtdP8ANqUEcGSSW/eFgOoUv9qtaX+Wp3pd28j/AK6vP/HDxfkcGWMnZVrc3y1PfNvm6ImkX1i5de3Dgu9CtYW2exPXpf4OdWndVvqj4L8lXynkuanfmTxuY4i4vaxHBwJB6FWNGvTrR2qbzRDqUp03lNZHjSVb4ntkjcWPabhw1j8xwOgr7nCM4uMlmmfMZOL2ovJmx4JxY2tYWPs2dg7zRqcNWe3hvGy/ELJ4hYO2lnHfF6eTL61ulWWT1JXL+T5KiIxRzeRztDnBl3Fu4HOGbzVa1mda9OVSOzGWRS/+1g/9o/4X/NfHw+crP2eP/fd6j/tYP/aP+F/zT4fOP2eP/fd6nVk3szijla+WUytbpzMzNBOy5zjo4bU+HynSlhUIyTk8+YvbRbQNQXQtT8kYHAhwBBFiCLgjcQh6m080UzLPZ3DIS6B5hJ9G2dH0F7t8bcFEnaRe+O4t6GMVILKotruZWajs8rGnu+SeODyPc4BR3aVFyFhHF7d65rqPOPs+rSdLY28TJ+QKfpanMfTxa2XF9hPZJ7NGgh1TLnfQjuAeBedNuQHNdoWa/wBmQa2MtrKlHLnfl/Je6SlZEwRxtDGt1ACwUxRUVkimnOU5bUnmz2Xp8BAEAQBAEAQBAEAQBAEAQBAEAQBAEAQBAEAQBAEAQBAEAQBARuIMsx0kDppNNtDWjW5x1NH86ACVItreVxUUI/wcq1aNKG1IxbLuXJqyTOlJOnuRtvmtvqDW7Tx1la63taVvHKHW/Mz9atOtLOXYaJhPAUUTWyVTRJKdOYdLGcLanHeTo3bzQ3uKzqNxpPKPLxfkWttYxgtqpvfci7NaALAWA2DUqdvPUsD9QHHlXJkVTGYpmBzT4g72nWDxC60a86MtuDyZ8VKcakdmSMcxfhSShfe+fC49x9tIPqv3HjqPuGssr6FzHkktV+V73FDc2sqL5Vy+ZFZFyk6mnjnb6DgTxbqc3qLhSa9FVqbpvj7RxpVHTmprgf0G11wCNRWFayNOfqAIAgCAIAgCAIAgCAIAgCAIAgCAIAgCAIAgCAIAgCAIAgCAIAgCAIAgCAIAgCAIAgMn7Wa8uqWQ37sbM630nk6fBrfErT4LSUaLnxb8ClxKbdRR5PyQmBYQ/KFOHaRnk9Wsc4e9oPRTMRk42s2vebSI9ok68U/e43NYw0QQBAEBw5byc2op5IXjQ9pA4HW1w4g2PRdres6NSM1wOdWmqkHF8T+edY5hbrRmYP6Oo4y2NjTrDWg8wAFgZvOTaNVFZJHsvk9CAIAgCAIAgCAIAgCAIAgCAIAgCAIAgCAIAgCAIAgCAIAgCAIAgCAIAgCAIAgCAIDJO1ihLKtk1u7LGBf6TCQR4Fq0+C1VKi4cU/EpcRg1UUuX8FSyZXOgmjmZ50bg4DfbWOouOqtKtNVYOD0e4g05uElJcDfMkZTjqYmzROu1w6g7WuGwhYmvRnRm4TW80lOpGpFSidi5HQIAgIbFuWW0lK+QnvkFsY2l5Gjw1ngFLsrd16yjw49BwuKypU3LsMr7PsgmpqmuI/RQkOedhI0tZ1IvyBWkxO6VGi0vqluX5ZT2VB1Kib0RtqyBfhAEAQBAEAQBAEAQBAEAQBAEAQBAEAQBAEAQBAEAQBAEAQBAEAQBAEAQBAEAQBAEAQEbiDIsdZCYZObXDW1w1OHieYJUi2uZ29Tbj/JyrUY1Y7MjFsQYbno3ESsJZfuyN0sPX0TwPv1rW215SuF8j38nEoK1vOk/mW7lOfI2WpqV+fBIW31jWx3tNOg89fFfde2p147NRZ+J80q06Tzgy9ZP7UtFp6c33xu/hdq8VTVcD/8Ajn2+a8ixhif/AHHsJMdp1JbzJ+WYz/Wo/wCy3HLHtfkdf3KlyP31kflDtTba0EDidhkcAPqtvfxC70sDln/cl2epznia/wBY9pE0mH67KkomqSY49jnC1m7oovDSedypM7u2sobFLe/er99RxjQrXMtqpuXvRGn5IyXHTRNhhbmtb4k7XOO0nes7WrzrTc5veW9OnGnHZidq5H2EAQBAEAQBAEAQBAEAQBAEAQBAEAQBAEAQBAEAQBAEAQBAEAQBAEAQBAEAQBAEAQBAEB+PaCLEAg6wdS9Ty3oFWy9hGjcx0nydod9AuYPBhAKsbbELlSUdt5c+/wASJVtaLWez+PAy7KFCxsha1thzPxK0dKrKUc2yoqU4qWSJfC+Q4JnASMztPrvG3gQol5c1aa+V9yO9vQpz1Xiafk3DlLT6YoGNI9K13fXdc+9Z6reV6u6cm/fIi1p29KH0xRKqMdggCAIAgCAIAgCAIAgCAID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RUSEhMWFhUUFhoaFxgYFRceFhkZGBUWGBwYGBUYHCkgGCAmHBQVITEhJSorLi4uFyAzODMsNyguLiwBCgoKDg0OGxAQGywkICY3LSwtLzQsLCwyLzcsLCwsLCwsLCwsLDQsLyw0LC8sLDQsLCwsLCwsLC8sLCwsLCwsLP/AABEIAIMBgAMBEQACEQEDEQH/xAAcAAEAAwEBAQEBAAAAAAAAAAAABQYHBAMCAQj/xABKEAABAwIBCQMHCAYJBQEAAAABAAIDBBEGBRIhMUFRYXGBByKREzJCUnKhwRQ0YpKxsrPRIzVTgsLwJDNDc5Oi0uHiFhclVMOD/8QAGwEBAAMBAQEBAAAAAAAAAAAAAAQFBgMBAgf/xAA7EQACAQIDAwoFAwUAAQUAAAAAAQIDBAURMRIhQVFhcYGRobHR4fATIjI0wRQV8QYjM0JSgiRDU3Ki/9oADAMBAAIRAxEAPwDcUAQHzJIGgucQANJJNgBvJOpepNvJHjaW9lNy12hwxktgaZnete0fjrd0FuKt7fB6s99R7K7/AH7yIFXEIR3QWfgVh2KMo1bi2HOHCFmgc3m5HiFZfobO3WdTvf49CH+quaryh3L8noMJZTl0yPIv+0qHH7pcvj9wsae6K7I/weq0upavtl/J5v7Pq0bYjyld8WhfSxe15+z1PP0Ffm7fQj6rI2UabSWztA2xyOI5/o3Gy7wubOtuzi+leaOUqNxT5ep+R50WMq2LVO5wGx4DvEnve9fVTDbaesMujceQvK0dJZ9O8tOSe07UKmG3049Pixx+wnkqyvgnGlLqfn6E2niXCouzyLzkvKsNSzPgka8bbaxwc06WnmqatQqUZbNRZFjTqwqLOLzO1cToEAQBAEAQBAEAQBAEAQBAEAQBAEAQBAEAQBAEAQBAEBVMYZdmjHkaWKRzz50gjcWtG5uixPuHPV8yfIVl9dVYfJRi2+XJ7ikTYqrmktdM9rhrBYwEcwW6F8ZsppX91F5Sk0+heR+RYqrnODWzuLnEAANZckmwA7u9M2exv7qTSUt76PI0/D9LPHF/SZTJI7SdDc1v0RYC/Eros+Jo7aFSMP7ss2Si9JAQBAEAQBAEAQHDljKsdNEZZXWA0Aek47GtG0rtQoTrz2II51asaUdqRkWJMTS1jjnHNiB7sYPdHFx9I8fCy1dpY07dbt8uXy5Cir3M6z36chYsJYEzwJqsENOlsWkEje86x7OvfuVffYrstwo68X5eZKtrHaW1U7PM0Smp2RtDI2ta0ag0AAdAqCc5Te1J5stoxUVkkeq+T0IAgK/iLCFPVgkt8nLskYLG/wBIanjnp3EKda4hWobk848j/HIRa9pTq79Hy+9TI8v5Dlo5fJyjXpa4ea8bwfC41i/Jam2uqdxDah1rkKStRlSlsyO7BOSaieoDqd7ogy2fKPRHq21OJ9U6N644hXo0qWVRZ56L3p0nW0pVJzzg8stWbaB1WONAfqAIAgCAIAgCAIAgCAIAgCAIAgCAIAgCAIAgCAIAgCAIDGsc/P5+bfw2Lk9TJYl9zLq8EeOD/n1P7fwK8Wp5h/3EDa12NcEAQBAEAQBAEB51M7Y2Oe8gNaCXE6gALkr6hFzkox1Z5KSis2YpifLz6yYvNwxuiNvqt3n6R1nw2LY2dpG3p7K14v3wM7cV3Wnnw4E72cYeEzzUyi8cZswHU54035N0deSg4teOnH4UNXr0evh0kqwt9t/ElotOn08eg1JZouQgCAIAgCAqGOcOyVs1KxvdY0SmR/qgmKwA2k2NuR3K1w68hbU6je9vLJdpBu7eVaUUtN+fcWTJeTo6eJsUTc1rfEnaSdpO9V9atOtNzm82S6dONOOzHQ61yPsIAgCAIAgCAIAgCAIAgCAIAgCAIAgCAIAgCAIAgCAIAgMYx0f6fPzb+GxcnqZLEvuZdXgjywb8+p/b+BXi1PMP+5h74G2Lsa4IAgCAIAgCAICgdqeWM1jKVp0v78nsg90dXAn9xXmDW+cnWfDcvz75ysxGtklTXHe/fvQzdoJNgLk6AN5OoLQ5palR0G85EyeKenjhHoNAJ3u1uPUknqsRcVnWqym+PtGmo01Tgorgdy4nQIAgCAIAgCAIAgCAIAgCAIAgCAIAgCAIAgCAIAgCAIAgCAIAgCAIAgCAIDF8dn/yE/Nv4bFyepk8S+5l1eCPLBvz6n9v4FeLU+cP+5gbauxrggCAIAgCAIAgMOxjW+Wrp3bA8sHKPufaCeq2dhS+HbwXNn27zOXU9utJ9XYfGEoPKVtO06vKA/Uu/wDhXt7PYt5vm8dx5bR2q0Vz+G83RYs0gQBAEAQBAEAQBAEAQH45wAudAGtAlmU7LmOWMJbTtDyPTd5nQa3e4c1EqXSW6JcW2Eyl81V5c3H0I+GmynVjOL3RtOq7vJi3BrRneK5pV6m/PLuJEp2NvuSzfb47j4qMGVgFxK153eUffxIR21TlPY4nbPc4tdSIN+UKylfmOkljcPRc4kcwHXBHELjt1IPLNomqjbV47SSaLHkTH+kMqmi37Rg1e0z4jwXend8Jldc4Ru2qL6n+H59pe4ZmvaHMIc1wuCDcEbwVNTTWaKOUXF5Nbz7Xp4EB8SyBoLnGwG0r4qVIU4uc3kkfUYuTyRC1WXCTmxN6kaTyas1c49OUti2j1ve30Lz7Cxp2KSzqP30nwKKpk0ueW8C63uavlWWJ3G+pPZ6Xl3RPXWtqe6Kz6vM85ckTN0g53Jxv71yq4RewWcZbXRJ59/mfcbujLc1l1HJHXysNs52jWHafcVBhiF3Qlltvdwe/xO8relNZ5LqJegy4HHNkGad/on8lf2OOQqtQrLZfLw9Pe8gV7Fx3w3rvJhXxACAICl4mx6yAmOnAkkGguJ/RtPTS88BYcVcWmEyqpSqbl3vy97ivuL+MPlhvfd6kdTZNypWt8pJOYGO0gXLTb2GWNvaN1InWsLZ7MYbT7e9/hHGNO6rLOUsl2eH5ZH5VwRWxtL2Sma2sNe8P6NcdPjddqOJ2s3k47PUsjnUsq8VmpZ9bKg6okBsXvBGggudcEbCL6FbbEHwXYiDtS5X2s7sj0FRVOLIX3cBfNMuaSN4BOlca9WjQW1NbujM6UqdSq8ovf0lzwngmZsnlKxxzWHuxiQuDjveQbWG7bt0a6e9xOm4bNBb3q8ssugsLaympbVV9WZoaoS0MVx3+sJ+bfw2Lk9WZPEvuZdXgjzwZ8+p/b+BXi1PnD/uYG3Lsa4ICNy3luKlbeQ6T5rB5zumwcSudSrGC3km2talxLKPWymnL9dWvLKduY0a83YPpSu28rKJ8WrUeUffWXH6O1tY7VV5vn/C/k+5MHVjhd1Q0u3GSQ++y9/T1Hq/E+ViVrHcobuhEFXCso3APfKy+oh5LHcjex5a1wl8Sm97ZOp/prmOcUn1byYyJj17SG1Iz2+uBZ44kDQ4crHmu1O6a3TIdzhMJLOlufJw9DQoJmvaHsIc1wuCNRBU5NNZooJRcW4yWTP57nkznOd6zifEk/Fb+MckkZRvNtk5gE/8Akafm/wDCeoWJ/az6vFEiz/zx6/Bm2LHGhCAIAgCAIAgCAIAgCAzXGuJTM8wRH9E02cR6bh/CPfr3KuuK+09laGlw6xVOKqTXzPTm9TuwBkBrh8qlF9NogdWg2L7b7ggcr7l0tqSfzvqOGK3ji/gw6/LzL4ppQhARuXsjR1URjeNI8x21p3jhvG1c6lNVFkyRbXM6E9qPWuUxqupnRSPieLOYbEfEcCLEcCqmScXkzX05xqQU46Mn8E4kNNKIpD+hkNjf0HH0huG/x2ae9vW2Hk9CBiNkq0NuK+Zd/N5GsKzMufL3gAkmwGkr5nOMIuUnkkepNvJFUylXmV25o80fE8VgsRxCd3Uz0itF+Xz+BeW9uqUefiTeRqAMaHEd9w8Adi02EYdG3pqpNfO+7m8yuu7hzlsrREkrkhhAR2V8nCVucB3wNHHgVU4ph0bmG1FfOtOfmf45CXa3DpyyehVCsOXhPYfyj/ZOPsn+H8lqMExFt/p6j/8Aq/x5FXfW3/uR6/MnlpisKZ2j4gMMYp4zaSUEuI1tj1aNxcbi+4FW+E2iqS+JLRac79PIr7+4cI7EdX4epUMAZMbPWNzhdkTTIRsJBAaPFwP7qtsTrulQeWr3eZAsqSnVWei3+RsSyRfhAZ/2mYcBZ8siFnNt5UD0m6g/mNAPDkr3CLxp/Anpw8vfHpKvELdZfFj1+ZnFNUOje2SNxa9hu0jWD/OxaCcIzi4yWaZVRk4vNam5YYywKumZMNBOh43PGgjltHAhYu8t3b1XDs6DR29ZVaakSqjHYxXHn6wn5t/DYuT1MniX3MurwR5YM+f0/t/AotTzD/uYm3rqa04Mt5TbTQuldptqHrOOofzsuvipNQjtM721CVeooIyljpa2paHOu+V1r7GjgNgAvo4Kr+apPfqzVtU7Wi8luXvvNcydQMgjbHGLNb4k7STtJVrCKiskZKtWlVm5ze86V9HI5cp0DJ4nRSC7XDqDsI3EL5nBTWTOtGtKlNTjqjEauIxvfGdbHOaebXFp94VM1k2jZwkpxUlxyfaXPszywQ91K491wLo+Dh5zRzGnod6mWlTfsMp8Xtk4qstdH+PIz2sjzZHt9V7m+DiPgv0ynLagnypH5tJZSa6Tsw3VeSq4JDqbK2/InNPuJXG7ht0Jx5mdKEtmrF85vaxBpQgCAIAgCAIAgCAICBxrlM09I8tNnv7jTtBde5HJod1suFxPYg8idh1BVq6T0W99RkWcqs1xt2RIBHTwsHoxsHXNFz4q4prKCRibme3WlLlbO1fZxCAIDOu1LJtnR1LR53cfzAJafDOHQKBeQ3qXUaDBq+alSfSvyUElQi8NjwLlIz0bC43dHeN37uoniWlp6q1t57VNZmRxKiqVw0tHvXX6ntiSps1sY9LSeQ/3+xUf9Q3LhTjRX+299C834H1h9LOTm+BB0rc57Wna4DxIWXtoKdaEHxaXayzqPZg3zMuy/SzOBAEAQFSy/T5kpI1P73Xb79PVYbGrb4Ny2tJb/Pz6y8sqm3S38NxHseQQRrBuOYVXCbhJSjqt6JbSayZeKWbPY149IA+K/R7eqq1KNRcUmZupDYm48hjeOaoyV8xOppDBwDWgfbnHqtth0FC2jz7+0zd5LarS7CY7KZB8plbtMVx0e2/3gomNL+zF8/4JGGv+41zGorNFyEB51MDZGOY4Xa9paRvBFivqEnCSktUeSipLJn8+1lOY5HxnXG9zDza4t+C3cJqcVJcUn2mXlHZk48m40PsgnJbUx7GujcObg8H8MKgxyKzhLpXZl5lrhjeUl0e+40NUJaGKY8/WE/Nv4bFyeplMS+5l1eCPLBfz+n9v4FFqfOH/AHETcF1NaZ12nV5MscAOhrc883EgeAafrKBeT3qJosGo5QlU5d3Z77jg7Omg1ov6MbyOegfY4rna/wCQ74s8rbrRqiszLETlbElNT3Ekgzh6De8/wGrrZcp1oQ1ZKoWVatvjHdy6IqVXjeoqHGOihI42z387Dus63CiyuZzeVNFtDC6NFbVxL8LzfceGTez+aQ59TIGXNyB3pCTpN3eaDx0ryFpJ75PI+q2L04LZpLPuXvsLnkfDVNTWMcYzx6bu8/doJ83pZS6dGENEVFe9rV903u5NF76TJcb0fka+dttDn544iTvH/MXDotxh9T4ltB8m7s3GSu4bFaS6+0giphGN5wvlT5TSxS37xbZ/tt0O94v1WJvKHwa0ocOHRwNLb1fiU1IlVGOwQBAEBD4my82kizs0vkdoYxoJud5tqaNpUu0tXcTyzyXFnCvW+FHPLN8hmjsaZSvrcOAgFh4tWh/bbL3L1Kn9Xc+0eUmOMoN86TNvqvCwX8Wr1YZaPRd78zx3twtX3Hx/19Xfth/hx/6V9ftVr/z3s8/XV+XuLxgWor6gCepltCfMb5NgL/pEgXDd208tdNiMLWk/h0o/Nxeb3evgWFpKvUW3N7uG7U4+1Wb5uzYc93hmD+IrN3r+lGtwSP1y6F4lAJUEvzc8ky58EThqdGw+LQVdQecUzD147NWS5G/E619HIIAgIDHdN5Sgm3sAeP3SCfddcLmOdNk7DZ7FzHn3dpjJKqjXmj9ksh8nUN2B7D1c0g/dCn2ejM9ja+aD5n77yUxE+81tzQPj8Vlcfk3d5ciXmeWCypHFROtIw7nt+8FWWcsrim3/ANR8USKyzpyXM/Au6/SjOBAEAQEJimPuMdudbxH+yzv9R006MJ8jy7V6FjhsvncStLIFwW/D7rwN4X+8VvMFbdlDPn8WUN8sqz6vAyPG1OY6+cH0nZw4h4DvtJHRfo2HzU7aDXR2GSu47NaR+YOykKesie42aTmO5P0XPAHNPRe39H4tvKK11XULWp8Oqn1dptyxpoggCAwrGFvl1Tm6vKnx0X991tbHP9NDPkM5dZfGllyl97KKAsppJiLeWf3eLWAgH6xf4KjxqqpVVBcF4+0WWG08qbly/gvCpixMTx7+sJ+bfw2Lk9WZTEfuZdXgjywX8/p/b+BRanmH/cRNxXU1hkGPZCcoTD1cwD/CYftcVVXLzqv3wNdhiytYdfiziw9lg0k3lg3Os1wte2sb7HaAvilU+HLaO13bK4p7DeRZPKZTr9V4Yjzjbbn57umhSM69XmXYVuVhaa/NLt9ES2Sez6GOxncZTuHdZ4A3Pj0XWFpFfVvItfGKs91NbK7WWylpWRtDI2NY0bGgAeAUpRSWSKqdSU3nJ5s9l6fAQGe9rGSM5kdU0eZ3JPZJ7p6OJH74V7gtxlJ0Xx3r8++Yq8SpZpVFw3P371MyWiKkuvZliAQzGnkNo5j3SdTZNQ+sLDmBvVRi9p8Sn8WOsdej0J9hX2JbD0fj6mtLLl2EAQBAEAQGa9seul5Tf/FaDAtKn/j+SqxP/Tr/AAZs5aAqXof0LkEf0WD+5j+41YW4/wA0+l+JqKX0LoRUO1aDuwSbA57frBpH3Cqu9W5M0GCT3zj0Ps/kzy6gmgNfwFWeUoY98d2H906P8parW2lnTXYZLE6excy59/b6lhXcrwgCAjsRC9JUA/sJPw3LnV+iXQyRaPKvDpXiYUSqc2pp3ZRTEU8sh9OSw4hjR8XHwVjZr5WzN41POrGPIvE7sSMtNf1mj3XHwWU/qGm43SlypeR7YSzpZcjIq6o08tCcXumlz2NcPSAPiF+m0Kqq0o1FxSZmqkNiTjyHoup8BAEBF4jH6A8x9qp8dX/o5dK8SbYf5l1lSWFL0uWQ482BnEX8ST9hC/QcJp/Ds4J8mfa8zPXktqtL3oVftJw66ZgqYheSMWe0a3M13A2lpJNtxPBarCbxU5fCm9z05n6lLf27mtuOq8PQytaYpTVsB4ubMxtPO4CZos0k/wBYBq0+tvG3XvtmMSw905OpTXyvXm9C7s7tTWxN7/H1LqqcsCHxLiGKjiLnkF5BzI795x5bBvKl2lpO4nlHTi+Q4V7iNGOb14Iy7DWHJcoTGR9xGXl0sm8k3c1m9xJ5C/Q6S7vKdpT2VrluXnzeJTULedeWb04vy97jZKanbGxsbAGtYAGgagBoAWSnNzk5S1ZfxiorJHqvk9MTx7+sJ+bfw2Lk9TK4j9zLq8EeWC/n9P7fwKLU+cP+4ibiuprDJ+0mnzK0u2SRtdfiLsP3R4qsu1lUzNThE9q3y5G/MrdLUGN7JG62ODhzaQfgo6eTzLGcFOLi+O43aiqWyxskYbte0OHIi6uoyUlmjEVIOnJwlqtx7L0+AgCAIDyq6ZsrHRvF2vaWuG8EWK+oTcJKUdUeSipJpmF4nyE+inMTrlp0xv8AWb+Y1EfAhbO0uo3NPbWvFcnvgZy4oOjPZenAibqUcTWMBYyE7RT1DrTAWa4/2g/18NuvesxiWHOk3Upr5ePN6F1Z3amtievj6l3VOWAQBAEAQGadsmul5Tf/ABWgwLSp/wCP5KrE/wDTr/Bm7loEVL0P6FyF81g/uY/uNWFuP8sul+JqKf0LoRy4syV8ppZIx59s5ntN0gddI6qJXp7cGidY3HwKym9NH0P3mYqeOg+9U5si59meVxHM6ncdEulvttGrq37oUy0qZS2XxKfGLfbpqquGvR6fk09WJmggCAg8bVYioZyfSYWDiX934k9FxuJZU2TcPpudzBcjz7N5i8ELnuaxgu5xAaN5JsAqpJt5I10pKKcpaI3XIOTRTU8cA05jdJ3uOlx6uJKuKcNiKiYu5rOtVlUfH2jnxHS50YeNbNfsnX8D4qlx60dWgqkdY+HHz7SRYVdmey+JV1iS6LLhqruwxnW3SOR/I/aFsv6fu1Ok6L1jp0PyfiinxCllLbXEmloSuCAICFxTNaNrdrne4D8yFQf1DV2beMOLfcvaLHDoZ1HLkRX6ClMsgYNus7htKy9layua0aa6+ZcS0r1VSg5MvLW2FhqC/RkklkjNt5vNn6vTwqWIMBwVBMkZMMh0ktF2OO8s0aeII6q0tcVq0Vsy+Zd/aQa9hTqPOO5++BVJ+zSqB7skLhxLh7s0/arSONUHqmuzzIUsNq8GmQ+UK+spZHU5qpLx2BzZXlou0GwJ06iFKpUravFVVBb+VI4TqVqTcHJ7uc+MMZO+W1jI5XOIddzyXEuLWi9s46dOgdV7eVv01ByguZdZ5b0/jVUpPpNvp4GxtDGNDWtFgALADgFjpSlNuUnmzRRiorJHovk9CAxLHv6wn9pv4bFyerMriP3MurwR5YK+f0/t/Arxanlh9xE3JdjVlP7S8lGWnEzR3oCSfYdbO8CAeQKiXdPOO1yFvhFxsVfhvSXjwMsuq00xfOznEYZ/RJTYE3iJ1Ak6WdTpHEkblNta2XyPqKPFrJy/vQ6/PzNHVgZ4IAgCAICPy5kaKriMUwuNYI85p9Zp2Fd7e4nQntw/k5VqMasdmRjeJsLT0TiXjOiv3ZWju8A4egeB6ErWWl9SuVu3S5PLlKKvbTovfpykECphHL5hrtFfEBHVAytGgSD+sHtA+fz181S3eDxn81Hc+Th6eHQWNDEJR+WpvXLx9TQ8lZep6kXhmY4+rezxzYdI8FRVrWtRfzxa8O0tKdenU+lkko51CA/CUBl3a7WRvfTNY9riwS5wa4Etv5K1wNV80+C0eCU5xU3JNZ5Zd5UYlKLcUny/gz12pXpVvQ/obIXzWD+5j+41YW4/yy6X4mop/QuhHcuJ9me48wk4udVU7b30ysGu/rtG3iOu9QLm3ee3HrL7DMQSSo1X0P8AD/Bn0chaQ5pIIIII1gg3BHEFQS+aTWTNcwji1lU0RyENnA0jUH/SZ8RrHJWlC4U1k9TK32HyoPajvj4dJZ1JK08552saXvcGtaLkkgADiSvG0lmz6jFyeUVmzJscYl+WSNihuYmHu6DeR50Zwbr4Aa9J3qtuK3xHktDT4fZfpoOc/qfcvepaMB4RNPaonH6UjuN/Zg6yfpEeA0bSpFvQ2fmlqVuJYh8X+3T+ni+X0LqpZUH4QjWe5gqmWclGMlzRdh/y8Dw4rEYrhUreTqU1nB93pye87y0ulUWzL6vEj6WoMbw9usfzZVVtcTt6iqQ1XvIlVKaqRcZFxyflBkrbtOna3aPzHFb+yv6V3DOD38VxXvlKCvbzpPJ6cp1qacDyqahsbc55AH86htXGvcU6ENuo8kfdOnKo9mKKjW1DqmXugnY1u4cfisNd16uI3HyJ8iXN71L6jThbU/mfSyx5IyaIW6dLz5x+A4LWYZh0bOnv3yer/C5vEqLq5daXMtCQVmRQgCAIDEceUjo6+bOGh5D2ne1wGrkQR0Wxw2op20cuG4z15BxrSz47yLyRlN9NMyaO2cw6jqIIsWngQSpNejGtTdOWjONKo6c1NcDacN4khrWXjNngd+M+c3/UOI9x0LIXdnUtpZS04M0FC4hWWa15CZUQ7hAYZjWobJXzuYQW5wFxq7rGtPvBXF6mUv5KVxJo5sNVrYauGV+hrXjOO4HQT0vfovE958WlRU60ZPQ3KmyjFILxyxuv6r2n7Cu2aNXGpCX0tM6XNBFiAQRpGwgr0+08t6MixlhZ1I8yRgmBx0H1CfRdw3Hpr11Veg6bzWhq7C/jcR2ZfUu/nX5Kwo5ZF1w5j98QEdSDI0aA8f1gH0r+fz181MpXTjulvKa7wmNR7VLc+Th6F1pMW0cguKiNvB5zD4Pspcbim+P4KeeH3MHvg+rf4H3UYpo2C7qmI8GvDj9VlyvXXpr/AGR8xsbiWkH2ZeJw5PxQauTMpI3FjT35pBZjRua3W5x3G1tZXxGt8R5QXWdqtireG1Wlv4RWvW+C7SzKQV4QHy9gcCCAQdBBFweYXqbTzQazKdlrs5ppiXQkwOOxumP6h1dCArW3xitT3T+Zd/b5kCrh9Oe+O7w7CoV/ZzWM8zMlH0XWPg+w96taeMW8vqzXV5EGeH1o6ZMh5sLVjDppZdHqtzvuXUqN9by0mu3LxOErastYv30HTTxZUZoY2taNwE1vyC5ylYy3ycP/AMn3H9StNrvOxlNlh+r5X1kLftcFxc8Oj/x2ZnRRvH/0en/ReU5v60n/APWfO9wLl5+5WVP6O6OXke/o7mf1d7/kkaLssf8A2tQ1vBjCfe4j7FHqY5H/AEg+tnWGGP8A2kWLJ/Z1Rx6XtfKfpu0fVZYHrdQauL3E9Go9C88yVCwox139JbIow1oa0ABoAAGoACwAVY2282TEstyPpeHoQFby9gunqSX2MUh1uZaxP0m6jz0Hio9S2hPfoywtsSrUVs6rkf4ZUKvs5qWn9HJG8bLlzXeFiPeosrOa0aLaGM0X9Sa7zqpsj5YYM1sxA4ytd73Alfap3C3JnKdxh0nm492XhkepwPWVBBq6u4GwFz7cgc1rV7+mqT+uR8fudvRWVGn4LzLTkHC1PSaY25z9sj9L+mxvQBSKdCFPTUrbm+rV90nu5Fp69ZNrsQwgCA/CEaz3METWZAY/Sw5h4aW+GxUV1gNCq9qn8r7uzyJ9K/qR3S3+JGuyBM03aWm2ogkFVLwG7pyzpyXSm0yWr+jJZSTOhlLWas+3Nw+211MjbYvllt968szk6tnrs9x9MyA95vNKTyuT4nV4L2OBVastq5qZ9G/vfkePEIQWVKPvqJekomRCzG23naeZV7bWdG2js0o5ePaQKtadV5yZ0KScggPKpqGRtL5HNY0a3OIAHMlfUISm9mKzZ5KSis2VDKnaRTR3ETXzHeBms+s7T4Aq1o4NXnvm1HvfvrINTEaUfp3kM3HtdP8ANqUEcGSSW/eFgOoUv9qtaX+Wp3pd28j/AK6vP/HDxfkcGWMnZVrc3y1PfNvm6ImkX1i5de3Dgu9CtYW2exPXpf4OdWndVvqj4L8lXynkuanfmTxuY4i4vaxHBwJB6FWNGvTrR2qbzRDqUp03lNZHjSVb4ntkjcWPabhw1j8xwOgr7nCM4uMlmmfMZOL2ovJmx4JxY2tYWPs2dg7zRqcNWe3hvGy/ELJ4hYO2lnHfF6eTL61ulWWT1JXL+T5KiIxRzeRztDnBl3Fu4HOGbzVa1mda9OVSOzGWRS/+1g/9o/4X/NfHw+crP2eP/fd6j/tYP/aP+F/zT4fOP2eP/fd6nVk3szijla+WUytbpzMzNBOy5zjo4bU+HynSlhUIyTk8+YvbRbQNQXQtT8kYHAhwBBFiCLgjcQh6m080UzLPZ3DIS6B5hJ9G2dH0F7t8bcFEnaRe+O4t6GMVILKotruZWajs8rGnu+SeODyPc4BR3aVFyFhHF7d65rqPOPs+rSdLY28TJ+QKfpanMfTxa2XF9hPZJ7NGgh1TLnfQjuAeBedNuQHNdoWa/wBmQa2MtrKlHLnfl/Je6SlZEwRxtDGt1ACwUxRUVkimnOU5bUnmz2Xp8BAEAQBAEAQBAEAQBAEAQBAEAQBAEAQBAEAQBAEAQBAEAQBARuIMsx0kDppNNtDWjW5x1NH86ACVItreVxUUI/wcq1aNKG1IxbLuXJqyTOlJOnuRtvmtvqDW7Tx1la63taVvHKHW/Mz9atOtLOXYaJhPAUUTWyVTRJKdOYdLGcLanHeTo3bzQ3uKzqNxpPKPLxfkWttYxgtqpvfci7NaALAWA2DUqdvPUsD9QHHlXJkVTGYpmBzT4g72nWDxC60a86MtuDyZ8VKcakdmSMcxfhSShfe+fC49x9tIPqv3HjqPuGssr6FzHkktV+V73FDc2sqL5Vy+ZFZFyk6mnjnb6DgTxbqc3qLhSa9FVqbpvj7RxpVHTmprgf0G11wCNRWFayNOfqAIAgCAIAgCAIAgCAIAgCAIAgCAIAgCAIAgCAIAgCAIAgCAIAgCAIAgCAIAgCAIAgMn7Wa8uqWQ37sbM630nk6fBrfErT4LSUaLnxb8ClxKbdRR5PyQmBYQ/KFOHaRnk9Wsc4e9oPRTMRk42s2vebSI9ok68U/e43NYw0QQBAEBw5byc2op5IXjQ9pA4HW1w4g2PRdres6NSM1wOdWmqkHF8T+edY5hbrRmYP6Oo4y2NjTrDWg8wAFgZvOTaNVFZJHsvk9CAIAgCAIAgCAIAgCAIAgCAIAgCAIAgCAIAgCAIAgCAIAgCAIAgCAIAgCAIAgCAIDJO1ihLKtk1u7LGBf6TCQR4Fq0+C1VKi4cU/EpcRg1UUuX8FSyZXOgmjmZ50bg4DfbWOouOqtKtNVYOD0e4g05uElJcDfMkZTjqYmzROu1w6g7WuGwhYmvRnRm4TW80lOpGpFSidi5HQIAgIbFuWW0lK+QnvkFsY2l5Gjw1ngFLsrd16yjw49BwuKypU3LsMr7PsgmpqmuI/RQkOedhI0tZ1IvyBWkxO6VGi0vqluX5ZT2VB1Kib0RtqyBfhAEAQBAEAQBAEAQBAEAQBAEAQBAEAQBAEAQBAEAQBAEAQBAEAQBAEAQBAEAQBAEAQEbiDIsdZCYZObXDW1w1OHieYJUi2uZ29Tbj/JyrUY1Y7MjFsQYbno3ESsJZfuyN0sPX0TwPv1rW215SuF8j38nEoK1vOk/mW7lOfI2WpqV+fBIW31jWx3tNOg89fFfde2p147NRZ+J80q06Tzgy9ZP7UtFp6c33xu/hdq8VTVcD/8Ajn2+a8ixhif/AHHsJMdp1JbzJ+WYz/Wo/wCy3HLHtfkdf3KlyP31kflDtTba0EDidhkcAPqtvfxC70sDln/cl2epznia/wBY9pE0mH67KkomqSY49jnC1m7oovDSedypM7u2sobFLe/er99RxjQrXMtqpuXvRGn5IyXHTRNhhbmtb4k7XOO0nes7WrzrTc5veW9OnGnHZidq5H2EAQBAEAQBAEAQBAEAQBAEAQBAEAQBAEAQBAEAQBAEAQBAEAQBAEAQBAEAQBAEAQBAEB+PaCLEAg6wdS9Ty3oFWy9hGjcx0nydod9AuYPBhAKsbbELlSUdt5c+/wASJVtaLWez+PAy7KFCxsha1thzPxK0dKrKUc2yoqU4qWSJfC+Q4JnASMztPrvG3gQol5c1aa+V9yO9vQpz1Xiafk3DlLT6YoGNI9K13fXdc+9Z6reV6u6cm/fIi1p29KH0xRKqMdggCAIAgCAIAgCAIAgCAID/2Q==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RUSEhMWFhUUFhoaFxgYFRceFhkZGBUWGBwYGBUYHCkgGCAmHBQVITEhJSorLi4uFyAzODMsNyguLiwBCgoKDg0OGxAQGywkICY3LSwtLzQsLCwyLzcsLCwsLCwsLCwsLDQsLyw0LC8sLDQsLCwsLCwsLC8sLCwsLCwsLP/AABEIAIMBgAMBEQACEQEDEQH/xAAcAAEAAwEBAQEBAAAAAAAAAAAABQYHBAMCAQj/xABKEAABAwIBCQMHCAYJBQEAAAABAAIDBBEGBRIhMUFRYXGBByKREzJCUnKhwRQ0YpKxsrPRIzVTgsLwJDNDc5Oi0uHiFhclVMOD/8QAGwEBAAMBAQEBAAAAAAAAAAAAAAQFBgMBAgf/xAA7EQACAQIDAwoFAwUAAQUAAAAAAQIDBAURMRIhQVFhcYGRobHR4fATIjI0wRQV8QYjM0JSgiRDU3Ki/9oADAMBAAIRAxEAPwDcUAQHzJIGgucQANJJNgBvJOpepNvJHjaW9lNy12hwxktgaZnete0fjrd0FuKt7fB6s99R7K7/AH7yIFXEIR3QWfgVh2KMo1bi2HOHCFmgc3m5HiFZfobO3WdTvf49CH+quaryh3L8noMJZTl0yPIv+0qHH7pcvj9wsae6K7I/weq0upavtl/J5v7Pq0bYjyld8WhfSxe15+z1PP0Ffm7fQj6rI2UabSWztA2xyOI5/o3Gy7wubOtuzi+leaOUqNxT5ep+R50WMq2LVO5wGx4DvEnve9fVTDbaesMujceQvK0dJZ9O8tOSe07UKmG3049Pixx+wnkqyvgnGlLqfn6E2niXCouzyLzkvKsNSzPgka8bbaxwc06WnmqatQqUZbNRZFjTqwqLOLzO1cToEAQBAEAQBAEAQBAEAQBAEAQBAEAQBAEAQBAEAQBAEBVMYZdmjHkaWKRzz50gjcWtG5uixPuHPV8yfIVl9dVYfJRi2+XJ7ikTYqrmktdM9rhrBYwEcwW6F8ZsppX91F5Sk0+heR+RYqrnODWzuLnEAANZckmwA7u9M2exv7qTSUt76PI0/D9LPHF/SZTJI7SdDc1v0RYC/Eros+Jo7aFSMP7ss2Si9JAQBAEAQBAEAQHDljKsdNEZZXWA0Aek47GtG0rtQoTrz2II51asaUdqRkWJMTS1jjnHNiB7sYPdHFx9I8fCy1dpY07dbt8uXy5Cir3M6z36chYsJYEzwJqsENOlsWkEje86x7OvfuVffYrstwo68X5eZKtrHaW1U7PM0Smp2RtDI2ta0ag0AAdAqCc5Te1J5stoxUVkkeq+T0IAgK/iLCFPVgkt8nLskYLG/wBIanjnp3EKda4hWobk848j/HIRa9pTq79Hy+9TI8v5Dlo5fJyjXpa4ea8bwfC41i/Jam2uqdxDah1rkKStRlSlsyO7BOSaieoDqd7ogy2fKPRHq21OJ9U6N644hXo0qWVRZ56L3p0nW0pVJzzg8stWbaB1WONAfqAIAgCAIAgCAIAgCAIAgCAIAgCAIAgCAIAgCAIAgCAIDGsc/P5+bfw2Lk9TJYl9zLq8EeOD/n1P7fwK8Wp5h/3EDa12NcEAQBAEAQBAEB51M7Y2Oe8gNaCXE6gALkr6hFzkox1Z5KSis2YpifLz6yYvNwxuiNvqt3n6R1nw2LY2dpG3p7K14v3wM7cV3Wnnw4E72cYeEzzUyi8cZswHU54035N0deSg4teOnH4UNXr0evh0kqwt9t/ElotOn08eg1JZouQgCAIAgCAqGOcOyVs1KxvdY0SmR/qgmKwA2k2NuR3K1w68hbU6je9vLJdpBu7eVaUUtN+fcWTJeTo6eJsUTc1rfEnaSdpO9V9atOtNzm82S6dONOOzHQ61yPsIAgCAIAgCAIAgCAIAgCAIAgCAIAgCAIAgCAIAgCAIAgMYx0f6fPzb+GxcnqZLEvuZdXgjywb8+p/b+BXi1PMP+5h74G2Lsa4IAgCAIAgCAICgdqeWM1jKVp0v78nsg90dXAn9xXmDW+cnWfDcvz75ysxGtklTXHe/fvQzdoJNgLk6AN5OoLQ5palR0G85EyeKenjhHoNAJ3u1uPUknqsRcVnWqym+PtGmo01Tgorgdy4nQIAgCAIAgCAIAgCAIAgCAIAgCAIAgCAIAgCAIAgCAIAgCAIAgCAIAgCAIDF8dn/yE/Nv4bFyepk8S+5l1eCPLBvz6n9v4FeLU+cP+5gbauxrggCAIAgCAIAgMOxjW+Wrp3bA8sHKPufaCeq2dhS+HbwXNn27zOXU9utJ9XYfGEoPKVtO06vKA/Uu/wDhXt7PYt5vm8dx5bR2q0Vz+G83RYs0gQBAEAQBAEAQBAEAQH45wAudAGtAlmU7LmOWMJbTtDyPTd5nQa3e4c1EqXSW6JcW2Eyl81V5c3H0I+GmynVjOL3RtOq7vJi3BrRneK5pV6m/PLuJEp2NvuSzfb47j4qMGVgFxK153eUffxIR21TlPY4nbPc4tdSIN+UKylfmOkljcPRc4kcwHXBHELjt1IPLNomqjbV47SSaLHkTH+kMqmi37Rg1e0z4jwXend8Jldc4Ru2qL6n+H59pe4ZmvaHMIc1wuCDcEbwVNTTWaKOUXF5Nbz7Xp4EB8SyBoLnGwG0r4qVIU4uc3kkfUYuTyRC1WXCTmxN6kaTyas1c49OUti2j1ve30Lz7Cxp2KSzqP30nwKKpk0ueW8C63uavlWWJ3G+pPZ6Xl3RPXWtqe6Kz6vM85ckTN0g53Jxv71yq4RewWcZbXRJ59/mfcbujLc1l1HJHXysNs52jWHafcVBhiF3Qlltvdwe/xO8relNZ5LqJegy4HHNkGad/on8lf2OOQqtQrLZfLw9Pe8gV7Fx3w3rvJhXxACAICl4mx6yAmOnAkkGguJ/RtPTS88BYcVcWmEyqpSqbl3vy97ivuL+MPlhvfd6kdTZNypWt8pJOYGO0gXLTb2GWNvaN1InWsLZ7MYbT7e9/hHGNO6rLOUsl2eH5ZH5VwRWxtL2Sma2sNe8P6NcdPjddqOJ2s3k47PUsjnUsq8VmpZ9bKg6okBsXvBGggudcEbCL6FbbEHwXYiDtS5X2s7sj0FRVOLIX3cBfNMuaSN4BOlca9WjQW1NbujM6UqdSq8ovf0lzwngmZsnlKxxzWHuxiQuDjveQbWG7bt0a6e9xOm4bNBb3q8ssugsLaympbVV9WZoaoS0MVx3+sJ+bfw2Lk9WZPEvuZdXgjzwZ8+p/b+BXi1PnD/uYG3Lsa4ICNy3luKlbeQ6T5rB5zumwcSudSrGC3km2talxLKPWymnL9dWvLKduY0a83YPpSu28rKJ8WrUeUffWXH6O1tY7VV5vn/C/k+5MHVjhd1Q0u3GSQ++y9/T1Hq/E+ViVrHcobuhEFXCso3APfKy+oh5LHcjex5a1wl8Sm97ZOp/prmOcUn1byYyJj17SG1Iz2+uBZ44kDQ4crHmu1O6a3TIdzhMJLOlufJw9DQoJmvaHsIc1wuCNRBU5NNZooJRcW4yWTP57nkznOd6zifEk/Fb+MckkZRvNtk5gE/8Akafm/wDCeoWJ/az6vFEiz/zx6/Bm2LHGhCAIAgCAIAgCAIAgCAzXGuJTM8wRH9E02cR6bh/CPfr3KuuK+09laGlw6xVOKqTXzPTm9TuwBkBrh8qlF9NogdWg2L7b7ggcr7l0tqSfzvqOGK3ji/gw6/LzL4ppQhARuXsjR1URjeNI8x21p3jhvG1c6lNVFkyRbXM6E9qPWuUxqupnRSPieLOYbEfEcCLEcCqmScXkzX05xqQU46Mn8E4kNNKIpD+hkNjf0HH0huG/x2ae9vW2Hk9CBiNkq0NuK+Zd/N5GsKzMufL3gAkmwGkr5nOMIuUnkkepNvJFUylXmV25o80fE8VgsRxCd3Uz0itF+Xz+BeW9uqUefiTeRqAMaHEd9w8Adi02EYdG3pqpNfO+7m8yuu7hzlsrREkrkhhAR2V8nCVucB3wNHHgVU4ph0bmG1FfOtOfmf45CXa3DpyyehVCsOXhPYfyj/ZOPsn+H8lqMExFt/p6j/8Aq/x5FXfW3/uR6/MnlpisKZ2j4gMMYp4zaSUEuI1tj1aNxcbi+4FW+E2iqS+JLRac79PIr7+4cI7EdX4epUMAZMbPWNzhdkTTIRsJBAaPFwP7qtsTrulQeWr3eZAsqSnVWei3+RsSyRfhAZ/2mYcBZ8siFnNt5UD0m6g/mNAPDkr3CLxp/Anpw8vfHpKvELdZfFj1+ZnFNUOje2SNxa9hu0jWD/OxaCcIzi4yWaZVRk4vNam5YYywKumZMNBOh43PGgjltHAhYu8t3b1XDs6DR29ZVaakSqjHYxXHn6wn5t/DYuT1MniX3MurwR5YM+f0/t/AotTzD/uYm3rqa04Mt5TbTQuldptqHrOOofzsuvipNQjtM721CVeooIyljpa2paHOu+V1r7GjgNgAvo4Kr+apPfqzVtU7Wi8luXvvNcydQMgjbHGLNb4k7STtJVrCKiskZKtWlVm5ze86V9HI5cp0DJ4nRSC7XDqDsI3EL5nBTWTOtGtKlNTjqjEauIxvfGdbHOaebXFp94VM1k2jZwkpxUlxyfaXPszywQ91K491wLo+Dh5zRzGnod6mWlTfsMp8Xtk4qstdH+PIz2sjzZHt9V7m+DiPgv0ynLagnypH5tJZSa6Tsw3VeSq4JDqbK2/InNPuJXG7ht0Jx5mdKEtmrF85vaxBpQgCAIAgCAIAgCAICBxrlM09I8tNnv7jTtBde5HJod1suFxPYg8idh1BVq6T0W99RkWcqs1xt2RIBHTwsHoxsHXNFz4q4prKCRibme3WlLlbO1fZxCAIDOu1LJtnR1LR53cfzAJafDOHQKBeQ3qXUaDBq+alSfSvyUElQi8NjwLlIz0bC43dHeN37uoniWlp6q1t57VNZmRxKiqVw0tHvXX6ntiSps1sY9LSeQ/3+xUf9Q3LhTjRX+299C834H1h9LOTm+BB0rc57Wna4DxIWXtoKdaEHxaXayzqPZg3zMuy/SzOBAEAQFSy/T5kpI1P73Xb79PVYbGrb4Ny2tJb/Pz6y8sqm3S38NxHseQQRrBuOYVXCbhJSjqt6JbSayZeKWbPY149IA+K/R7eqq1KNRcUmZupDYm48hjeOaoyV8xOppDBwDWgfbnHqtth0FC2jz7+0zd5LarS7CY7KZB8plbtMVx0e2/3gomNL+zF8/4JGGv+41zGorNFyEB51MDZGOY4Xa9paRvBFivqEnCSktUeSipLJn8+1lOY5HxnXG9zDza4t+C3cJqcVJcUn2mXlHZk48m40PsgnJbUx7GujcObg8H8MKgxyKzhLpXZl5lrhjeUl0e+40NUJaGKY8/WE/Nv4bFyeplMS+5l1eCPLBfz+n9v4FFqfOH/AHETcF1NaZ12nV5MscAOhrc883EgeAafrKBeT3qJosGo5QlU5d3Z77jg7Omg1ov6MbyOegfY4rna/wCQ74s8rbrRqiszLETlbElNT3Ekgzh6De8/wGrrZcp1oQ1ZKoWVatvjHdy6IqVXjeoqHGOihI42z387Dus63CiyuZzeVNFtDC6NFbVxL8LzfceGTez+aQ59TIGXNyB3pCTpN3eaDx0ryFpJ75PI+q2L04LZpLPuXvsLnkfDVNTWMcYzx6bu8/doJ83pZS6dGENEVFe9rV903u5NF76TJcb0fka+dttDn544iTvH/MXDotxh9T4ltB8m7s3GSu4bFaS6+0giphGN5wvlT5TSxS37xbZ/tt0O94v1WJvKHwa0ocOHRwNLb1fiU1IlVGOwQBAEBD4my82kizs0vkdoYxoJud5tqaNpUu0tXcTyzyXFnCvW+FHPLN8hmjsaZSvrcOAgFh4tWh/bbL3L1Kn9Xc+0eUmOMoN86TNvqvCwX8Wr1YZaPRd78zx3twtX3Hx/19Xfth/hx/6V9ftVr/z3s8/XV+XuLxgWor6gCepltCfMb5NgL/pEgXDd208tdNiMLWk/h0o/Nxeb3evgWFpKvUW3N7uG7U4+1Wb5uzYc93hmD+IrN3r+lGtwSP1y6F4lAJUEvzc8ky58EThqdGw+LQVdQecUzD147NWS5G/E619HIIAgIDHdN5Sgm3sAeP3SCfddcLmOdNk7DZ7FzHn3dpjJKqjXmj9ksh8nUN2B7D1c0g/dCn2ejM9ja+aD5n77yUxE+81tzQPj8Vlcfk3d5ciXmeWCypHFROtIw7nt+8FWWcsrim3/ANR8USKyzpyXM/Au6/SjOBAEAQEJimPuMdudbxH+yzv9R006MJ8jy7V6FjhsvncStLIFwW/D7rwN4X+8VvMFbdlDPn8WUN8sqz6vAyPG1OY6+cH0nZw4h4DvtJHRfo2HzU7aDXR2GSu47NaR+YOykKesie42aTmO5P0XPAHNPRe39H4tvKK11XULWp8Oqn1dptyxpoggCAwrGFvl1Tm6vKnx0X991tbHP9NDPkM5dZfGllyl97KKAsppJiLeWf3eLWAgH6xf4KjxqqpVVBcF4+0WWG08qbly/gvCpixMTx7+sJ+bfw2Lk9WZTEfuZdXgjywX8/p/b+BRanmH/cRNxXU1hkGPZCcoTD1cwD/CYftcVVXLzqv3wNdhiytYdfiziw9lg0k3lg3Os1wte2sb7HaAvilU+HLaO13bK4p7DeRZPKZTr9V4Yjzjbbn57umhSM69XmXYVuVhaa/NLt9ES2Sez6GOxncZTuHdZ4A3Pj0XWFpFfVvItfGKs91NbK7WWylpWRtDI2NY0bGgAeAUpRSWSKqdSU3nJ5s9l6fAQGe9rGSM5kdU0eZ3JPZJ7p6OJH74V7gtxlJ0Xx3r8++Yq8SpZpVFw3P371MyWiKkuvZliAQzGnkNo5j3SdTZNQ+sLDmBvVRi9p8Sn8WOsdej0J9hX2JbD0fj6mtLLl2EAQBAEAQGa9seul5Tf/FaDAtKn/j+SqxP/Tr/AAZs5aAqXof0LkEf0WD+5j+41YW4/wA0+l+JqKX0LoRUO1aDuwSbA57frBpH3Cqu9W5M0GCT3zj0Ps/kzy6gmgNfwFWeUoY98d2H906P8parW2lnTXYZLE6excy59/b6lhXcrwgCAjsRC9JUA/sJPw3LnV+iXQyRaPKvDpXiYUSqc2pp3ZRTEU8sh9OSw4hjR8XHwVjZr5WzN41POrGPIvE7sSMtNf1mj3XHwWU/qGm43SlypeR7YSzpZcjIq6o08tCcXumlz2NcPSAPiF+m0Kqq0o1FxSZmqkNiTjyHoup8BAEBF4jH6A8x9qp8dX/o5dK8SbYf5l1lSWFL0uWQ482BnEX8ST9hC/QcJp/Ds4J8mfa8zPXktqtL3oVftJw66ZgqYheSMWe0a3M13A2lpJNtxPBarCbxU5fCm9z05n6lLf27mtuOq8PQytaYpTVsB4ubMxtPO4CZos0k/wBYBq0+tvG3XvtmMSw905OpTXyvXm9C7s7tTWxN7/H1LqqcsCHxLiGKjiLnkF5BzI795x5bBvKl2lpO4nlHTi+Q4V7iNGOb14Iy7DWHJcoTGR9xGXl0sm8k3c1m9xJ5C/Q6S7vKdpT2VrluXnzeJTULedeWb04vy97jZKanbGxsbAGtYAGgagBoAWSnNzk5S1ZfxiorJHqvk9MTx7+sJ+bfw2Lk9TK4j9zLq8EeWC/n9P7fwKLU+cP+4ibiuprDJ+0mnzK0u2SRtdfiLsP3R4qsu1lUzNThE9q3y5G/MrdLUGN7JG62ODhzaQfgo6eTzLGcFOLi+O43aiqWyxskYbte0OHIi6uoyUlmjEVIOnJwlqtx7L0+AgCAIDyq6ZsrHRvF2vaWuG8EWK+oTcJKUdUeSipJpmF4nyE+inMTrlp0xv8AWb+Y1EfAhbO0uo3NPbWvFcnvgZy4oOjPZenAibqUcTWMBYyE7RT1DrTAWa4/2g/18NuvesxiWHOk3Upr5ePN6F1Z3amtievj6l3VOWAQBAEAQGadsmul5Tf/ABWgwLSp/wCP5KrE/wDTr/Bm7loEVL0P6FyF81g/uY/uNWFuP8sul+JqKf0LoRy4syV8ppZIx59s5ntN0gddI6qJXp7cGidY3HwKym9NH0P3mYqeOg+9U5si59meVxHM6ncdEulvttGrq37oUy0qZS2XxKfGLfbpqquGvR6fk09WJmggCAg8bVYioZyfSYWDiX934k9FxuJZU2TcPpudzBcjz7N5i8ELnuaxgu5xAaN5JsAqpJt5I10pKKcpaI3XIOTRTU8cA05jdJ3uOlx6uJKuKcNiKiYu5rOtVlUfH2jnxHS50YeNbNfsnX8D4qlx60dWgqkdY+HHz7SRYVdmey+JV1iS6LLhqruwxnW3SOR/I/aFsv6fu1Ok6L1jp0PyfiinxCllLbXEmloSuCAICFxTNaNrdrne4D8yFQf1DV2beMOLfcvaLHDoZ1HLkRX6ClMsgYNus7htKy9layua0aa6+ZcS0r1VSg5MvLW2FhqC/RkklkjNt5vNn6vTwqWIMBwVBMkZMMh0ktF2OO8s0aeII6q0tcVq0Vsy+Zd/aQa9hTqPOO5++BVJ+zSqB7skLhxLh7s0/arSONUHqmuzzIUsNq8GmQ+UK+spZHU5qpLx2BzZXlou0GwJ06iFKpUravFVVBb+VI4TqVqTcHJ7uc+MMZO+W1jI5XOIddzyXEuLWi9s46dOgdV7eVv01ByguZdZ5b0/jVUpPpNvp4GxtDGNDWtFgALADgFjpSlNuUnmzRRiorJHovk9CAxLHv6wn9pv4bFyerMriP3MurwR5YK+f0/t/Arxanlh9xE3JdjVlP7S8lGWnEzR3oCSfYdbO8CAeQKiXdPOO1yFvhFxsVfhvSXjwMsuq00xfOznEYZ/RJTYE3iJ1Ak6WdTpHEkblNta2XyPqKPFrJy/vQ6/PzNHVgZ4IAgCAICPy5kaKriMUwuNYI85p9Zp2Fd7e4nQntw/k5VqMasdmRjeJsLT0TiXjOiv3ZWju8A4egeB6ErWWl9SuVu3S5PLlKKvbTovfpykECphHL5hrtFfEBHVAytGgSD+sHtA+fz181S3eDxn81Hc+Th6eHQWNDEJR+WpvXLx9TQ8lZep6kXhmY4+rezxzYdI8FRVrWtRfzxa8O0tKdenU+lkko51CA/CUBl3a7WRvfTNY9riwS5wa4Etv5K1wNV80+C0eCU5xU3JNZ5Zd5UYlKLcUny/gz12pXpVvQ/obIXzWD+5j+41YW4/yy6X4mop/QuhHcuJ9me48wk4udVU7b30ysGu/rtG3iOu9QLm3ee3HrL7DMQSSo1X0P8AD/Bn0chaQ5pIIIII1gg3BHEFQS+aTWTNcwji1lU0RyENnA0jUH/SZ8RrHJWlC4U1k9TK32HyoPajvj4dJZ1JK08552saXvcGtaLkkgADiSvG0lmz6jFyeUVmzJscYl+WSNihuYmHu6DeR50Zwbr4Aa9J3qtuK3xHktDT4fZfpoOc/qfcvepaMB4RNPaonH6UjuN/Zg6yfpEeA0bSpFvQ2fmlqVuJYh8X+3T+ni+X0LqpZUH4QjWe5gqmWclGMlzRdh/y8Dw4rEYrhUreTqU1nB93pye87y0ulUWzL6vEj6WoMbw9usfzZVVtcTt6iqQ1XvIlVKaqRcZFxyflBkrbtOna3aPzHFb+yv6V3DOD38VxXvlKCvbzpPJ6cp1qacDyqahsbc55AH86htXGvcU6ENuo8kfdOnKo9mKKjW1DqmXugnY1u4cfisNd16uI3HyJ8iXN71L6jThbU/mfSyx5IyaIW6dLz5x+A4LWYZh0bOnv3yer/C5vEqLq5daXMtCQVmRQgCAIDEceUjo6+bOGh5D2ne1wGrkQR0Wxw2op20cuG4z15BxrSz47yLyRlN9NMyaO2cw6jqIIsWngQSpNejGtTdOWjONKo6c1NcDacN4khrWXjNngd+M+c3/UOI9x0LIXdnUtpZS04M0FC4hWWa15CZUQ7hAYZjWobJXzuYQW5wFxq7rGtPvBXF6mUv5KVxJo5sNVrYauGV+hrXjOO4HQT0vfovE958WlRU60ZPQ3KmyjFILxyxuv6r2n7Cu2aNXGpCX0tM6XNBFiAQRpGwgr0+08t6MixlhZ1I8yRgmBx0H1CfRdw3Hpr11Veg6bzWhq7C/jcR2ZfUu/nX5Kwo5ZF1w5j98QEdSDI0aA8f1gH0r+fz181MpXTjulvKa7wmNR7VLc+Th6F1pMW0cguKiNvB5zD4Pspcbim+P4KeeH3MHvg+rf4H3UYpo2C7qmI8GvDj9VlyvXXpr/AGR8xsbiWkH2ZeJw5PxQauTMpI3FjT35pBZjRua3W5x3G1tZXxGt8R5QXWdqtireG1Wlv4RWvW+C7SzKQV4QHy9gcCCAQdBBFweYXqbTzQazKdlrs5ppiXQkwOOxumP6h1dCArW3xitT3T+Zd/b5kCrh9Oe+O7w7CoV/ZzWM8zMlH0XWPg+w96taeMW8vqzXV5EGeH1o6ZMh5sLVjDppZdHqtzvuXUqN9by0mu3LxOErastYv30HTTxZUZoY2taNwE1vyC5ylYy3ycP/AMn3H9StNrvOxlNlh+r5X1kLftcFxc8Oj/x2ZnRRvH/0en/ReU5v60n/APWfO9wLl5+5WVP6O6OXke/o7mf1d7/kkaLssf8A2tQ1vBjCfe4j7FHqY5H/AEg+tnWGGP8A2kWLJ/Z1Rx6XtfKfpu0fVZYHrdQauL3E9Go9C88yVCwox139JbIow1oa0ABoAAGoACwAVY2282TEstyPpeHoQFby9gunqSX2MUh1uZaxP0m6jz0Hio9S2hPfoywtsSrUVs6rkf4ZUKvs5qWn9HJG8bLlzXeFiPeosrOa0aLaGM0X9Sa7zqpsj5YYM1sxA4ytd73Alfap3C3JnKdxh0nm492XhkepwPWVBBq6u4GwFz7cgc1rV7+mqT+uR8fudvRWVGn4LzLTkHC1PSaY25z9sj9L+mxvQBSKdCFPTUrbm+rV90nu5Fp69ZNrsQwgCA/CEaz3METWZAY/Sw5h4aW+GxUV1gNCq9qn8r7uzyJ9K/qR3S3+JGuyBM03aWm2ogkFVLwG7pyzpyXSm0yWr+jJZSTOhlLWas+3Nw+211MjbYvllt968szk6tnrs9x9MyA95vNKTyuT4nV4L2OBVastq5qZ9G/vfkePEIQWVKPvqJekomRCzG23naeZV7bWdG2js0o5ePaQKtadV5yZ0KScggPKpqGRtL5HNY0a3OIAHMlfUISm9mKzZ5KSis2VDKnaRTR3ETXzHeBms+s7T4Aq1o4NXnvm1HvfvrINTEaUfp3kM3HtdP8ANqUEcGSSW/eFgOoUv9qtaX+Wp3pd28j/AK6vP/HDxfkcGWMnZVrc3y1PfNvm6ImkX1i5de3Dgu9CtYW2exPXpf4OdWndVvqj4L8lXynkuanfmTxuY4i4vaxHBwJB6FWNGvTrR2qbzRDqUp03lNZHjSVb4ntkjcWPabhw1j8xwOgr7nCM4uMlmmfMZOL2ovJmx4JxY2tYWPs2dg7zRqcNWe3hvGy/ELJ4hYO2lnHfF6eTL61ulWWT1JXL+T5KiIxRzeRztDnBl3Fu4HOGbzVa1mda9OVSOzGWRS/+1g/9o/4X/NfHw+crP2eP/fd6j/tYP/aP+F/zT4fOP2eP/fd6nVk3szijla+WUytbpzMzNBOy5zjo4bU+HynSlhUIyTk8+YvbRbQNQXQtT8kYHAhwBBFiCLgjcQh6m080UzLPZ3DIS6B5hJ9G2dH0F7t8bcFEnaRe+O4t6GMVILKotruZWajs8rGnu+SeODyPc4BR3aVFyFhHF7d65rqPOPs+rSdLY28TJ+QKfpanMfTxa2XF9hPZJ7NGgh1TLnfQjuAeBedNuQHNdoWa/wBmQa2MtrKlHLnfl/Je6SlZEwRxtDGt1ACwUxRUVkimnOU5bUnmz2Xp8BAEAQBAEAQBAEAQBAEAQBAEAQBAEAQBAEAQBAEAQBAEAQBARuIMsx0kDppNNtDWjW5x1NH86ACVItreVxUUI/wcq1aNKG1IxbLuXJqyTOlJOnuRtvmtvqDW7Tx1la63taVvHKHW/Mz9atOtLOXYaJhPAUUTWyVTRJKdOYdLGcLanHeTo3bzQ3uKzqNxpPKPLxfkWttYxgtqpvfci7NaALAWA2DUqdvPUsD9QHHlXJkVTGYpmBzT4g72nWDxC60a86MtuDyZ8VKcakdmSMcxfhSShfe+fC49x9tIPqv3HjqPuGssr6FzHkktV+V73FDc2sqL5Vy+ZFZFyk6mnjnb6DgTxbqc3qLhSa9FVqbpvj7RxpVHTmprgf0G11wCNRWFayNOfqAIAgCAIAgCAIAgCAIAgCAIAgCAIAgCAIAgCAIAgCAIAgCAIAgCAIAgCAIAgCAIAgMn7Wa8uqWQ37sbM630nk6fBrfErT4LSUaLnxb8ClxKbdRR5PyQmBYQ/KFOHaRnk9Wsc4e9oPRTMRk42s2vebSI9ok68U/e43NYw0QQBAEBw5byc2op5IXjQ9pA4HW1w4g2PRdres6NSM1wOdWmqkHF8T+edY5hbrRmYP6Oo4y2NjTrDWg8wAFgZvOTaNVFZJHsvk9CAIAgCAIAgCAIAgCAIAgCAIAgCAIAgCAIAgCAIAgCAIAgCAIAgCAIAgCAIAgCAIDJO1ihLKtk1u7LGBf6TCQR4Fq0+C1VKi4cU/EpcRg1UUuX8FSyZXOgmjmZ50bg4DfbWOouOqtKtNVYOD0e4g05uElJcDfMkZTjqYmzROu1w6g7WuGwhYmvRnRm4TW80lOpGpFSidi5HQIAgIbFuWW0lK+QnvkFsY2l5Gjw1ngFLsrd16yjw49BwuKypU3LsMr7PsgmpqmuI/RQkOedhI0tZ1IvyBWkxO6VGi0vqluX5ZT2VB1Kib0RtqyBfhAEAQBAEAQBAEAQBAEAQBAEAQBAEAQBAEAQBAEAQBAEAQBAEAQBAEAQBAEAQBAEAQEbiDIsdZCYZObXDW1w1OHieYJUi2uZ29Tbj/JyrUY1Y7MjFsQYbno3ESsJZfuyN0sPX0TwPv1rW215SuF8j38nEoK1vOk/mW7lOfI2WpqV+fBIW31jWx3tNOg89fFfde2p147NRZ+J80q06Tzgy9ZP7UtFp6c33xu/hdq8VTVcD/8Ajn2+a8ixhif/AHHsJMdp1JbzJ+WYz/Wo/wCy3HLHtfkdf3KlyP31kflDtTba0EDidhkcAPqtvfxC70sDln/cl2epznia/wBY9pE0mH67KkomqSY49jnC1m7oovDSedypM7u2sobFLe/er99RxjQrXMtqpuXvRGn5IyXHTRNhhbmtb4k7XOO0nes7WrzrTc5veW9OnGnHZidq5H2EAQBAEAQBAEAQBAEAQBAEAQBAEAQBAEAQBAEAQBAEAQBAEAQBAEAQBAEAQBAEAQBAEB+PaCLEAg6wdS9Ty3oFWy9hGjcx0nydod9AuYPBhAKsbbELlSUdt5c+/wASJVtaLWez+PAy7KFCxsha1thzPxK0dKrKUc2yoqU4qWSJfC+Q4JnASMztPrvG3gQol5c1aa+V9yO9vQpz1Xiafk3DlLT6YoGNI9K13fXdc+9Z6reV6u6cm/fIi1p29KH0xRKqMdggCAIAgCAIAgCAIAgCAID/2Q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7150" y="-1081088"/>
            <a:ext cx="65722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2738"/>
            <a:ext cx="36576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7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dirty="0" smtClean="0"/>
              <a:t>2002 Computer World study estimated </a:t>
            </a:r>
          </a:p>
          <a:p>
            <a:pPr marL="0" indent="0" algn="ctr">
              <a:buNone/>
            </a:pPr>
            <a:r>
              <a:rPr lang="en-CA" dirty="0" smtClean="0"/>
              <a:t>the cost at $60 Billion/year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of Bugs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1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1453</Words>
  <Application>Microsoft Office PowerPoint</Application>
  <PresentationFormat>On-screen Show (4:3)</PresentationFormat>
  <Paragraphs>213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</vt:lpstr>
      <vt:lpstr>Verdana</vt:lpstr>
      <vt:lpstr>Office Theme</vt:lpstr>
      <vt:lpstr>Introduction to Software Testing</vt:lpstr>
      <vt:lpstr>PowerPoint Presentation</vt:lpstr>
      <vt:lpstr>What is a Bug?</vt:lpstr>
      <vt:lpstr>What Else is a Bug?</vt:lpstr>
      <vt:lpstr>Terms for Software Failures</vt:lpstr>
      <vt:lpstr>Why Do Bugs Occur?</vt:lpstr>
      <vt:lpstr>Famous Bugs</vt:lpstr>
      <vt:lpstr>Famous Bugs</vt:lpstr>
      <vt:lpstr>Cost of Bugs</vt:lpstr>
      <vt:lpstr>PowerPoint Presentation</vt:lpstr>
      <vt:lpstr>Cost of Bugs</vt:lpstr>
      <vt:lpstr>Cost of Bugs: Toyota</vt:lpstr>
      <vt:lpstr>Cost of  Bugs</vt:lpstr>
      <vt:lpstr>Testers and Developers</vt:lpstr>
      <vt:lpstr>Role of Software Tester</vt:lpstr>
      <vt:lpstr>Testing in Agile</vt:lpstr>
      <vt:lpstr>Agile Testing Philosophy</vt:lpstr>
      <vt:lpstr>Test Driven Development (TDD)</vt:lpstr>
      <vt:lpstr>PowerPoint Presentation</vt:lpstr>
      <vt:lpstr>Testing Considerations</vt:lpstr>
      <vt:lpstr>Terms – Verification vs Validation</vt:lpstr>
      <vt:lpstr>Terms: Quality vs Reliability</vt:lpstr>
      <vt:lpstr>Triangle Testing Problem</vt:lpstr>
      <vt:lpstr>Triangle Problem</vt:lpstr>
      <vt:lpstr>Triangle Problem</vt:lpstr>
      <vt:lpstr>Number of Test Cases?</vt:lpstr>
      <vt:lpstr>What is the Right Answer?</vt:lpstr>
      <vt:lpstr>What is the Right Answer?</vt:lpstr>
      <vt:lpstr>What is the Right Answer?</vt:lpstr>
      <vt:lpstr>Myers’ Answer to Triangle Problem</vt:lpstr>
      <vt:lpstr>Lessons from the Triangle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2017-09-29T17:05:53Z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