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4"/>
  </p:sldMasterIdLst>
  <p:notesMasterIdLst>
    <p:notesMasterId r:id="rId43"/>
  </p:notesMasterIdLst>
  <p:sldIdLst>
    <p:sldId id="309" r:id="rId5"/>
    <p:sldId id="402" r:id="rId6"/>
    <p:sldId id="408" r:id="rId7"/>
    <p:sldId id="406" r:id="rId8"/>
    <p:sldId id="407" r:id="rId9"/>
    <p:sldId id="414" r:id="rId10"/>
    <p:sldId id="409" r:id="rId11"/>
    <p:sldId id="396" r:id="rId12"/>
    <p:sldId id="379" r:id="rId13"/>
    <p:sldId id="400" r:id="rId14"/>
    <p:sldId id="401" r:id="rId15"/>
    <p:sldId id="380" r:id="rId16"/>
    <p:sldId id="384" r:id="rId17"/>
    <p:sldId id="322" r:id="rId18"/>
    <p:sldId id="325" r:id="rId19"/>
    <p:sldId id="428" r:id="rId20"/>
    <p:sldId id="429" r:id="rId21"/>
    <p:sldId id="348" r:id="rId22"/>
    <p:sldId id="323" r:id="rId23"/>
    <p:sldId id="430" r:id="rId24"/>
    <p:sldId id="431" r:id="rId25"/>
    <p:sldId id="347" r:id="rId26"/>
    <p:sldId id="366" r:id="rId27"/>
    <p:sldId id="385" r:id="rId28"/>
    <p:sldId id="386" r:id="rId29"/>
    <p:sldId id="415" r:id="rId30"/>
    <p:sldId id="321" r:id="rId31"/>
    <p:sldId id="405" r:id="rId32"/>
    <p:sldId id="416" r:id="rId33"/>
    <p:sldId id="423" r:id="rId34"/>
    <p:sldId id="417" r:id="rId35"/>
    <p:sldId id="425" r:id="rId36"/>
    <p:sldId id="418" r:id="rId37"/>
    <p:sldId id="419" r:id="rId38"/>
    <p:sldId id="420" r:id="rId39"/>
    <p:sldId id="421" r:id="rId40"/>
    <p:sldId id="424" r:id="rId41"/>
    <p:sldId id="422" r:id="rId42"/>
  </p:sldIdLst>
  <p:sldSz cx="9144000" cy="6858000" type="screen4x3"/>
  <p:notesSz cx="6858000" cy="91995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64" autoAdjust="0"/>
    <p:restoredTop sz="90511" autoAdjust="0"/>
  </p:normalViewPr>
  <p:slideViewPr>
    <p:cSldViewPr>
      <p:cViewPr varScale="1">
        <p:scale>
          <a:sx n="116" d="100"/>
          <a:sy n="116" d="100"/>
        </p:scale>
        <p:origin x="131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5" d="100"/>
          <a:sy n="45" d="100"/>
        </p:scale>
        <p:origin x="-1980" y="-90"/>
      </p:cViewPr>
      <p:guideLst>
        <p:guide orient="horz" pos="289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C9987-AE10-4685-9B5B-4577F1D5BB4C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79613" y="760413"/>
            <a:ext cx="3168650" cy="2376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295762"/>
            <a:ext cx="5486400" cy="5213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8454A-404F-4DF1-8F43-7DDF83BF3B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64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waretestingfundamentals.com/unit-testin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72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79613" y="560388"/>
            <a:ext cx="2876550" cy="21574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6428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79613" y="560388"/>
            <a:ext cx="2876550" cy="21574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439649" indent="-503343">
              <a:buFont typeface="+mj-lt"/>
              <a:buAutoNum type="arabicPeriod"/>
            </a:pPr>
            <a:r>
              <a:rPr lang="en-US" sz="2500" dirty="0" smtClean="0"/>
              <a:t>The main control module is used as a test driver and stubs are substituted for all modules directly subordinate to the main control modules</a:t>
            </a:r>
            <a:endParaRPr lang="en-CA" sz="2500" dirty="0" smtClean="0"/>
          </a:p>
          <a:p>
            <a:pPr marL="439649" indent="-503343">
              <a:buFont typeface="+mj-lt"/>
              <a:buAutoNum type="arabicPeriod"/>
            </a:pPr>
            <a:r>
              <a:rPr lang="en-US" sz="2500" dirty="0" smtClean="0"/>
              <a:t>Depending on the integration approach selected (depth or breadth first), subordinate stubs are replaced one at a time with actual modules.</a:t>
            </a:r>
            <a:endParaRPr lang="en-CA" sz="2500" dirty="0" smtClean="0"/>
          </a:p>
          <a:p>
            <a:pPr marL="439649" indent="-503343">
              <a:buFont typeface="+mj-lt"/>
              <a:buAutoNum type="arabicPeriod"/>
            </a:pPr>
            <a:r>
              <a:rPr lang="en-US" sz="2500" dirty="0" smtClean="0"/>
              <a:t>Tests are conducted as each module is integrated.</a:t>
            </a:r>
            <a:endParaRPr lang="en-CA" sz="2500" dirty="0" smtClean="0"/>
          </a:p>
          <a:p>
            <a:pPr marL="439649" indent="-503343">
              <a:buFont typeface="+mj-lt"/>
              <a:buAutoNum type="arabicPeriod"/>
            </a:pPr>
            <a:r>
              <a:rPr lang="en-US" sz="2500" dirty="0" smtClean="0"/>
              <a:t>On the completion of each set of tests, another stub is replaced with the real module.</a:t>
            </a:r>
            <a:endParaRPr lang="en-CA" sz="2500" dirty="0" smtClean="0"/>
          </a:p>
          <a:p>
            <a:pPr marL="439649" indent="-503343">
              <a:buFont typeface="+mj-lt"/>
              <a:buAutoNum type="arabicPeriod"/>
            </a:pPr>
            <a:r>
              <a:rPr lang="en-US" sz="2500" dirty="0" smtClean="0"/>
              <a:t>Regression testing (i.e. conducting all or some of the previous tests) may be conducted to ensure that new errors have not been introduced.</a:t>
            </a:r>
            <a:endParaRPr lang="en-CA" sz="2500" dirty="0" smtClean="0"/>
          </a:p>
          <a:p>
            <a:endParaRPr lang="en-CA" sz="290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9126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79613" y="560388"/>
            <a:ext cx="2876550" cy="21574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What’s the best method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5807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79613" y="560388"/>
            <a:ext cx="2876550" cy="21574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buFont typeface="Arial" pitchFamily="34" charset="0"/>
              <a:buNone/>
            </a:pPr>
            <a:r>
              <a:rPr lang="en-CA" dirty="0" smtClean="0"/>
              <a:t>Use drivers to drive testing of modules</a:t>
            </a:r>
          </a:p>
          <a:p>
            <a:pPr lvl="0">
              <a:buFont typeface="Arial" pitchFamily="34" charset="0"/>
              <a:buChar char="•"/>
            </a:pPr>
            <a:endParaRPr lang="en-CA" dirty="0" smtClean="0"/>
          </a:p>
          <a:p>
            <a:pPr lvl="0">
              <a:buFont typeface="Arial" pitchFamily="34" charset="0"/>
              <a:buChar char="•"/>
            </a:pPr>
            <a:r>
              <a:rPr lang="en-CA" dirty="0" smtClean="0"/>
              <a:t>Low-level modules are combined into clusters (sometimes called builds) that perform a specific software </a:t>
            </a:r>
            <a:r>
              <a:rPr lang="en-CA" dirty="0" err="1" smtClean="0"/>
              <a:t>subfunction</a:t>
            </a:r>
            <a:r>
              <a:rPr lang="en-CA" dirty="0" smtClean="0"/>
              <a:t>.</a:t>
            </a:r>
          </a:p>
          <a:p>
            <a:pPr lvl="0">
              <a:buFont typeface="Arial" pitchFamily="34" charset="0"/>
              <a:buChar char="•"/>
            </a:pPr>
            <a:r>
              <a:rPr lang="en-CA" dirty="0" smtClean="0"/>
              <a:t>A driver (a control program for testing) is written to co-ordinate test case input and output.</a:t>
            </a:r>
          </a:p>
          <a:p>
            <a:pPr lvl="0">
              <a:buFont typeface="Arial" pitchFamily="34" charset="0"/>
              <a:buChar char="•"/>
            </a:pPr>
            <a:r>
              <a:rPr lang="en-CA" dirty="0" smtClean="0"/>
              <a:t>The cluster is tested.</a:t>
            </a:r>
          </a:p>
          <a:p>
            <a:pPr lvl="0">
              <a:buFont typeface="Arial" pitchFamily="34" charset="0"/>
              <a:buChar char="•"/>
            </a:pPr>
            <a:r>
              <a:rPr lang="en-CA" dirty="0" smtClean="0"/>
              <a:t>Drivers are removed and clusters are combined moving upward in the program structure.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3931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79613" y="560388"/>
            <a:ext cx="2876550" cy="21574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8914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79613" y="560388"/>
            <a:ext cx="2876550" cy="21574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Confirm type of module can confirm this by looking at the code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0740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79613" y="560388"/>
            <a:ext cx="2876550" cy="21574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666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79613" y="560388"/>
            <a:ext cx="2876550" cy="21574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4288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79613" y="560388"/>
            <a:ext cx="2876550" cy="21574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What is important</a:t>
            </a:r>
            <a:r>
              <a:rPr lang="en-CA" baseline="0" dirty="0" smtClean="0"/>
              <a:t> when doing this…AUTOMATION</a:t>
            </a:r>
          </a:p>
          <a:p>
            <a:endParaRPr lang="en-CA" baseline="0" dirty="0" smtClean="0"/>
          </a:p>
          <a:p>
            <a:r>
              <a:rPr lang="en-CA" baseline="0" dirty="0" smtClean="0"/>
              <a:t>When should you regression test?  Every drop/build…much better with automation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888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Analogy – buying used car.  Static – kicking tires, looking under hood.  Dynamic – test drive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058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Risk – easy to become biased because tests may be tailored to match code’s operation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4527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Risk – easy to become biased because tests may be tailored to match code’s operation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7597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Analogy – buying used car.  Static – kicking tires, looking under hood.  Dynamic – test drive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4622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79613" y="560388"/>
            <a:ext cx="2876550" cy="21574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Too</a:t>
            </a:r>
            <a:r>
              <a:rPr lang="en-CA" baseline="0" dirty="0" smtClean="0"/>
              <a:t> many developers make it the same thing…must make it two steps</a:t>
            </a:r>
          </a:p>
          <a:p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4627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79613" y="560388"/>
            <a:ext cx="2876550" cy="21574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Source:  </a:t>
            </a:r>
            <a:r>
              <a:rPr lang="en-US" sz="1200" dirty="0" smtClean="0">
                <a:hlinkClick r:id="rId3"/>
              </a:rPr>
              <a:t>http://softwaretestingfundamentals.com/software-testing-levels/ </a:t>
            </a:r>
            <a:r>
              <a:rPr lang="en-US" sz="1200" dirty="0" smtClean="0"/>
              <a:t>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8834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http://www.codeguru.com/blog/category/programming/the-cost-of-bugs.html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30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79613" y="560388"/>
            <a:ext cx="2876550" cy="21574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710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497" y="26575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B317-6CCF-44A4-B99C-75730E0DA706}" type="datetime1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23528" y="267494"/>
            <a:ext cx="8496944" cy="7852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1"/>
            <a:ext cx="4038600" cy="47244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1"/>
            <a:ext cx="4038600" cy="47244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365748"/>
            <a:ext cx="2133600" cy="301752"/>
          </a:xfrm>
          <a:prstGeom prst="rect">
            <a:avLst/>
          </a:prstGeom>
        </p:spPr>
        <p:txBody>
          <a:bodyPr/>
          <a:lstStyle/>
          <a:p>
            <a:fld id="{6D6514FD-1763-45C1-AED0-FF855CD2E095}" type="datetime1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66669"/>
            <a:ext cx="4260056" cy="30083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89520" y="6365748"/>
            <a:ext cx="502920" cy="301752"/>
          </a:xfrm>
          <a:prstGeom prst="rect">
            <a:avLst/>
          </a:prstGeom>
        </p:spPr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7799-E3A9-4516-B428-D2DCE16620CD}" type="datetime1">
              <a:rPr lang="en-US" smtClean="0"/>
              <a:pPr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688B-20E5-4279-9389-143F269CFCDC}" type="datetime1">
              <a:rPr lang="en-US" smtClean="0"/>
              <a:pPr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FEDFA-E8B3-4E56-842C-D01EFB3A34F3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2" r:id="rId12"/>
    <p:sldLayoutId id="2147483664" r:id="rId13"/>
    <p:sldLayoutId id="2147483670" r:id="rId14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waretestingfundamentals.com/unit-test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tassq.org/quarterly/docs/tassq_magazine-0609.pdf" TargetMode="External"/><Relationship Id="rId4" Type="http://schemas.openxmlformats.org/officeDocument/2006/relationships/hyperlink" Target="http://www.agiledata.org/essays/tdd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csbdu.in/econtent/Software%20Quality%20and%20Testing/UNIT%20II.pdf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bdu.in/econtent/Software%20Quality%20and%20Testing/UNIT%20II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556792"/>
            <a:ext cx="77724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/>
              <a:t>Test Levels;</a:t>
            </a:r>
            <a:br>
              <a:rPr lang="en-CA" dirty="0" smtClean="0"/>
            </a:br>
            <a:r>
              <a:rPr lang="en-CA" dirty="0" smtClean="0"/>
              <a:t>Types of Testing</a:t>
            </a:r>
            <a:endParaRPr lang="en-CA" dirty="0"/>
          </a:p>
        </p:txBody>
      </p:sp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>
          <a:xfrm>
            <a:off x="251520" y="2636912"/>
            <a:ext cx="8712968" cy="3168352"/>
          </a:xfrm>
        </p:spPr>
        <p:txBody>
          <a:bodyPr>
            <a:noAutofit/>
          </a:bodyPr>
          <a:lstStyle/>
          <a:p>
            <a:pPr marR="0" eaLnBrk="1" hangingPunct="1"/>
            <a:endParaRPr lang="en-US" sz="2800" dirty="0" smtClean="0"/>
          </a:p>
          <a:p>
            <a:pPr marR="0" eaLnBrk="1" hangingPunct="1"/>
            <a:r>
              <a:rPr lang="en-US" sz="2800" dirty="0" smtClean="0"/>
              <a:t>420-E31  Systems III</a:t>
            </a:r>
          </a:p>
          <a:p>
            <a:r>
              <a:rPr lang="en-US" sz="2800" dirty="0" smtClean="0"/>
              <a:t>References:  </a:t>
            </a:r>
          </a:p>
          <a:p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://softwaretestingfundamentals.com/unit-testing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r>
              <a:rPr lang="en-US" sz="2000" dirty="0">
                <a:hlinkClick r:id="rId4"/>
              </a:rPr>
              <a:t>http://</a:t>
            </a:r>
            <a:r>
              <a:rPr lang="en-US" sz="2000" dirty="0" smtClean="0">
                <a:hlinkClick r:id="rId4"/>
              </a:rPr>
              <a:t>www.agiledata.org/essays/tdd.html</a:t>
            </a:r>
            <a:r>
              <a:rPr lang="en-US" sz="2000" dirty="0" smtClean="0"/>
              <a:t> </a:t>
            </a:r>
          </a:p>
          <a:p>
            <a:r>
              <a:rPr lang="en-US" sz="2000" dirty="0">
                <a:hlinkClick r:id="rId5"/>
              </a:rPr>
              <a:t>http://</a:t>
            </a:r>
            <a:r>
              <a:rPr lang="en-US" sz="2000" dirty="0" smtClean="0">
                <a:hlinkClick r:id="rId5"/>
              </a:rPr>
              <a:t>www.tassq.org/quarterly/docs/tassq_magazine-0609.pdf</a:t>
            </a:r>
            <a:r>
              <a:rPr lang="en-US" sz="2000" dirty="0" smtClean="0"/>
              <a:t> </a:t>
            </a:r>
          </a:p>
          <a:p>
            <a:r>
              <a:rPr lang="en-CA" sz="2000" dirty="0" smtClean="0"/>
              <a:t>Bernard Homes.  Fundamentals of Software Testing, 2012</a:t>
            </a:r>
          </a:p>
          <a:p>
            <a:r>
              <a:rPr lang="en-CA" sz="2000" dirty="0" smtClean="0"/>
              <a:t>Crispin &amp; Gregory. Agile Testing, 2010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 Found in Each Testing Level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01314"/>
            <a:ext cx="7000425" cy="425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005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2" t="31246" r="41415" b="27547"/>
          <a:stretch/>
        </p:blipFill>
        <p:spPr bwMode="auto">
          <a:xfrm>
            <a:off x="25613" y="29553"/>
            <a:ext cx="9118388" cy="6828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3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dirty="0" smtClean="0"/>
              <a:t>Test Level 1: Unit Testing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Purpose:  Validate that each unit of the software performs as designed.  Unit is the </a:t>
            </a:r>
            <a:r>
              <a:rPr lang="en-CA" b="1" dirty="0" smtClean="0"/>
              <a:t>smallest</a:t>
            </a:r>
            <a:r>
              <a:rPr lang="en-CA" dirty="0" smtClean="0"/>
              <a:t> testable part of software, e.g. method.</a:t>
            </a:r>
          </a:p>
          <a:p>
            <a:r>
              <a:rPr lang="en-CA" dirty="0" smtClean="0"/>
              <a:t>Method:  </a:t>
            </a:r>
            <a:r>
              <a:rPr lang="en-CA" b="1" dirty="0" smtClean="0"/>
              <a:t>White</a:t>
            </a:r>
            <a:r>
              <a:rPr lang="en-CA" dirty="0" smtClean="0"/>
              <a:t> box testing</a:t>
            </a:r>
          </a:p>
          <a:p>
            <a:r>
              <a:rPr lang="en-CA" dirty="0" smtClean="0"/>
              <a:t>When:  As unit is developed.  </a:t>
            </a:r>
            <a:r>
              <a:rPr lang="en-CA" b="1" dirty="0" smtClean="0"/>
              <a:t>First</a:t>
            </a:r>
            <a:r>
              <a:rPr lang="en-CA" dirty="0" smtClean="0"/>
              <a:t> level of testing</a:t>
            </a:r>
          </a:p>
          <a:p>
            <a:r>
              <a:rPr lang="en-CA" dirty="0" smtClean="0"/>
              <a:t>Who:  Typically performed by the </a:t>
            </a:r>
            <a:r>
              <a:rPr lang="en-CA" b="1" dirty="0" smtClean="0"/>
              <a:t>developer</a:t>
            </a:r>
            <a:r>
              <a:rPr lang="en-CA" dirty="0" smtClean="0"/>
              <a:t> as the unit is developed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652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077544"/>
          </a:xfrm>
        </p:spPr>
        <p:txBody>
          <a:bodyPr>
            <a:normAutofit/>
          </a:bodyPr>
          <a:lstStyle/>
          <a:p>
            <a:r>
              <a:rPr lang="en-CA" dirty="0" smtClean="0"/>
              <a:t>Purpose:  Expose faults in the </a:t>
            </a:r>
            <a:r>
              <a:rPr lang="en-CA" b="1" dirty="0" smtClean="0"/>
              <a:t>interaction</a:t>
            </a:r>
            <a:r>
              <a:rPr lang="en-CA" dirty="0" smtClean="0"/>
              <a:t> between integrated units.</a:t>
            </a:r>
          </a:p>
          <a:p>
            <a:r>
              <a:rPr lang="en-CA" dirty="0" smtClean="0"/>
              <a:t>Method:  </a:t>
            </a:r>
            <a:r>
              <a:rPr lang="en-CA" b="1" dirty="0" smtClean="0"/>
              <a:t>White or black </a:t>
            </a:r>
            <a:r>
              <a:rPr lang="en-CA" dirty="0" smtClean="0"/>
              <a:t>box testing</a:t>
            </a:r>
          </a:p>
          <a:p>
            <a:r>
              <a:rPr lang="en-CA" dirty="0" smtClean="0"/>
              <a:t>When:  After unit test  and before system test</a:t>
            </a:r>
          </a:p>
          <a:p>
            <a:r>
              <a:rPr lang="en-CA" dirty="0" smtClean="0"/>
              <a:t>Who:  Either the developers themselves or independent testers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267494"/>
            <a:ext cx="8136904" cy="785242"/>
          </a:xfrm>
        </p:spPr>
        <p:txBody>
          <a:bodyPr>
            <a:noAutofit/>
          </a:bodyPr>
          <a:lstStyle/>
          <a:p>
            <a:r>
              <a:rPr lang="en-CA" dirty="0"/>
              <a:t>Test Level </a:t>
            </a:r>
            <a:r>
              <a:rPr lang="en-CA" dirty="0" smtClean="0"/>
              <a:t>2: </a:t>
            </a:r>
            <a:r>
              <a:rPr lang="en-CA" dirty="0"/>
              <a:t>Integration </a:t>
            </a:r>
            <a:r>
              <a:rPr lang="en-CA" dirty="0" smtClean="0"/>
              <a:t>Testing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170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CA" dirty="0" smtClean="0"/>
              <a:t>Big Bang – all units are combined together and tested </a:t>
            </a:r>
            <a:r>
              <a:rPr lang="en-CA" b="1" dirty="0" smtClean="0"/>
              <a:t>at once</a:t>
            </a:r>
            <a:r>
              <a:rPr lang="en-CA" dirty="0" smtClean="0"/>
              <a:t>.</a:t>
            </a:r>
          </a:p>
          <a:p>
            <a:pPr lvl="0"/>
            <a:r>
              <a:rPr lang="en-CA" dirty="0" smtClean="0"/>
              <a:t>Top down – top level units are tested first and lower level units are tested after.  Test </a:t>
            </a:r>
            <a:r>
              <a:rPr lang="en-CA" b="1" dirty="0" smtClean="0"/>
              <a:t>stubs</a:t>
            </a:r>
            <a:r>
              <a:rPr lang="en-CA" dirty="0" smtClean="0"/>
              <a:t> needed to simulate lower level units not yet available</a:t>
            </a:r>
          </a:p>
          <a:p>
            <a:pPr lvl="0"/>
            <a:r>
              <a:rPr lang="en-CA" dirty="0" smtClean="0"/>
              <a:t>Bottom up – bottom levels are tested first and upper level units are tested after.  Test </a:t>
            </a:r>
            <a:r>
              <a:rPr lang="en-CA" b="1" dirty="0" smtClean="0"/>
              <a:t>drivers</a:t>
            </a:r>
            <a:r>
              <a:rPr lang="en-CA" dirty="0" smtClean="0"/>
              <a:t> needed to simulate higher level units not yet available</a:t>
            </a:r>
          </a:p>
          <a:p>
            <a:pPr lvl="0"/>
            <a:r>
              <a:rPr lang="en-CA" dirty="0" smtClean="0"/>
              <a:t>Sandwich/hybrid – </a:t>
            </a:r>
            <a:r>
              <a:rPr lang="en-CA" b="1" dirty="0" smtClean="0"/>
              <a:t>combination</a:t>
            </a:r>
            <a:r>
              <a:rPr lang="en-CA" dirty="0" smtClean="0"/>
              <a:t> of top down and bottom up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Integration Testing Approaches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116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 In this approach testing is conducted from main module to sub module. if the sub module is not developed a temporary program called STUB is used for simulate the submodule</a:t>
            </a:r>
            <a:r>
              <a:rPr lang="en-US" sz="3000" dirty="0" smtClean="0"/>
              <a:t>.</a:t>
            </a:r>
          </a:p>
          <a:p>
            <a:endParaRPr lang="en-CA" sz="2800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 Down Testing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887788"/>
            <a:ext cx="53149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3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 (Top Down Testing)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Advantageous </a:t>
            </a:r>
            <a:r>
              <a:rPr lang="en-US" dirty="0"/>
              <a:t>if major flaws occur toward the top of the program.</a:t>
            </a:r>
          </a:p>
          <a:p>
            <a:r>
              <a:rPr lang="en-US" dirty="0" smtClean="0"/>
              <a:t>Early </a:t>
            </a:r>
            <a:r>
              <a:rPr lang="en-US" dirty="0"/>
              <a:t>skeletal Program allows demonstrations and boosts morale.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52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Disadvantages (Top Down </a:t>
            </a:r>
            <a:r>
              <a:rPr lang="en-US" dirty="0"/>
              <a:t>Testing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Stub </a:t>
            </a:r>
            <a:r>
              <a:rPr lang="en-US" dirty="0"/>
              <a:t>modules must be produced</a:t>
            </a:r>
          </a:p>
          <a:p>
            <a:r>
              <a:rPr lang="en-US" dirty="0" smtClean="0"/>
              <a:t>Stub </a:t>
            </a:r>
            <a:r>
              <a:rPr lang="en-US" dirty="0"/>
              <a:t>Modules are often more complicated than they first appear to be.</a:t>
            </a:r>
          </a:p>
          <a:p>
            <a:r>
              <a:rPr lang="en-US" dirty="0" smtClean="0"/>
              <a:t>Before </a:t>
            </a:r>
            <a:r>
              <a:rPr lang="en-US" dirty="0"/>
              <a:t>the I/O functions are added, representation of test cases in stubs can be difficult.</a:t>
            </a:r>
          </a:p>
          <a:p>
            <a:r>
              <a:rPr lang="en-US" dirty="0" smtClean="0"/>
              <a:t>Test </a:t>
            </a:r>
            <a:r>
              <a:rPr lang="en-US" dirty="0"/>
              <a:t>conditions </a:t>
            </a:r>
            <a:r>
              <a:rPr lang="en-US" dirty="0" smtClean="0"/>
              <a:t>maybe </a:t>
            </a:r>
            <a:r>
              <a:rPr lang="en-US" dirty="0"/>
              <a:t>impossible, or very difficult, to create.</a:t>
            </a:r>
          </a:p>
          <a:p>
            <a:r>
              <a:rPr lang="en-US" dirty="0" smtClean="0"/>
              <a:t>Observation </a:t>
            </a:r>
            <a:r>
              <a:rPr lang="en-US" dirty="0"/>
              <a:t>of test output is more difficult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44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01158"/>
            <a:ext cx="6500267" cy="4276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616530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Source:  </a:t>
            </a:r>
            <a:r>
              <a:rPr lang="en-CA" sz="1600" dirty="0">
                <a:hlinkClick r:id="rId4"/>
              </a:rPr>
              <a:t>http://</a:t>
            </a:r>
            <a:r>
              <a:rPr lang="en-CA" sz="1600" dirty="0" smtClean="0">
                <a:hlinkClick r:id="rId4"/>
              </a:rPr>
              <a:t>www.csbdu.in/econtent/Software%20Quality%20and%20Testing/UNIT%20II.pdf</a:t>
            </a:r>
            <a:r>
              <a:rPr lang="en-CA" sz="1600" dirty="0" smtClean="0"/>
              <a:t> </a:t>
            </a:r>
            <a:endParaRPr lang="en-US" sz="1600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CA" dirty="0" smtClean="0"/>
              <a:t>Top Down Testing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95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In this approach testing is conducted from sub module to main module, if the main module is not developed a temporary program called DRIVERS is used to simulate the main module</a:t>
            </a:r>
            <a:r>
              <a:rPr lang="en-US" sz="3000" dirty="0" smtClean="0"/>
              <a:t>.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Bottom Up Testing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4005064"/>
            <a:ext cx="53149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61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Static versus Dynamic testing</a:t>
            </a:r>
          </a:p>
          <a:p>
            <a:r>
              <a:rPr lang="en-CA" dirty="0" smtClean="0"/>
              <a:t>Black box versus White box testing</a:t>
            </a:r>
          </a:p>
          <a:p>
            <a:r>
              <a:rPr lang="en-CA" dirty="0" smtClean="0"/>
              <a:t>Testing Levels	</a:t>
            </a:r>
          </a:p>
          <a:p>
            <a:pPr lvl="1"/>
            <a:r>
              <a:rPr lang="en-CA" dirty="0" smtClean="0"/>
              <a:t>Unit, integration, system, acceptance testing</a:t>
            </a:r>
          </a:p>
          <a:p>
            <a:r>
              <a:rPr lang="en-CA" dirty="0" smtClean="0"/>
              <a:t>Testing types</a:t>
            </a:r>
          </a:p>
          <a:p>
            <a:pPr lvl="1"/>
            <a:r>
              <a:rPr lang="en-CA" dirty="0" smtClean="0"/>
              <a:t>Compatibility, regression, beta, functional vs non-functional, performance, usability, accessibility, security, exploratory        </a:t>
            </a:r>
          </a:p>
        </p:txBody>
      </p:sp>
    </p:spTree>
    <p:extLst>
      <p:ext uri="{BB962C8B-B14F-4D97-AF65-F5344CB8AC3E}">
        <p14:creationId xmlns:p14="http://schemas.microsoft.com/office/powerpoint/2010/main" val="188654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(Bottom Up Testing)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Advantageous </a:t>
            </a:r>
            <a:r>
              <a:rPr lang="en-US" dirty="0"/>
              <a:t>if major flaws occur toward the bottom of the program.</a:t>
            </a:r>
          </a:p>
          <a:p>
            <a:r>
              <a:rPr lang="en-US" dirty="0" smtClean="0"/>
              <a:t>Test </a:t>
            </a:r>
            <a:r>
              <a:rPr lang="en-US" dirty="0"/>
              <a:t>conditions are easier to create.</a:t>
            </a:r>
          </a:p>
          <a:p>
            <a:r>
              <a:rPr lang="en-US" dirty="0" smtClean="0"/>
              <a:t>Observation </a:t>
            </a:r>
            <a:r>
              <a:rPr lang="en-US" dirty="0"/>
              <a:t>of test results is easier.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02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(Bottom Up Testing)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Driver Modules must be produced.</a:t>
            </a:r>
          </a:p>
          <a:p>
            <a:r>
              <a:rPr lang="en-US" dirty="0" smtClean="0"/>
              <a:t>The </a:t>
            </a:r>
            <a:r>
              <a:rPr lang="en-US" dirty="0"/>
              <a:t>program as an entity does not exist until the last module is added.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99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616530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Source:  </a:t>
            </a:r>
            <a:r>
              <a:rPr lang="en-CA" sz="1600" dirty="0">
                <a:hlinkClick r:id="rId3"/>
              </a:rPr>
              <a:t>http://</a:t>
            </a:r>
            <a:r>
              <a:rPr lang="en-CA" sz="1600" dirty="0" smtClean="0">
                <a:hlinkClick r:id="rId3"/>
              </a:rPr>
              <a:t>www.csbdu.in/econtent/Software%20Quality%20and%20Testing/UNIT%20II.pdf</a:t>
            </a:r>
            <a:r>
              <a:rPr lang="en-CA" sz="1600" dirty="0" smtClean="0"/>
              <a:t> </a:t>
            </a:r>
            <a:endParaRPr lang="en-US"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81928"/>
            <a:ext cx="7200800" cy="4891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CA" dirty="0" smtClean="0"/>
              <a:t>Bottom Up Testing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883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 smtClean="0"/>
              <a:t>Decide if this is a bottom module or a higher level module</a:t>
            </a:r>
          </a:p>
          <a:p>
            <a:pPr lvl="0"/>
            <a:r>
              <a:rPr lang="en-CA" dirty="0" smtClean="0"/>
              <a:t>Determine how you will create test </a:t>
            </a:r>
            <a:r>
              <a:rPr lang="en-CA" b="1" dirty="0" smtClean="0"/>
              <a:t>driver</a:t>
            </a:r>
            <a:r>
              <a:rPr lang="en-CA" dirty="0" smtClean="0"/>
              <a:t> or </a:t>
            </a:r>
            <a:r>
              <a:rPr lang="en-CA" b="1" dirty="0" smtClean="0"/>
              <a:t>stub</a:t>
            </a:r>
          </a:p>
          <a:p>
            <a:pPr lvl="0"/>
            <a:r>
              <a:rPr lang="en-CA" dirty="0" smtClean="0"/>
              <a:t>Create </a:t>
            </a:r>
            <a:r>
              <a:rPr lang="en-CA" b="1" dirty="0" smtClean="0"/>
              <a:t>black</a:t>
            </a:r>
            <a:r>
              <a:rPr lang="en-CA" dirty="0" smtClean="0"/>
              <a:t> box test cases first based on what is said in the specification</a:t>
            </a:r>
          </a:p>
          <a:p>
            <a:pPr lvl="0"/>
            <a:r>
              <a:rPr lang="en-CA" dirty="0" smtClean="0"/>
              <a:t>Check the code to make sure you’ve covered everything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Unit Testing Technique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471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45496"/>
          </a:xfrm>
        </p:spPr>
        <p:txBody>
          <a:bodyPr>
            <a:normAutofit/>
          </a:bodyPr>
          <a:lstStyle/>
          <a:p>
            <a:r>
              <a:rPr lang="en-CA" dirty="0" smtClean="0"/>
              <a:t>Purpose:  Evaluate system’s compliance with </a:t>
            </a:r>
            <a:r>
              <a:rPr lang="en-CA" b="1" dirty="0" smtClean="0"/>
              <a:t>specified</a:t>
            </a:r>
            <a:r>
              <a:rPr lang="en-CA" dirty="0" smtClean="0"/>
              <a:t> requirements.</a:t>
            </a:r>
          </a:p>
          <a:p>
            <a:r>
              <a:rPr lang="en-CA" dirty="0" smtClean="0"/>
              <a:t>Method:  </a:t>
            </a:r>
            <a:r>
              <a:rPr lang="en-CA" b="1" dirty="0" smtClean="0"/>
              <a:t>Black</a:t>
            </a:r>
            <a:r>
              <a:rPr lang="en-CA" dirty="0" smtClean="0"/>
              <a:t> box testing</a:t>
            </a:r>
          </a:p>
          <a:p>
            <a:r>
              <a:rPr lang="en-CA" dirty="0" smtClean="0"/>
              <a:t>When:  After integration testing and before acceptance testing.</a:t>
            </a:r>
          </a:p>
          <a:p>
            <a:r>
              <a:rPr lang="en-CA" dirty="0" smtClean="0"/>
              <a:t>Who:  Typically </a:t>
            </a:r>
            <a:r>
              <a:rPr lang="en-CA" b="1" dirty="0" smtClean="0"/>
              <a:t>independent</a:t>
            </a:r>
            <a:r>
              <a:rPr lang="en-CA" dirty="0" smtClean="0"/>
              <a:t> testers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267494"/>
            <a:ext cx="8136904" cy="785242"/>
          </a:xfrm>
        </p:spPr>
        <p:txBody>
          <a:bodyPr>
            <a:noAutofit/>
          </a:bodyPr>
          <a:lstStyle/>
          <a:p>
            <a:r>
              <a:rPr lang="en-CA" dirty="0"/>
              <a:t>Test Level </a:t>
            </a:r>
            <a:r>
              <a:rPr lang="en-CA" dirty="0" smtClean="0"/>
              <a:t>3: </a:t>
            </a:r>
            <a:r>
              <a:rPr lang="en-CA" dirty="0"/>
              <a:t>System </a:t>
            </a:r>
            <a:r>
              <a:rPr lang="en-CA" dirty="0" smtClean="0"/>
              <a:t>Testing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733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45496"/>
          </a:xfrm>
        </p:spPr>
        <p:txBody>
          <a:bodyPr>
            <a:normAutofit/>
          </a:bodyPr>
          <a:lstStyle/>
          <a:p>
            <a:r>
              <a:rPr lang="en-CA" dirty="0" smtClean="0"/>
              <a:t>Purpose:  Evaluate system’s compliance with </a:t>
            </a:r>
            <a:r>
              <a:rPr lang="en-CA" b="1" dirty="0" smtClean="0"/>
              <a:t>business</a:t>
            </a:r>
            <a:r>
              <a:rPr lang="en-CA" dirty="0" smtClean="0"/>
              <a:t> requirements and assess whether it is acceptable for delivery.</a:t>
            </a:r>
          </a:p>
          <a:p>
            <a:r>
              <a:rPr lang="en-CA" dirty="0" smtClean="0"/>
              <a:t>Method:  </a:t>
            </a:r>
            <a:r>
              <a:rPr lang="en-CA" b="1" dirty="0" smtClean="0"/>
              <a:t>Black</a:t>
            </a:r>
            <a:r>
              <a:rPr lang="en-CA" dirty="0" smtClean="0"/>
              <a:t> box testing</a:t>
            </a:r>
          </a:p>
          <a:p>
            <a:r>
              <a:rPr lang="en-CA" dirty="0" smtClean="0"/>
              <a:t>When:  After system testing</a:t>
            </a:r>
          </a:p>
          <a:p>
            <a:r>
              <a:rPr lang="en-CA" dirty="0" smtClean="0"/>
              <a:t>Who:  Typically </a:t>
            </a:r>
            <a:r>
              <a:rPr lang="en-CA" b="1" dirty="0" smtClean="0"/>
              <a:t>end users </a:t>
            </a:r>
            <a:r>
              <a:rPr lang="en-CA" dirty="0" smtClean="0"/>
              <a:t>or </a:t>
            </a:r>
            <a:r>
              <a:rPr lang="en-CA" b="1" dirty="0" smtClean="0"/>
              <a:t>customers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267494"/>
            <a:ext cx="8136904" cy="785242"/>
          </a:xfrm>
        </p:spPr>
        <p:txBody>
          <a:bodyPr>
            <a:noAutofit/>
          </a:bodyPr>
          <a:lstStyle/>
          <a:p>
            <a:r>
              <a:rPr lang="en-CA" dirty="0"/>
              <a:t>Test Level </a:t>
            </a:r>
            <a:r>
              <a:rPr lang="en-CA" dirty="0" smtClean="0"/>
              <a:t>4: </a:t>
            </a:r>
            <a:r>
              <a:rPr lang="en-CA" dirty="0"/>
              <a:t>Acceptance </a:t>
            </a:r>
            <a:r>
              <a:rPr lang="en-CA" dirty="0" smtClean="0"/>
              <a:t>Testing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266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Types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There are many, many types of testing that are performed throughout the development process.</a:t>
            </a:r>
          </a:p>
        </p:txBody>
      </p:sp>
    </p:spTree>
    <p:extLst>
      <p:ext uri="{BB962C8B-B14F-4D97-AF65-F5344CB8AC3E}">
        <p14:creationId xmlns:p14="http://schemas.microsoft.com/office/powerpoint/2010/main" val="73338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57936"/>
          </a:xfrm>
        </p:spPr>
        <p:txBody>
          <a:bodyPr/>
          <a:lstStyle/>
          <a:p>
            <a:r>
              <a:rPr lang="en-US" b="1" dirty="0" smtClean="0"/>
              <a:t>Retesting</a:t>
            </a:r>
            <a:r>
              <a:rPr lang="en-US" dirty="0" smtClean="0"/>
              <a:t> of a previously tested program following modification</a:t>
            </a:r>
          </a:p>
          <a:p>
            <a:r>
              <a:rPr lang="en-US" dirty="0" smtClean="0"/>
              <a:t>Ensure that faults have not been introduced or uncovered as a result of the changes made</a:t>
            </a:r>
          </a:p>
          <a:p>
            <a:endParaRPr lang="en-CA" dirty="0"/>
          </a:p>
          <a:p>
            <a:r>
              <a:rPr lang="en-CA" dirty="0" smtClean="0"/>
              <a:t>These are automated tests.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Regression Testing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4958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esters </a:t>
            </a:r>
            <a:r>
              <a:rPr lang="en-US" dirty="0"/>
              <a:t>may interact with the application in whatever way they want and use the information the application provides to react, change course, and generally explore the application’s functionality without </a:t>
            </a:r>
            <a:r>
              <a:rPr lang="en-US" dirty="0" smtClean="0"/>
              <a:t>restraint.</a:t>
            </a:r>
          </a:p>
          <a:p>
            <a:endParaRPr lang="en-CA" dirty="0" smtClean="0"/>
          </a:p>
          <a:p>
            <a:r>
              <a:rPr lang="en-CA" dirty="0" smtClean="0"/>
              <a:t>Test design and execution at the </a:t>
            </a:r>
            <a:r>
              <a:rPr lang="en-CA" b="1" dirty="0" smtClean="0"/>
              <a:t>same time</a:t>
            </a:r>
          </a:p>
          <a:p>
            <a:r>
              <a:rPr lang="en-CA" dirty="0" smtClean="0"/>
              <a:t>Popular in the Agile world</a:t>
            </a:r>
          </a:p>
          <a:p>
            <a:pPr marL="0" indent="0">
              <a:buNone/>
            </a:pPr>
            <a:endParaRPr lang="en-C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Exploratory Testing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433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Exploratory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Drawback: testers </a:t>
            </a:r>
            <a:r>
              <a:rPr lang="en-US" dirty="0"/>
              <a:t>risk wasting a great deal of time wandering around an application looking for things to test and trying to find bugs.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This ad-hoc testing method is used in combination with structured testing methods.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0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001000" cy="4525962"/>
          </a:xfrm>
        </p:spPr>
        <p:txBody>
          <a:bodyPr/>
          <a:lstStyle/>
          <a:p>
            <a:r>
              <a:rPr lang="en-US" dirty="0" smtClean="0"/>
              <a:t>Static Testing</a:t>
            </a:r>
          </a:p>
          <a:p>
            <a:pPr lvl="1"/>
            <a:r>
              <a:rPr lang="en-US" dirty="0" smtClean="0"/>
              <a:t>Testing something that is not running by </a:t>
            </a:r>
            <a:r>
              <a:rPr lang="en-US" b="1" dirty="0" smtClean="0"/>
              <a:t>examining</a:t>
            </a:r>
            <a:r>
              <a:rPr lang="en-US" dirty="0" smtClean="0"/>
              <a:t> and reviewing it.</a:t>
            </a:r>
          </a:p>
          <a:p>
            <a:pPr lvl="1"/>
            <a:r>
              <a:rPr lang="en-CA" dirty="0" smtClean="0"/>
              <a:t>Examples: Code inspections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Dynamic Testing</a:t>
            </a:r>
          </a:p>
          <a:p>
            <a:pPr lvl="1"/>
            <a:r>
              <a:rPr lang="en-US" dirty="0" smtClean="0"/>
              <a:t>Testing software by </a:t>
            </a:r>
            <a:r>
              <a:rPr lang="en-US" b="1" dirty="0" smtClean="0"/>
              <a:t>running</a:t>
            </a:r>
            <a:r>
              <a:rPr lang="en-US" dirty="0" smtClean="0"/>
              <a:t> and using it.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and Dynamic Testing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970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User Interface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Testing is done by moving through each and every menu in the system, either in a top down or bottom up approach.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75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Usability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Tests how convenient the system is to use.</a:t>
            </a:r>
          </a:p>
          <a:p>
            <a:r>
              <a:rPr lang="en-CA" dirty="0" smtClean="0"/>
              <a:t>Critique the product.</a:t>
            </a:r>
          </a:p>
          <a:p>
            <a:r>
              <a:rPr lang="en-CA" dirty="0" smtClean="0"/>
              <a:t>Navigation is one aspect of usability testing – test links, tabbing order.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2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Key attributes to look for in usability testing:</a:t>
            </a:r>
          </a:p>
          <a:p>
            <a:pPr marL="914400" lvl="1" indent="-514350">
              <a:buAutoNum type="arabicPeriod"/>
            </a:pPr>
            <a:r>
              <a:rPr lang="en-US" dirty="0" smtClean="0"/>
              <a:t>Accessibility – how easy can users enter, navigate and exit.</a:t>
            </a:r>
          </a:p>
          <a:p>
            <a:pPr marL="914400" lvl="1" indent="-514350">
              <a:buAutoNum type="arabicPeriod"/>
            </a:pPr>
            <a:r>
              <a:rPr lang="en-US" dirty="0" smtClean="0"/>
              <a:t>Responsiveness – how ready is the app to allow the user to accomplish goals.</a:t>
            </a:r>
          </a:p>
          <a:p>
            <a:pPr marL="914400" lvl="1" indent="-514350">
              <a:buAutoNum type="arabicPeriod"/>
            </a:pPr>
            <a:r>
              <a:rPr lang="en-US" dirty="0" smtClean="0"/>
              <a:t>Efficiency – Degree to which the number of required steps is minimal</a:t>
            </a:r>
          </a:p>
          <a:p>
            <a:pPr marL="914400" lvl="1" indent="-514350">
              <a:buAutoNum type="arabicPeriod"/>
            </a:pPr>
            <a:r>
              <a:rPr lang="en-US" dirty="0" smtClean="0"/>
              <a:t>Comprehensibility – How easy is product to understand?  Good help?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9751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Security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Needs to ensure confidentiality and integrity of system.</a:t>
            </a:r>
          </a:p>
          <a:p>
            <a:r>
              <a:rPr lang="en-CA" dirty="0" smtClean="0"/>
              <a:t>Tests disaster recovery and unauthorized access.</a:t>
            </a:r>
          </a:p>
          <a:p>
            <a:r>
              <a:rPr lang="en-CA" dirty="0" smtClean="0"/>
              <a:t>Test authentication and authorization.</a:t>
            </a:r>
          </a:p>
          <a:p>
            <a:r>
              <a:rPr lang="en-CA" dirty="0" smtClean="0"/>
              <a:t>Variety of automated tools to help with things like SQL injection and cross-site scripting. </a:t>
            </a:r>
          </a:p>
          <a:p>
            <a:r>
              <a:rPr lang="en-CA" dirty="0" smtClean="0"/>
              <a:t>Perform both black and white box testing.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80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Interoperability </a:t>
            </a:r>
            <a:r>
              <a:rPr lang="en-CA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Refers to the capability of diverse systems to work together and share information.</a:t>
            </a:r>
          </a:p>
          <a:p>
            <a:endParaRPr lang="en-CA" dirty="0"/>
          </a:p>
          <a:p>
            <a:r>
              <a:rPr lang="en-CA" dirty="0" smtClean="0"/>
              <a:t>Looks at end-to-end functionality between 2 or more communicating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1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Compatibility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Project dependent – system needs to work with other applications.</a:t>
            </a:r>
          </a:p>
          <a:p>
            <a:r>
              <a:rPr lang="en-CA" dirty="0" smtClean="0"/>
              <a:t>If you have a web application, different browsers and operating systems are tested using compatibility testing.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33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Reliability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That ability of a system to perform and maintain its functions in routine circumstances as well as unexpected circumstances.</a:t>
            </a:r>
          </a:p>
          <a:p>
            <a:r>
              <a:rPr lang="en-CA" dirty="0" smtClean="0"/>
              <a:t>The system must also perform and maintain its functions with consistency and repeatability.</a:t>
            </a:r>
          </a:p>
          <a:p>
            <a:r>
              <a:rPr lang="en-CA" dirty="0" smtClean="0"/>
              <a:t>Answers the question: “How long will it run before it breaks?”</a:t>
            </a:r>
          </a:p>
          <a:p>
            <a:pPr lvl="1"/>
            <a:r>
              <a:rPr lang="en-CA" dirty="0" smtClean="0"/>
              <a:t>MTBF = Mean Time Between Failures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8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Scalability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Verifies that the application remains reliable when more uses are added.</a:t>
            </a:r>
          </a:p>
          <a:p>
            <a:endParaRPr lang="en-CA" dirty="0"/>
          </a:p>
          <a:p>
            <a:r>
              <a:rPr lang="en-CA" dirty="0" smtClean="0"/>
              <a:t>Network can be a bottleneck.</a:t>
            </a:r>
          </a:p>
          <a:p>
            <a:r>
              <a:rPr lang="en-CA" dirty="0" smtClean="0"/>
              <a:t>Can the database scale?</a:t>
            </a:r>
          </a:p>
          <a:p>
            <a:r>
              <a:rPr lang="en-CA" dirty="0" smtClean="0"/>
              <a:t>Can the hardware handle the load?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13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Performance/Stress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Performance testing helps identify bottlenecks in the system.</a:t>
            </a:r>
          </a:p>
          <a:p>
            <a:r>
              <a:rPr lang="en-CA" dirty="0" smtClean="0"/>
              <a:t>Also establishes a baseline for future testing, to make sure performance does not degrade.</a:t>
            </a:r>
          </a:p>
          <a:p>
            <a:r>
              <a:rPr lang="en-CA" dirty="0" smtClean="0"/>
              <a:t>Stress testing evaluates the robustness of the application under higher than expected loads.</a:t>
            </a:r>
          </a:p>
          <a:p>
            <a:r>
              <a:rPr lang="en-CA" dirty="0" smtClean="0"/>
              <a:t>Use test tools to help with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30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Black Box vs. White Box Testing</a:t>
            </a:r>
            <a:endParaRPr lang="en-CA" dirty="0"/>
          </a:p>
        </p:txBody>
      </p:sp>
      <p:pic>
        <p:nvPicPr>
          <p:cNvPr id="1026" name="Picture 2" descr="˘˘x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0600" y="1295400"/>
            <a:ext cx="7443537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4860032" y="1196752"/>
            <a:ext cx="3672408" cy="4518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3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/>
          <a:lstStyle/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57150" indent="0" algn="ctr">
              <a:buNone/>
            </a:pPr>
            <a:r>
              <a:rPr lang="en-CA" sz="3600" dirty="0" smtClean="0"/>
              <a:t>Tester knows what software is supposed to do, but cannot look in it (the box) to see how it </a:t>
            </a:r>
            <a:r>
              <a:rPr lang="en-CA" sz="3600" b="1" dirty="0" smtClean="0"/>
              <a:t>operates</a:t>
            </a:r>
            <a:r>
              <a:rPr lang="en-CA" sz="3600" dirty="0"/>
              <a:t>.</a:t>
            </a:r>
            <a:endParaRPr lang="en-CA" sz="3600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Box Testing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839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/>
          <a:lstStyle/>
          <a:p>
            <a:pPr marL="0" indent="0">
              <a:buNone/>
            </a:pPr>
            <a:endParaRPr lang="en-US" sz="3000" b="1" dirty="0" smtClean="0"/>
          </a:p>
          <a:p>
            <a:pPr marL="0" indent="0">
              <a:buNone/>
            </a:pPr>
            <a:r>
              <a:rPr lang="en-US" dirty="0" smtClean="0"/>
              <a:t>Also called</a:t>
            </a:r>
            <a:r>
              <a:rPr lang="en-US" b="1" dirty="0" smtClean="0"/>
              <a:t> Clear Box </a:t>
            </a:r>
            <a:r>
              <a:rPr lang="en-US" dirty="0" smtClean="0"/>
              <a:t>or</a:t>
            </a:r>
            <a:r>
              <a:rPr lang="en-US" b="1" dirty="0" smtClean="0"/>
              <a:t> Glass Box Testing</a:t>
            </a:r>
          </a:p>
          <a:p>
            <a:pPr marL="0" indent="0" algn="ctr">
              <a:buNone/>
            </a:pPr>
            <a:endParaRPr lang="en-CA" sz="2800" dirty="0"/>
          </a:p>
          <a:p>
            <a:pPr marL="0" indent="0" algn="ctr">
              <a:buNone/>
            </a:pPr>
            <a:r>
              <a:rPr lang="en-CA" dirty="0" smtClean="0"/>
              <a:t>Tester has access to the code and can examine it for </a:t>
            </a:r>
            <a:r>
              <a:rPr lang="en-CA" b="1" dirty="0" smtClean="0"/>
              <a:t>clues</a:t>
            </a:r>
            <a:r>
              <a:rPr lang="en-CA" dirty="0" smtClean="0"/>
              <a:t> to help with the testing.  </a:t>
            </a:r>
            <a:endParaRPr lang="en-CA" dirty="0"/>
          </a:p>
          <a:p>
            <a:pPr marL="0" indent="0" algn="ctr">
              <a:buNone/>
            </a:pPr>
            <a:r>
              <a:rPr lang="en-CA" dirty="0" smtClean="0"/>
              <a:t>Tester may determine that certain conditions are more or less likely to fail and tailor testing based on that.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 Box Testing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023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001000" cy="4525962"/>
          </a:xfrm>
        </p:spPr>
        <p:txBody>
          <a:bodyPr/>
          <a:lstStyle/>
          <a:p>
            <a:r>
              <a:rPr lang="en-US" dirty="0" smtClean="0"/>
              <a:t>Methodically reviewing software design, architecture, or code without running it.</a:t>
            </a:r>
          </a:p>
          <a:p>
            <a:r>
              <a:rPr lang="en-US" dirty="0" smtClean="0"/>
              <a:t>Also called </a:t>
            </a:r>
            <a:r>
              <a:rPr lang="en-US" b="1" dirty="0" smtClean="0"/>
              <a:t>structural analysis</a:t>
            </a:r>
          </a:p>
          <a:p>
            <a:r>
              <a:rPr lang="en-US" dirty="0"/>
              <a:t>Increases chances of finding </a:t>
            </a:r>
            <a:r>
              <a:rPr lang="en-US" dirty="0" smtClean="0"/>
              <a:t>an error or defect early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White Box Testing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4910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124200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Goal of dynamic white box testing</a:t>
            </a:r>
          </a:p>
          <a:p>
            <a:pPr lvl="1"/>
            <a:r>
              <a:rPr lang="en-CA" b="1" dirty="0" smtClean="0"/>
              <a:t>Find bugs</a:t>
            </a:r>
          </a:p>
          <a:p>
            <a:r>
              <a:rPr lang="en-CA" dirty="0" smtClean="0"/>
              <a:t>Goal of debugging </a:t>
            </a:r>
          </a:p>
          <a:p>
            <a:pPr lvl="1"/>
            <a:r>
              <a:rPr lang="en-CA" b="1" dirty="0" smtClean="0"/>
              <a:t>Fix bugs</a:t>
            </a:r>
          </a:p>
          <a:p>
            <a:r>
              <a:rPr lang="en-CA" dirty="0" smtClean="0"/>
              <a:t>Overlap</a:t>
            </a:r>
          </a:p>
          <a:p>
            <a:pPr lvl="1"/>
            <a:r>
              <a:rPr lang="en-CA" dirty="0" smtClean="0"/>
              <a:t>Isolate where and why bug occurs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67494"/>
            <a:ext cx="8839200" cy="785242"/>
          </a:xfrm>
        </p:spPr>
        <p:txBody>
          <a:bodyPr>
            <a:noAutofit/>
          </a:bodyPr>
          <a:lstStyle/>
          <a:p>
            <a:r>
              <a:rPr lang="en-CA" sz="3600" dirty="0" smtClean="0"/>
              <a:t>Dynamic White Box Testing vs. Debugging</a:t>
            </a:r>
            <a:endParaRPr lang="en-CA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60" y="4581128"/>
            <a:ext cx="8734028" cy="1627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652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67494"/>
            <a:ext cx="8839200" cy="785242"/>
          </a:xfrm>
        </p:spPr>
        <p:txBody>
          <a:bodyPr>
            <a:noAutofit/>
          </a:bodyPr>
          <a:lstStyle/>
          <a:p>
            <a:r>
              <a:rPr lang="en-CA" sz="3600" dirty="0" smtClean="0"/>
              <a:t>Testing Levels</a:t>
            </a:r>
            <a:endParaRPr lang="en-CA" sz="36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71" y="1177118"/>
            <a:ext cx="3931693" cy="46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63095" y="1207228"/>
            <a:ext cx="440139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System is tested for acceptability by users</a:t>
            </a:r>
          </a:p>
          <a:p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Complete integrated software is tested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Individual units combined &amp; tested as  group</a:t>
            </a:r>
          </a:p>
          <a:p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Individual units/ components of software/ system are tested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709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0" ma:contentTypeDescription="Create a new document." ma:contentTypeScope="" ma:versionID="b6358c8e9ccf10d22debe3a56dce56ac"/>
</file>

<file path=customXml/itemProps1.xml><?xml version="1.0" encoding="utf-8"?>
<ds:datastoreItem xmlns:ds="http://schemas.openxmlformats.org/officeDocument/2006/customXml" ds:itemID="{784A65E1-218B-4A21-AE79-F602396A741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DF76E17-4C45-4ED6-B926-849D8EB4B3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C1A4F3-79AD-45D6-983F-7972D0765F95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1598</Words>
  <Application>Microsoft Office PowerPoint</Application>
  <PresentationFormat>On-screen Show (4:3)</PresentationFormat>
  <Paragraphs>208</Paragraphs>
  <Slides>38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Calibri</vt:lpstr>
      <vt:lpstr>Office Theme</vt:lpstr>
      <vt:lpstr>Test Levels; Types of Testing</vt:lpstr>
      <vt:lpstr>Overview</vt:lpstr>
      <vt:lpstr>Static and Dynamic Testing</vt:lpstr>
      <vt:lpstr>Black Box vs. White Box Testing</vt:lpstr>
      <vt:lpstr>Black Box Testing</vt:lpstr>
      <vt:lpstr>White Box Testing</vt:lpstr>
      <vt:lpstr>Static White Box Testing</vt:lpstr>
      <vt:lpstr>Dynamic White Box Testing vs. Debugging</vt:lpstr>
      <vt:lpstr>Testing Levels</vt:lpstr>
      <vt:lpstr>Bugs Found in Each Testing Level</vt:lpstr>
      <vt:lpstr>PowerPoint Presentation</vt:lpstr>
      <vt:lpstr>Test Level 1: Unit Testing</vt:lpstr>
      <vt:lpstr>Test Level 2: Integration Testing</vt:lpstr>
      <vt:lpstr>Integration Testing Approaches</vt:lpstr>
      <vt:lpstr>Top Down Testing</vt:lpstr>
      <vt:lpstr>Advantages (Top Down Testing)</vt:lpstr>
      <vt:lpstr>Disadvantages (Top Down Testing)</vt:lpstr>
      <vt:lpstr>Top Down Testing</vt:lpstr>
      <vt:lpstr>Bottom Up Testing</vt:lpstr>
      <vt:lpstr>Advantages (Bottom Up Testing)</vt:lpstr>
      <vt:lpstr>Disadvantages (Bottom Up Testing)</vt:lpstr>
      <vt:lpstr>Bottom Up Testing</vt:lpstr>
      <vt:lpstr>Unit Testing Technique</vt:lpstr>
      <vt:lpstr>Test Level 3: System Testing</vt:lpstr>
      <vt:lpstr>Test Level 4: Acceptance Testing</vt:lpstr>
      <vt:lpstr>Types of Testing</vt:lpstr>
      <vt:lpstr>Regression Testing</vt:lpstr>
      <vt:lpstr>Exploratory Testing</vt:lpstr>
      <vt:lpstr>Exploratory Testing</vt:lpstr>
      <vt:lpstr>User Interface Testing</vt:lpstr>
      <vt:lpstr>Usability Testing</vt:lpstr>
      <vt:lpstr>Usability Testing</vt:lpstr>
      <vt:lpstr>Security Testing</vt:lpstr>
      <vt:lpstr>Interoperability Testing</vt:lpstr>
      <vt:lpstr>Compatibility Testing</vt:lpstr>
      <vt:lpstr>Reliability Testing</vt:lpstr>
      <vt:lpstr>Scalability Testing</vt:lpstr>
      <vt:lpstr>Performance/Stress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2010-08-26T04:08:56Z</dcterms:created>
  <dcterms:modified xsi:type="dcterms:W3CDTF">2017-10-11T10:45:29Z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TC102202139990</vt:lpwstr>
  </property>
</Properties>
</file>