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56"/>
  </p:notesMasterIdLst>
  <p:sldIdLst>
    <p:sldId id="309" r:id="rId5"/>
    <p:sldId id="373" r:id="rId6"/>
    <p:sldId id="375" r:id="rId7"/>
    <p:sldId id="376" r:id="rId8"/>
    <p:sldId id="345" r:id="rId9"/>
    <p:sldId id="343" r:id="rId10"/>
    <p:sldId id="344" r:id="rId11"/>
    <p:sldId id="377" r:id="rId12"/>
    <p:sldId id="398" r:id="rId13"/>
    <p:sldId id="399" r:id="rId14"/>
    <p:sldId id="400" r:id="rId15"/>
    <p:sldId id="378" r:id="rId16"/>
    <p:sldId id="326" r:id="rId17"/>
    <p:sldId id="348" r:id="rId18"/>
    <p:sldId id="335" r:id="rId19"/>
    <p:sldId id="336" r:id="rId20"/>
    <p:sldId id="368" r:id="rId21"/>
    <p:sldId id="351" r:id="rId22"/>
    <p:sldId id="352" r:id="rId23"/>
    <p:sldId id="342" r:id="rId24"/>
    <p:sldId id="353" r:id="rId25"/>
    <p:sldId id="354" r:id="rId26"/>
    <p:sldId id="356" r:id="rId27"/>
    <p:sldId id="355" r:id="rId28"/>
    <p:sldId id="379" r:id="rId29"/>
    <p:sldId id="357" r:id="rId30"/>
    <p:sldId id="380" r:id="rId31"/>
    <p:sldId id="364" r:id="rId32"/>
    <p:sldId id="365" r:id="rId33"/>
    <p:sldId id="359" r:id="rId34"/>
    <p:sldId id="360" r:id="rId35"/>
    <p:sldId id="361" r:id="rId36"/>
    <p:sldId id="362" r:id="rId37"/>
    <p:sldId id="397" r:id="rId38"/>
    <p:sldId id="381" r:id="rId39"/>
    <p:sldId id="382" r:id="rId40"/>
    <p:sldId id="383" r:id="rId41"/>
    <p:sldId id="384" r:id="rId42"/>
    <p:sldId id="401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4" autoAdjust="0"/>
    <p:restoredTop sz="88425" autoAdjust="0"/>
  </p:normalViewPr>
  <p:slideViewPr>
    <p:cSldViewPr>
      <p:cViewPr varScale="1">
        <p:scale>
          <a:sx n="113" d="100"/>
          <a:sy n="113" d="100"/>
        </p:scale>
        <p:origin x="14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Analogy – buying used car.  Static – kicking tires, looking under hood.  Dynamic – test drive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91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smtClean="0"/>
              <a:t>If input condition specifies a range, define equivalence classes as follows: (e.g. year between 1902 and 2010)</a:t>
            </a:r>
          </a:p>
          <a:p>
            <a:pPr lvl="1"/>
            <a:r>
              <a:rPr lang="en-CA" dirty="0" smtClean="0"/>
              <a:t>1 valid - within range</a:t>
            </a:r>
            <a:r>
              <a:rPr lang="en-CA" b="1" i="1" dirty="0" smtClean="0"/>
              <a:t>  (1999)</a:t>
            </a:r>
            <a:endParaRPr lang="en-CA" dirty="0" smtClean="0"/>
          </a:p>
          <a:p>
            <a:pPr lvl="1"/>
            <a:r>
              <a:rPr lang="en-CA" dirty="0" smtClean="0"/>
              <a:t>2 invalid - above range and below range</a:t>
            </a:r>
            <a:r>
              <a:rPr lang="en-CA" b="1" i="1" dirty="0" smtClean="0"/>
              <a:t> (1900, 2100)</a:t>
            </a:r>
            <a:endParaRPr lang="en-CA" dirty="0" smtClean="0"/>
          </a:p>
          <a:p>
            <a:r>
              <a:rPr lang="en-CA" dirty="0" smtClean="0"/>
              <a:t> </a:t>
            </a:r>
          </a:p>
          <a:p>
            <a:pPr lvl="0"/>
            <a:r>
              <a:rPr lang="en-CA" dirty="0" smtClean="0"/>
              <a:t>If input condition specifies a specific value, define equivalence classes as follows: (e.g. PIN must be 4 digits)</a:t>
            </a:r>
          </a:p>
          <a:p>
            <a:pPr lvl="1"/>
            <a:r>
              <a:rPr lang="en-CA" dirty="0" smtClean="0"/>
              <a:t>1 valid – 4 digit number </a:t>
            </a:r>
            <a:r>
              <a:rPr lang="en-CA" b="1" i="1" dirty="0" smtClean="0"/>
              <a:t>(1234)</a:t>
            </a:r>
            <a:endParaRPr lang="en-CA" dirty="0" smtClean="0"/>
          </a:p>
          <a:p>
            <a:pPr lvl="1"/>
            <a:r>
              <a:rPr lang="en-CA" dirty="0" smtClean="0"/>
              <a:t>2 invalid – below specific value, above specific value</a:t>
            </a:r>
            <a:r>
              <a:rPr lang="en-CA" b="1" i="1" dirty="0" smtClean="0"/>
              <a:t> (3 digits, 5 digits)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049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1000" dirty="0" smtClean="0"/>
              <a:t>If input condition specifies a member of a set, define equivalence classes as follows: (e.g. daily, quarterly, monthly)</a:t>
            </a:r>
          </a:p>
          <a:p>
            <a:pPr lvl="1"/>
            <a:r>
              <a:rPr lang="en-CA" sz="1000" dirty="0" smtClean="0"/>
              <a:t>1 valid - for each member of set:  </a:t>
            </a:r>
            <a:r>
              <a:rPr lang="en-CA" sz="1000" b="1" i="1" dirty="0" smtClean="0"/>
              <a:t>daily, weekly, monthly </a:t>
            </a:r>
            <a:endParaRPr lang="en-CA" sz="1000" dirty="0" smtClean="0"/>
          </a:p>
          <a:p>
            <a:pPr lvl="1"/>
            <a:r>
              <a:rPr lang="en-CA" sz="1000" dirty="0" smtClean="0"/>
              <a:t>1 invalid - for non-member of set:  </a:t>
            </a:r>
            <a:r>
              <a:rPr lang="en-CA" sz="1000" b="1" i="1" dirty="0" smtClean="0"/>
              <a:t>annually</a:t>
            </a:r>
            <a:endParaRPr lang="en-CA" sz="1000" dirty="0" smtClean="0"/>
          </a:p>
          <a:p>
            <a:r>
              <a:rPr lang="en-CA" sz="1000" dirty="0" smtClean="0"/>
              <a:t> </a:t>
            </a:r>
          </a:p>
          <a:p>
            <a:pPr lvl="0"/>
            <a:r>
              <a:rPr lang="en-CA" sz="1000" dirty="0" smtClean="0"/>
              <a:t>If input condition is Boolean, define equivalence classes as follows: (e.g. password is required)</a:t>
            </a:r>
          </a:p>
          <a:p>
            <a:pPr lvl="1"/>
            <a:r>
              <a:rPr lang="en-CA" sz="1000" dirty="0" smtClean="0"/>
              <a:t>1 valid – condition met</a:t>
            </a:r>
            <a:r>
              <a:rPr lang="en-CA" sz="1000" b="1" i="1" dirty="0" smtClean="0"/>
              <a:t> (password entered)</a:t>
            </a:r>
            <a:endParaRPr lang="en-CA" sz="1000" dirty="0" smtClean="0"/>
          </a:p>
          <a:p>
            <a:pPr lvl="1"/>
            <a:r>
              <a:rPr lang="en-CA" sz="1000" dirty="0" smtClean="0"/>
              <a:t>1 invalid – condition not met</a:t>
            </a:r>
            <a:r>
              <a:rPr lang="en-CA" sz="1000" b="1" i="1" dirty="0" smtClean="0"/>
              <a:t> (password not entered)</a:t>
            </a:r>
            <a:endParaRPr lang="en-CA" sz="1000" dirty="0" smtClean="0"/>
          </a:p>
          <a:p>
            <a:endParaRPr lang="en-CA" sz="1000" dirty="0" smtClean="0"/>
          </a:p>
          <a:p>
            <a:r>
              <a:rPr lang="en-US" sz="1000" dirty="0" smtClean="0"/>
              <a:t>In the previous examples we derived equivalence classes based on the conditions satisfied by the input data.</a:t>
            </a:r>
          </a:p>
          <a:p>
            <a:r>
              <a:rPr lang="en-US" sz="1000" dirty="0" smtClean="0"/>
              <a:t>Then we selected just enough tests to cover each partition.</a:t>
            </a:r>
          </a:p>
          <a:p>
            <a:endParaRPr lang="en-CA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977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1000" dirty="0" smtClean="0"/>
              <a:t>If input condition specifies a member of a set, define equivalence classes as follows: (e.g. daily, quarterly, monthly)</a:t>
            </a:r>
          </a:p>
          <a:p>
            <a:pPr lvl="1"/>
            <a:r>
              <a:rPr lang="en-CA" sz="1000" dirty="0" smtClean="0"/>
              <a:t>1 valid - for each member of set:  </a:t>
            </a:r>
            <a:r>
              <a:rPr lang="en-CA" sz="1000" b="1" i="1" dirty="0" smtClean="0"/>
              <a:t>daily, weekly, monthly </a:t>
            </a:r>
            <a:endParaRPr lang="en-CA" sz="1000" dirty="0" smtClean="0"/>
          </a:p>
          <a:p>
            <a:pPr lvl="1"/>
            <a:r>
              <a:rPr lang="en-CA" sz="1000" dirty="0" smtClean="0"/>
              <a:t>1 invalid - for non-member of set:  </a:t>
            </a:r>
            <a:r>
              <a:rPr lang="en-CA" sz="1000" b="1" i="1" dirty="0" smtClean="0"/>
              <a:t>annually</a:t>
            </a:r>
            <a:endParaRPr lang="en-CA" sz="1000" dirty="0" smtClean="0"/>
          </a:p>
          <a:p>
            <a:r>
              <a:rPr lang="en-CA" sz="1000" dirty="0" smtClean="0"/>
              <a:t> </a:t>
            </a:r>
          </a:p>
          <a:p>
            <a:pPr lvl="0"/>
            <a:r>
              <a:rPr lang="en-CA" sz="1000" dirty="0" smtClean="0"/>
              <a:t>If input condition is Boolean, define equivalence classes as follows: (e.g. password is required)</a:t>
            </a:r>
          </a:p>
          <a:p>
            <a:pPr lvl="1"/>
            <a:r>
              <a:rPr lang="en-CA" sz="1000" dirty="0" smtClean="0"/>
              <a:t>1 valid – condition met</a:t>
            </a:r>
            <a:r>
              <a:rPr lang="en-CA" sz="1000" b="1" i="1" dirty="0" smtClean="0"/>
              <a:t> (password entered)</a:t>
            </a:r>
            <a:endParaRPr lang="en-CA" sz="1000" dirty="0" smtClean="0"/>
          </a:p>
          <a:p>
            <a:pPr lvl="1"/>
            <a:r>
              <a:rPr lang="en-CA" sz="1000" dirty="0" smtClean="0"/>
              <a:t>1 invalid – condition not met</a:t>
            </a:r>
            <a:r>
              <a:rPr lang="en-CA" sz="1000" b="1" i="1" dirty="0" smtClean="0"/>
              <a:t> (password not entered)</a:t>
            </a:r>
            <a:endParaRPr lang="en-CA" sz="1000" dirty="0" smtClean="0"/>
          </a:p>
          <a:p>
            <a:endParaRPr lang="en-CA" sz="1000" dirty="0" smtClean="0"/>
          </a:p>
          <a:p>
            <a:r>
              <a:rPr lang="en-US" sz="1000" dirty="0" smtClean="0"/>
              <a:t>In the previous examples we derived equivalence classes based on the conditions satisfied by the input data.</a:t>
            </a:r>
          </a:p>
          <a:p>
            <a:r>
              <a:rPr lang="en-US" sz="1000" dirty="0" smtClean="0"/>
              <a:t>Then we selected just enough tests to cover each partition.</a:t>
            </a:r>
          </a:p>
          <a:p>
            <a:endParaRPr lang="en-CA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488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sz="1000" dirty="0" smtClean="0"/>
              <a:t>If input condition specifies a member of a set, define equivalence classes as follows: (e.g. daily, quarterly, monthly)</a:t>
            </a:r>
          </a:p>
          <a:p>
            <a:pPr lvl="1"/>
            <a:r>
              <a:rPr lang="en-CA" sz="1000" dirty="0" smtClean="0"/>
              <a:t>1 valid - for each member of set:  </a:t>
            </a:r>
            <a:r>
              <a:rPr lang="en-CA" sz="1000" b="1" i="1" dirty="0" smtClean="0"/>
              <a:t>daily, weekly, monthly </a:t>
            </a:r>
            <a:endParaRPr lang="en-CA" sz="1000" dirty="0" smtClean="0"/>
          </a:p>
          <a:p>
            <a:pPr lvl="1"/>
            <a:r>
              <a:rPr lang="en-CA" sz="1000" dirty="0" smtClean="0"/>
              <a:t>1 invalid - for non-member of set:  </a:t>
            </a:r>
            <a:r>
              <a:rPr lang="en-CA" sz="1000" b="1" i="1" dirty="0" smtClean="0"/>
              <a:t>annually</a:t>
            </a:r>
            <a:endParaRPr lang="en-CA" sz="1000" dirty="0" smtClean="0"/>
          </a:p>
          <a:p>
            <a:r>
              <a:rPr lang="en-CA" sz="1000" dirty="0" smtClean="0"/>
              <a:t> </a:t>
            </a:r>
          </a:p>
          <a:p>
            <a:pPr lvl="0"/>
            <a:r>
              <a:rPr lang="en-CA" sz="1000" dirty="0" smtClean="0"/>
              <a:t>If input condition is Boolean, define equivalence classes as follows: (e.g. password is required)</a:t>
            </a:r>
          </a:p>
          <a:p>
            <a:pPr lvl="1"/>
            <a:r>
              <a:rPr lang="en-CA" sz="1000" dirty="0" smtClean="0"/>
              <a:t>1 valid – condition met</a:t>
            </a:r>
            <a:r>
              <a:rPr lang="en-CA" sz="1000" b="1" i="1" dirty="0" smtClean="0"/>
              <a:t> (password entered)</a:t>
            </a:r>
            <a:endParaRPr lang="en-CA" sz="1000" dirty="0" smtClean="0"/>
          </a:p>
          <a:p>
            <a:pPr lvl="1"/>
            <a:r>
              <a:rPr lang="en-CA" sz="1000" dirty="0" smtClean="0"/>
              <a:t>1 invalid – condition not met</a:t>
            </a:r>
            <a:r>
              <a:rPr lang="en-CA" sz="1000" b="1" i="1" dirty="0" smtClean="0"/>
              <a:t> (password not entered)</a:t>
            </a:r>
            <a:endParaRPr lang="en-CA" sz="1000" dirty="0" smtClean="0"/>
          </a:p>
          <a:p>
            <a:endParaRPr lang="en-CA" sz="1000" dirty="0" smtClean="0"/>
          </a:p>
          <a:p>
            <a:r>
              <a:rPr lang="en-US" sz="1000" dirty="0" smtClean="0"/>
              <a:t>In the previous examples we derived equivalence classes based on the conditions satisfied by the input data.</a:t>
            </a:r>
          </a:p>
          <a:p>
            <a:r>
              <a:rPr lang="en-US" sz="1000" dirty="0" smtClean="0"/>
              <a:t>Then we selected just enough tests to cover each partition.</a:t>
            </a:r>
          </a:p>
          <a:p>
            <a:endParaRPr lang="en-CA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293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Test Cases:</a:t>
            </a:r>
          </a:p>
          <a:p>
            <a:r>
              <a:rPr lang="en-CA" dirty="0" smtClean="0"/>
              <a:t>AB36P </a:t>
            </a:r>
            <a:r>
              <a:rPr lang="en-CA" b="1" i="1" dirty="0" smtClean="0"/>
              <a:t>- 1, 3, 5</a:t>
            </a:r>
            <a:endParaRPr lang="en-CA" dirty="0" smtClean="0"/>
          </a:p>
          <a:p>
            <a:r>
              <a:rPr lang="en-CA" dirty="0" smtClean="0"/>
              <a:t>1XY12 </a:t>
            </a:r>
            <a:r>
              <a:rPr lang="en-CA" b="1" i="1" dirty="0" smtClean="0"/>
              <a:t>- 2</a:t>
            </a:r>
            <a:endParaRPr lang="en-CA" dirty="0" smtClean="0"/>
          </a:p>
          <a:p>
            <a:r>
              <a:rPr lang="en-CA" dirty="0" smtClean="0"/>
              <a:t>A17#%X </a:t>
            </a:r>
            <a:r>
              <a:rPr lang="en-CA" b="1" i="1" dirty="0" smtClean="0"/>
              <a:t>– 4</a:t>
            </a:r>
            <a:endParaRPr lang="en-CA" dirty="0" smtClean="0"/>
          </a:p>
          <a:p>
            <a:r>
              <a:rPr lang="en-CA" b="1" i="1" dirty="0" smtClean="0"/>
              <a:t>- 6</a:t>
            </a:r>
            <a:endParaRPr lang="en-CA" dirty="0" smtClean="0"/>
          </a:p>
          <a:p>
            <a:r>
              <a:rPr lang="en-CA" dirty="0" smtClean="0"/>
              <a:t>VERYLONG </a:t>
            </a:r>
            <a:r>
              <a:rPr lang="en-CA" b="1" i="1" dirty="0" smtClean="0"/>
              <a:t>– 7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331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945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245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788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19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534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– easy to become biased because tests may be tailored to match code’s operation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39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407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481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056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4832">
              <a:defRPr/>
            </a:pPr>
            <a:r>
              <a:rPr lang="en-US" dirty="0" smtClean="0"/>
              <a:t>NOTE:  For simplicity, Scenarios 5, 6, and 8 only depict a single execution of the loop indicated by Alternate flow 3.    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124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43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94832">
              <a:defRPr/>
            </a:pPr>
            <a:r>
              <a:rPr lang="en-US" dirty="0" smtClean="0"/>
              <a:t>NOTE:  For simplicity the loops in Alternate flows 3 and 6 (Scenarios 3 and 7), and combinations of loops have not been included in the table above.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193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009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275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dirty="0" smtClean="0"/>
              <a:t>Looking at the above table, there are several conditions for which there is no shaded cell (no invalid conditions), therefore, we are missing test cases, such as for Scenario 6 - No Account or Incorrect Account Type and Scenario 7 - Insufficient Account Balance.</a:t>
            </a:r>
            <a:endParaRPr lang="en-CA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245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Min and ma</a:t>
            </a:r>
            <a:r>
              <a:rPr lang="en-CA" baseline="0" dirty="0" smtClean="0"/>
              <a:t>x performance and load criteria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512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Risk – easy to become biased because tests may be tailored to match code’s operation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06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b="1" i="1" dirty="0" smtClean="0"/>
              <a:t>Can be tested no matter what the format.  Even if unwritten, can question analysts and designers</a:t>
            </a:r>
            <a:endParaRPr lang="en-CA" sz="1000" dirty="0" smtClean="0"/>
          </a:p>
          <a:p>
            <a:pPr lvl="0"/>
            <a:r>
              <a:rPr lang="en-CA" sz="1000" dirty="0" smtClean="0"/>
              <a:t>Perform a high-level review of the Specification</a:t>
            </a:r>
          </a:p>
          <a:p>
            <a:pPr lvl="1"/>
            <a:r>
              <a:rPr lang="en-CA" sz="1000" b="1" i="1" dirty="0" smtClean="0"/>
              <a:t>Examine the spec for large fundamental problems, oversights, omissions</a:t>
            </a:r>
            <a:endParaRPr lang="en-CA" sz="1000" dirty="0" smtClean="0"/>
          </a:p>
          <a:p>
            <a:r>
              <a:rPr lang="en-CA" sz="1000" dirty="0" smtClean="0"/>
              <a:t> </a:t>
            </a:r>
          </a:p>
          <a:p>
            <a:pPr lvl="0"/>
            <a:r>
              <a:rPr lang="en-CA" sz="1000" dirty="0" smtClean="0"/>
              <a:t>Pretend to be the customer</a:t>
            </a:r>
          </a:p>
          <a:p>
            <a:pPr lvl="1"/>
            <a:r>
              <a:rPr lang="en-CA" sz="1000" b="1" i="1" dirty="0" smtClean="0"/>
              <a:t>Do research about who the customers will be and understand expectations</a:t>
            </a:r>
            <a:endParaRPr lang="en-CA" sz="1000" dirty="0" smtClean="0"/>
          </a:p>
          <a:p>
            <a:pPr lvl="1"/>
            <a:r>
              <a:rPr lang="en-CA" sz="1000" b="1" i="1" dirty="0" smtClean="0"/>
              <a:t>If spec is unclear, don’t assume it’s correct</a:t>
            </a:r>
            <a:endParaRPr lang="en-CA" sz="1000" dirty="0" smtClean="0"/>
          </a:p>
          <a:p>
            <a:r>
              <a:rPr lang="en-CA" sz="1000" dirty="0" smtClean="0"/>
              <a:t> </a:t>
            </a:r>
          </a:p>
          <a:p>
            <a:pPr lvl="0"/>
            <a:r>
              <a:rPr lang="en-CA" sz="1000" dirty="0" smtClean="0"/>
              <a:t>Research existing standards and guidelines</a:t>
            </a:r>
          </a:p>
          <a:p>
            <a:r>
              <a:rPr lang="en-CA" sz="1000" dirty="0" smtClean="0"/>
              <a:t> </a:t>
            </a:r>
          </a:p>
          <a:p>
            <a:r>
              <a:rPr lang="en-CA" sz="1000" dirty="0" smtClean="0"/>
              <a:t>Standard </a:t>
            </a:r>
            <a:r>
              <a:rPr lang="en-CA" sz="1000" b="1" i="1" dirty="0" smtClean="0"/>
              <a:t>– must be strictly adhered to</a:t>
            </a:r>
            <a:endParaRPr lang="en-CA" sz="1000" dirty="0" smtClean="0"/>
          </a:p>
          <a:p>
            <a:r>
              <a:rPr lang="en-CA" sz="1000" dirty="0" smtClean="0"/>
              <a:t>Guideline </a:t>
            </a:r>
            <a:r>
              <a:rPr lang="en-CA" sz="1000" b="1" i="1" dirty="0" smtClean="0"/>
              <a:t>– optional, but should still be followed</a:t>
            </a:r>
            <a:endParaRPr lang="en-CA" sz="1000" dirty="0" smtClean="0"/>
          </a:p>
          <a:p>
            <a:r>
              <a:rPr lang="en-CA" sz="1000" dirty="0" smtClean="0"/>
              <a:t> </a:t>
            </a:r>
          </a:p>
          <a:p>
            <a:r>
              <a:rPr lang="en-CA" sz="1000" dirty="0" smtClean="0"/>
              <a:t>Examples of standards and guidelines:</a:t>
            </a:r>
          </a:p>
          <a:p>
            <a:pPr lvl="1"/>
            <a:r>
              <a:rPr lang="en-CA" sz="1000" dirty="0" smtClean="0"/>
              <a:t>Corporate terminology and conventions</a:t>
            </a:r>
            <a:r>
              <a:rPr lang="en-CA" sz="1000" b="1" i="1" dirty="0" smtClean="0"/>
              <a:t>, e.g. Heritage standards</a:t>
            </a:r>
            <a:endParaRPr lang="en-CA" sz="1000" dirty="0" smtClean="0"/>
          </a:p>
          <a:p>
            <a:pPr lvl="1"/>
            <a:r>
              <a:rPr lang="en-CA" sz="1000" dirty="0" smtClean="0"/>
              <a:t>Industry requirements</a:t>
            </a:r>
            <a:r>
              <a:rPr lang="en-CA" sz="1000" b="1" i="1" dirty="0" smtClean="0"/>
              <a:t>, e.g. medical, financial, etc.</a:t>
            </a:r>
            <a:endParaRPr lang="en-CA" sz="1000" dirty="0" smtClean="0"/>
          </a:p>
          <a:p>
            <a:pPr lvl="1"/>
            <a:r>
              <a:rPr lang="en-CA" sz="1000" dirty="0" smtClean="0"/>
              <a:t>Government standards</a:t>
            </a:r>
            <a:r>
              <a:rPr lang="en-CA" sz="1000" b="1" i="1" dirty="0" smtClean="0"/>
              <a:t>, e.g. common look and feel</a:t>
            </a:r>
            <a:endParaRPr lang="en-CA" sz="1000" dirty="0" smtClean="0"/>
          </a:p>
          <a:p>
            <a:pPr lvl="1"/>
            <a:r>
              <a:rPr lang="en-CA" sz="1000" dirty="0" smtClean="0"/>
              <a:t>Graphical User Interface</a:t>
            </a:r>
            <a:r>
              <a:rPr lang="en-CA" sz="1000" b="1" i="1" dirty="0" smtClean="0"/>
              <a:t>, e.g. Windows or Macintosh standards</a:t>
            </a:r>
            <a:endParaRPr lang="en-CA" sz="1000" dirty="0" smtClean="0"/>
          </a:p>
          <a:p>
            <a:r>
              <a:rPr lang="en-US" sz="1000" dirty="0" smtClean="0"/>
              <a:t>Tester’s job is to consider standards as part of the specification</a:t>
            </a:r>
            <a:endParaRPr lang="en-CA" sz="1000" dirty="0" smtClean="0"/>
          </a:p>
          <a:p>
            <a:r>
              <a:rPr lang="en-US" sz="1000" dirty="0" smtClean="0"/>
              <a:t> </a:t>
            </a:r>
            <a:endParaRPr lang="en-CA" sz="1000" dirty="0" smtClean="0"/>
          </a:p>
          <a:p>
            <a:pPr lvl="0"/>
            <a:r>
              <a:rPr lang="en-CA" sz="1000" dirty="0" smtClean="0"/>
              <a:t>Review and Test Similar Software</a:t>
            </a:r>
          </a:p>
          <a:p>
            <a:endParaRPr lang="en-CA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31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Testing software without having an insight into the details of underlying code</a:t>
            </a:r>
            <a:endParaRPr lang="en-CA" dirty="0" smtClean="0"/>
          </a:p>
          <a:p>
            <a:r>
              <a:rPr lang="en-US" dirty="0" smtClean="0"/>
              <a:t>Dynamic because program is running.</a:t>
            </a:r>
            <a:endParaRPr lang="en-CA" dirty="0" smtClean="0"/>
          </a:p>
          <a:p>
            <a:r>
              <a:rPr lang="en-US" dirty="0" smtClean="0"/>
              <a:t>Black-Box because tester does not know how it works.</a:t>
            </a:r>
            <a:endParaRPr lang="en-CA" dirty="0" smtClean="0"/>
          </a:p>
          <a:p>
            <a:r>
              <a:rPr lang="en-US" dirty="0" smtClean="0"/>
              <a:t> </a:t>
            </a:r>
            <a:endParaRPr lang="en-CA" dirty="0" smtClean="0"/>
          </a:p>
          <a:p>
            <a:r>
              <a:rPr lang="en-US" dirty="0" smtClean="0"/>
              <a:t>Black box testing focuses on functional testing, which tests how well a program meets the </a:t>
            </a:r>
            <a:r>
              <a:rPr lang="en-US" i="1" dirty="0" smtClean="0"/>
              <a:t>functionality </a:t>
            </a:r>
            <a:r>
              <a:rPr lang="en-US" dirty="0" smtClean="0"/>
              <a:t>requirements of the system. Tests sets are derived to fully exercise all functional requirements.   </a:t>
            </a:r>
            <a:endParaRPr lang="en-CA" dirty="0" smtClean="0"/>
          </a:p>
          <a:p>
            <a:pPr lvl="0"/>
            <a:r>
              <a:rPr lang="en-US" dirty="0" smtClean="0"/>
              <a:t>Requires some definition of what software does </a:t>
            </a:r>
            <a:r>
              <a:rPr lang="en-US" b="1" i="1" dirty="0" smtClean="0"/>
              <a:t>– requirements document or product specification.</a:t>
            </a:r>
            <a:r>
              <a:rPr lang="en-US" dirty="0" smtClean="0"/>
              <a:t>  </a:t>
            </a:r>
            <a:endParaRPr lang="en-CA" dirty="0" smtClean="0"/>
          </a:p>
          <a:p>
            <a:r>
              <a:rPr lang="en-US" dirty="0" smtClean="0"/>
              <a:t> </a:t>
            </a:r>
            <a:endParaRPr lang="en-CA" dirty="0" smtClean="0"/>
          </a:p>
          <a:p>
            <a:r>
              <a:rPr lang="en-US" dirty="0" smtClean="0"/>
              <a:t>Exploratory Testing </a:t>
            </a:r>
            <a:r>
              <a:rPr lang="en-US" b="1" i="1" dirty="0" smtClean="0"/>
              <a:t>– if no spec is available</a:t>
            </a:r>
            <a:endParaRPr lang="en-CA" dirty="0" smtClean="0"/>
          </a:p>
          <a:p>
            <a:r>
              <a:rPr lang="en-US" dirty="0" smtClean="0"/>
              <a:t>Process of methodically exploring the software feature by feature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96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Times" charset="0"/>
              <a:buNone/>
            </a:pPr>
            <a:r>
              <a:rPr lang="en-US" sz="2100" dirty="0" smtClean="0"/>
              <a:t>Two types of pre-conditions are considered: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 Validated</a:t>
            </a:r>
            <a:r>
              <a:rPr lang="en-US" dirty="0" smtClean="0"/>
              <a:t>: those that are required to be validated by the program under test and an error action is required to be performed if the condition is not true. </a:t>
            </a:r>
          </a:p>
          <a:p>
            <a:pPr lvl="1">
              <a:buFontTx/>
              <a:buNone/>
            </a:pPr>
            <a:r>
              <a:rPr lang="en-US" sz="2200" i="1" dirty="0" smtClean="0"/>
              <a:t>N</a:t>
            </a:r>
            <a:r>
              <a:rPr lang="en-US" sz="2200" dirty="0" smtClean="0"/>
              <a:t>&gt;0</a:t>
            </a:r>
          </a:p>
          <a:p>
            <a:pPr lvl="1">
              <a:buFontTx/>
              <a:buNone/>
            </a:pPr>
            <a:r>
              <a:rPr lang="en-US" sz="2200" dirty="0" smtClean="0"/>
              <a:t>On failure return -1; sorting considered unsuccessful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i="1" baseline="0" dirty="0" smtClean="0"/>
              <a:t> </a:t>
            </a:r>
            <a:r>
              <a:rPr lang="en-US" i="1" dirty="0" smtClean="0"/>
              <a:t>Assumed</a:t>
            </a:r>
            <a:r>
              <a:rPr lang="en-US" dirty="0" smtClean="0"/>
              <a:t>: those that are assumed to be true and not checked by the program under test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/>
              <a:t>The input sequence contains </a:t>
            </a:r>
            <a:r>
              <a:rPr lang="en-US" sz="2200" i="1" dirty="0" smtClean="0"/>
              <a:t>N</a:t>
            </a:r>
            <a:r>
              <a:rPr lang="en-US" sz="2200" dirty="0" smtClean="0"/>
              <a:t> integers.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 smtClean="0"/>
              <a:t>The output area has space for at least </a:t>
            </a:r>
            <a:r>
              <a:rPr lang="en-US" sz="2200" i="1" dirty="0" smtClean="0"/>
              <a:t>N</a:t>
            </a:r>
            <a:r>
              <a:rPr lang="en-US" sz="2200" dirty="0" smtClean="0"/>
              <a:t> integers.</a:t>
            </a:r>
          </a:p>
          <a:p>
            <a:pPr>
              <a:buFont typeface="Arial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908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Positive test and negative</a:t>
            </a:r>
            <a:r>
              <a:rPr lang="en-CA" baseline="0" dirty="0" smtClean="0"/>
              <a:t> test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55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000" dirty="0" smtClean="0"/>
              <a:t>In partition </a:t>
            </a:r>
            <a:r>
              <a:rPr lang="en-US" sz="1000" dirty="0" err="1" smtClean="0"/>
              <a:t>testingAn</a:t>
            </a:r>
            <a:r>
              <a:rPr lang="en-US" sz="1000" dirty="0" smtClean="0"/>
              <a:t> equivalence class is considered </a:t>
            </a:r>
            <a:r>
              <a:rPr lang="en-US" sz="1000" i="1" dirty="0" smtClean="0"/>
              <a:t>covered</a:t>
            </a:r>
            <a:r>
              <a:rPr lang="en-US" sz="1000" dirty="0" smtClean="0"/>
              <a:t> when at least one test has been selected from it.</a:t>
            </a:r>
          </a:p>
          <a:p>
            <a:pPr>
              <a:buFont typeface="Arial" pitchFamily="34" charset="0"/>
              <a:buChar char="•"/>
            </a:pPr>
            <a:r>
              <a:rPr lang="en-US" sz="1000" dirty="0" smtClean="0"/>
              <a:t> our goal is to cover all equivalence classes.</a:t>
            </a:r>
          </a:p>
          <a:p>
            <a:pPr>
              <a:buFont typeface="Arial" pitchFamily="34" charset="0"/>
              <a:buChar char="•"/>
            </a:pPr>
            <a:endParaRPr lang="en-US" sz="1000" dirty="0" smtClean="0"/>
          </a:p>
          <a:p>
            <a:r>
              <a:rPr lang="en-CA" sz="1000" b="1" dirty="0" smtClean="0"/>
              <a:t>Example 2:</a:t>
            </a:r>
            <a:endParaRPr lang="en-CA" sz="1000" dirty="0" smtClean="0"/>
          </a:p>
          <a:p>
            <a:pPr lvl="1"/>
            <a:r>
              <a:rPr lang="en-US" sz="1000" dirty="0" smtClean="0"/>
              <a:t>Suppose that program P takes three integers X, Y and Z. It is known that:</a:t>
            </a:r>
            <a:endParaRPr lang="en-CA" sz="1000" dirty="0" smtClean="0"/>
          </a:p>
          <a:p>
            <a:pPr lvl="2"/>
            <a:r>
              <a:rPr lang="en-CA" sz="1000" dirty="0" smtClean="0"/>
              <a:t>X&lt;Y </a:t>
            </a:r>
          </a:p>
          <a:p>
            <a:pPr lvl="2"/>
            <a:r>
              <a:rPr lang="en-CA" sz="1000" dirty="0" smtClean="0"/>
              <a:t>Z&gt;Y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291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 numbers:</a:t>
            </a:r>
          </a:p>
          <a:p>
            <a:r>
              <a:rPr lang="en-US" dirty="0" smtClean="0"/>
              <a:t>Integers, positive, negative</a:t>
            </a:r>
          </a:p>
          <a:p>
            <a:r>
              <a:rPr lang="en-US" dirty="0" smtClean="0"/>
              <a:t>Real numbers (i.e. floating point), really tiny</a:t>
            </a:r>
            <a:r>
              <a:rPr lang="en-US" baseline="0" dirty="0" smtClean="0"/>
              <a:t> numbers, really </a:t>
            </a:r>
            <a:r>
              <a:rPr lang="en-US" baseline="0" smtClean="0"/>
              <a:t>large numbers</a:t>
            </a:r>
            <a:endParaRPr lang="en-US" dirty="0" smtClean="0"/>
          </a:p>
          <a:p>
            <a:r>
              <a:rPr lang="en-US" dirty="0" smtClean="0"/>
              <a:t>Zero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Black Box Testing:</a:t>
            </a:r>
            <a:br>
              <a:rPr lang="en-US" dirty="0" smtClean="0"/>
            </a:br>
            <a:r>
              <a:rPr lang="en-US" dirty="0" smtClean="0"/>
              <a:t>Equivalence Partitioning,</a:t>
            </a:r>
            <a:br>
              <a:rPr lang="en-US" dirty="0" smtClean="0"/>
            </a:br>
            <a:r>
              <a:rPr lang="en-US" dirty="0" smtClean="0"/>
              <a:t>Boundary Value Analysis,</a:t>
            </a:r>
            <a:br>
              <a:rPr lang="en-US" dirty="0" smtClean="0"/>
            </a:br>
            <a:r>
              <a:rPr lang="en-US" dirty="0" smtClean="0"/>
              <a:t>Use Case Testing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51520" y="2852936"/>
            <a:ext cx="8712968" cy="3168352"/>
          </a:xfrm>
        </p:spPr>
        <p:txBody>
          <a:bodyPr>
            <a:noAutofit/>
          </a:bodyPr>
          <a:lstStyle/>
          <a:p>
            <a:pPr marR="0" eaLnBrk="1" hangingPunct="1"/>
            <a:endParaRPr lang="en-US" sz="2800" dirty="0" smtClean="0"/>
          </a:p>
          <a:p>
            <a:pPr marR="0" eaLnBrk="1" hangingPunct="1"/>
            <a:endParaRPr lang="en-US" sz="2800" dirty="0"/>
          </a:p>
          <a:p>
            <a:pPr marR="0" eaLnBrk="1" hangingPunct="1"/>
            <a:r>
              <a:rPr lang="en-US" sz="2800" dirty="0" smtClean="0"/>
              <a:t>420-E31  Systems III</a:t>
            </a:r>
          </a:p>
          <a:p>
            <a:r>
              <a:rPr lang="en-US" sz="2800" dirty="0" smtClean="0"/>
              <a:t>Reference:  </a:t>
            </a:r>
            <a:endParaRPr lang="en-US" sz="2000" dirty="0" smtClean="0"/>
          </a:p>
          <a:p>
            <a:r>
              <a:rPr lang="en-US" sz="2000" dirty="0" smtClean="0"/>
              <a:t>Ron Patton. </a:t>
            </a:r>
            <a:r>
              <a:rPr lang="en-US" sz="2000" i="1" dirty="0" smtClean="0"/>
              <a:t>Software Testing.</a:t>
            </a:r>
            <a:r>
              <a:rPr lang="en-US" sz="2000" dirty="0" smtClean="0"/>
              <a:t> Second Edition. 2006</a:t>
            </a:r>
          </a:p>
          <a:p>
            <a:r>
              <a:rPr lang="en-CA" sz="2000" dirty="0" smtClean="0"/>
              <a:t>Bernard Holmes. </a:t>
            </a:r>
            <a:r>
              <a:rPr lang="en-CA" sz="2000" i="1" dirty="0" smtClean="0"/>
              <a:t>Fundamentals of Software Testing</a:t>
            </a:r>
            <a:r>
              <a:rPr lang="en-CA" sz="2000" dirty="0" smtClean="0"/>
              <a:t>. 2012</a:t>
            </a:r>
            <a:endParaRPr lang="en-US" sz="2000" dirty="0" smtClean="0"/>
          </a:p>
          <a:p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/>
          </a:bodyPr>
          <a:lstStyle/>
          <a:p>
            <a:r>
              <a:rPr lang="en-CA" dirty="0" smtClean="0"/>
              <a:t>Categorized by type of test or requirement they are associated with</a:t>
            </a:r>
          </a:p>
          <a:p>
            <a:pPr marL="457200" lvl="1" indent="0">
              <a:buNone/>
            </a:pPr>
            <a:r>
              <a:rPr lang="en-CA" b="1" i="1" dirty="0" smtClean="0"/>
              <a:t>Positive path</a:t>
            </a:r>
            <a:endParaRPr lang="en-CA" dirty="0" smtClean="0"/>
          </a:p>
          <a:p>
            <a:pPr lvl="1"/>
            <a:r>
              <a:rPr lang="en-CA" dirty="0" smtClean="0"/>
              <a:t>Need a test case to demonstrate the requirement has been </a:t>
            </a:r>
            <a:r>
              <a:rPr lang="en-CA" b="1" i="1" dirty="0" smtClean="0"/>
              <a:t>achieved </a:t>
            </a:r>
          </a:p>
          <a:p>
            <a:pPr marL="457200" lvl="1" indent="0">
              <a:buNone/>
            </a:pPr>
            <a:r>
              <a:rPr lang="en-CA" b="1" i="1" dirty="0" smtClean="0"/>
              <a:t>Negative path</a:t>
            </a:r>
          </a:p>
          <a:p>
            <a:pPr lvl="1"/>
            <a:r>
              <a:rPr lang="en-CA" dirty="0" smtClean="0"/>
              <a:t>Need test case(s), reflecting an unacceptable, abnormal, or unexpected condition or data, to demonstrate that the requirement is only achieved under the </a:t>
            </a:r>
            <a:r>
              <a:rPr lang="en-CA" b="1" i="1" dirty="0" smtClean="0"/>
              <a:t>desired condition</a:t>
            </a:r>
            <a:endParaRPr lang="en-CA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Categorizing Test Cases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71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 farming </a:t>
            </a:r>
            <a:r>
              <a:rPr lang="en-US" dirty="0" smtClean="0"/>
              <a:t>sorter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Camera scans items on a conveyer belt and outputs what kind of </a:t>
            </a:r>
            <a:r>
              <a:rPr lang="en-US" dirty="0" smtClean="0"/>
              <a:t>fruit </a:t>
            </a:r>
            <a:r>
              <a:rPr lang="en-US" dirty="0" smtClean="0"/>
              <a:t>they 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are some </a:t>
            </a:r>
            <a:r>
              <a:rPr lang="en-US" dirty="0" smtClean="0"/>
              <a:t>positive path </a:t>
            </a:r>
            <a:r>
              <a:rPr lang="en-US" dirty="0" smtClean="0"/>
              <a:t>vs </a:t>
            </a:r>
            <a:r>
              <a:rPr lang="en-US" dirty="0" smtClean="0"/>
              <a:t>negative path </a:t>
            </a:r>
            <a:r>
              <a:rPr lang="en-US" dirty="0" smtClean="0"/>
              <a:t>test cases?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053" y="1669033"/>
            <a:ext cx="4194217" cy="40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2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08920"/>
            <a:ext cx="7772400" cy="1362075"/>
          </a:xfrm>
        </p:spPr>
        <p:txBody>
          <a:bodyPr/>
          <a:lstStyle/>
          <a:p>
            <a:r>
              <a:rPr lang="en-CA" dirty="0" smtClean="0"/>
              <a:t>Equivalence 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The input </a:t>
            </a:r>
            <a:r>
              <a:rPr lang="en-CA" b="1" dirty="0" smtClean="0"/>
              <a:t>domain</a:t>
            </a:r>
            <a:r>
              <a:rPr lang="en-CA" dirty="0" smtClean="0"/>
              <a:t> is usually too large for exhaustive testing</a:t>
            </a:r>
          </a:p>
          <a:p>
            <a:pPr lvl="0"/>
            <a:r>
              <a:rPr lang="en-CA" dirty="0" smtClean="0"/>
              <a:t>It is </a:t>
            </a:r>
            <a:r>
              <a:rPr lang="en-CA" b="1" dirty="0" smtClean="0"/>
              <a:t>partitioned</a:t>
            </a:r>
            <a:r>
              <a:rPr lang="en-CA" dirty="0" smtClean="0"/>
              <a:t> into a finite number of sub-domains or sets for the selection of test inputs</a:t>
            </a:r>
          </a:p>
          <a:p>
            <a:pPr lvl="0"/>
            <a:r>
              <a:rPr lang="en-CA" dirty="0" smtClean="0"/>
              <a:t>Each sub-domain is known as an equivalence </a:t>
            </a:r>
            <a:r>
              <a:rPr lang="en-CA" b="1" dirty="0" smtClean="0"/>
              <a:t>class</a:t>
            </a:r>
            <a:r>
              <a:rPr lang="en-CA" dirty="0" smtClean="0"/>
              <a:t> and serves as a source of at least one  test input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Equivalence Partitioning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70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equivalence class is considered </a:t>
            </a:r>
            <a:r>
              <a:rPr lang="en-US" b="1" i="1" dirty="0" smtClean="0"/>
              <a:t>covered </a:t>
            </a:r>
            <a:r>
              <a:rPr lang="en-US" dirty="0" smtClean="0"/>
              <a:t>when at least one test has been selected from it.</a:t>
            </a:r>
          </a:p>
          <a:p>
            <a:r>
              <a:rPr lang="en-US" dirty="0" smtClean="0"/>
              <a:t>In partitioning, goal is to cover all equivalence </a:t>
            </a:r>
            <a:r>
              <a:rPr lang="en-US" b="1" i="1" dirty="0" smtClean="0"/>
              <a:t>classes</a:t>
            </a:r>
            <a:r>
              <a:rPr lang="en-US" dirty="0" smtClean="0"/>
              <a:t>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Non-Overlapping Partitions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26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Set of test </a:t>
            </a:r>
            <a:r>
              <a:rPr lang="en-CA" b="1" i="1" dirty="0"/>
              <a:t>cases</a:t>
            </a:r>
            <a:r>
              <a:rPr lang="en-CA" dirty="0"/>
              <a:t> that tests the same thing or reveals the same bug.  Program behaves in an equivalent way for all the test cases in the equivalence partition.</a:t>
            </a:r>
          </a:p>
          <a:p>
            <a:r>
              <a:rPr lang="en-CA" dirty="0" smtClean="0"/>
              <a:t>Also called </a:t>
            </a:r>
            <a:r>
              <a:rPr lang="en-CA" b="1" i="1" dirty="0" smtClean="0"/>
              <a:t>equivalence class</a:t>
            </a:r>
            <a:endParaRPr lang="en-CA" b="1" dirty="0" smtClean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Equivalence Partition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64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b="1" i="1" dirty="0" smtClean="0"/>
              <a:t>Valid</a:t>
            </a:r>
            <a:r>
              <a:rPr lang="en-CA" dirty="0" smtClean="0"/>
              <a:t> equivalence partitions or classes </a:t>
            </a:r>
            <a:r>
              <a:rPr lang="en-CA" b="1" i="1" dirty="0" smtClean="0"/>
              <a:t>– </a:t>
            </a:r>
            <a:r>
              <a:rPr lang="en-CA" dirty="0" smtClean="0"/>
              <a:t>describe partitions containing values that are valid input</a:t>
            </a:r>
          </a:p>
          <a:p>
            <a:endParaRPr lang="en-CA" dirty="0" smtClean="0"/>
          </a:p>
          <a:p>
            <a:pPr lvl="0"/>
            <a:r>
              <a:rPr lang="en-CA" b="1" i="1" dirty="0" smtClean="0"/>
              <a:t>Invalid</a:t>
            </a:r>
            <a:r>
              <a:rPr lang="en-CA" dirty="0" smtClean="0"/>
              <a:t> equivalence partitions or classes </a:t>
            </a:r>
            <a:r>
              <a:rPr lang="en-CA" b="1" i="1" dirty="0" smtClean="0"/>
              <a:t>– </a:t>
            </a:r>
            <a:r>
              <a:rPr lang="en-CA" dirty="0" smtClean="0"/>
              <a:t>describe partitions containing values that are invalid input 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Equivalence Partitions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0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Equivalence Class Guideline: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If </a:t>
            </a:r>
            <a:r>
              <a:rPr lang="en-US" sz="3800" dirty="0"/>
              <a:t>an input condition specifies a </a:t>
            </a:r>
            <a:r>
              <a:rPr lang="en-US" sz="3800" b="1" dirty="0"/>
              <a:t>range</a:t>
            </a:r>
            <a:r>
              <a:rPr lang="en-US" sz="3800" dirty="0"/>
              <a:t>, one valid and two invalid equivalence classes are </a:t>
            </a:r>
            <a:r>
              <a:rPr lang="en-US" sz="3800" dirty="0" smtClean="0"/>
              <a:t>defined. </a:t>
            </a:r>
          </a:p>
          <a:p>
            <a:pPr lvl="1"/>
            <a:r>
              <a:rPr lang="en-US" sz="3300" dirty="0"/>
              <a:t>W</a:t>
            </a:r>
            <a:r>
              <a:rPr lang="en-US" sz="3300" dirty="0" smtClean="0"/>
              <a:t>ithin </a:t>
            </a:r>
            <a:r>
              <a:rPr lang="en-US" sz="3300" dirty="0"/>
              <a:t>the range is </a:t>
            </a:r>
            <a:r>
              <a:rPr lang="en-US" sz="3300" dirty="0" smtClean="0"/>
              <a:t>valid</a:t>
            </a:r>
          </a:p>
          <a:p>
            <a:pPr lvl="1"/>
            <a:r>
              <a:rPr lang="en-US" sz="3300" dirty="0"/>
              <a:t>T</a:t>
            </a:r>
            <a:r>
              <a:rPr lang="en-US" sz="3300" dirty="0" smtClean="0"/>
              <a:t>oo </a:t>
            </a:r>
            <a:r>
              <a:rPr lang="en-US" sz="3300" dirty="0"/>
              <a:t>large or too small are </a:t>
            </a:r>
            <a:r>
              <a:rPr lang="en-US" sz="3300" dirty="0" smtClean="0"/>
              <a:t>invalid</a:t>
            </a:r>
            <a:r>
              <a:rPr lang="en-US" sz="3800" dirty="0"/>
              <a:t/>
            </a:r>
            <a:br>
              <a:rPr lang="en-US" sz="3800" dirty="0"/>
            </a:br>
            <a:endParaRPr lang="en-US" dirty="0" smtClean="0"/>
          </a:p>
          <a:p>
            <a:r>
              <a:rPr lang="en-US" sz="3800" dirty="0" smtClean="0"/>
              <a:t>Example</a:t>
            </a:r>
            <a:r>
              <a:rPr lang="en-US" sz="3800" dirty="0"/>
              <a:t>: Age is a number from 1 - 99</a:t>
            </a:r>
            <a:r>
              <a:rPr lang="en-US" sz="3800" dirty="0" smtClean="0"/>
              <a:t>.</a:t>
            </a:r>
          </a:p>
          <a:p>
            <a:pPr lvl="1"/>
            <a:r>
              <a:rPr lang="en-US" sz="3300" dirty="0" smtClean="0"/>
              <a:t>Valid </a:t>
            </a:r>
            <a:r>
              <a:rPr lang="en-US" sz="3300" dirty="0"/>
              <a:t>equivalence class:  [1 </a:t>
            </a:r>
            <a:r>
              <a:rPr lang="en-US" sz="3300" dirty="0" smtClean="0"/>
              <a:t>– 99</a:t>
            </a:r>
            <a:r>
              <a:rPr lang="en-US" sz="3300" dirty="0"/>
              <a:t>]</a:t>
            </a:r>
            <a:endParaRPr lang="en-US" sz="3300" dirty="0" smtClean="0"/>
          </a:p>
          <a:p>
            <a:pPr lvl="1"/>
            <a:r>
              <a:rPr lang="en-US" sz="3300" dirty="0" smtClean="0"/>
              <a:t>Invalid </a:t>
            </a:r>
            <a:r>
              <a:rPr lang="en-US" sz="3300" dirty="0"/>
              <a:t>equivalence class: [less than one</a:t>
            </a:r>
            <a:r>
              <a:rPr lang="en-US" sz="3300" dirty="0" smtClean="0"/>
              <a:t>]</a:t>
            </a:r>
          </a:p>
          <a:p>
            <a:pPr lvl="1"/>
            <a:r>
              <a:rPr lang="en-US" sz="3300" dirty="0" smtClean="0"/>
              <a:t>Invalid </a:t>
            </a:r>
            <a:r>
              <a:rPr lang="en-US" sz="3300" dirty="0"/>
              <a:t>equivalence class: [greater than 99]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condition specifies a </a:t>
            </a:r>
            <a:r>
              <a:rPr lang="en-US" b="1" i="1" dirty="0" smtClean="0"/>
              <a:t>value</a:t>
            </a:r>
            <a:r>
              <a:rPr lang="en-US" dirty="0" smtClean="0"/>
              <a:t>: create one for the valid value and two for incorrect values (below and above the valid value)</a:t>
            </a:r>
          </a:p>
          <a:p>
            <a:r>
              <a:rPr lang="en-CA" dirty="0" smtClean="0"/>
              <a:t>Example:  PIN must be 4 digits</a:t>
            </a:r>
          </a:p>
          <a:p>
            <a:pPr lvl="1"/>
            <a:r>
              <a:rPr lang="en-CA" dirty="0" smtClean="0"/>
              <a:t>Valid – 4 digit number:  </a:t>
            </a:r>
            <a:r>
              <a:rPr lang="en-CA" b="1" i="1" dirty="0" smtClean="0"/>
              <a:t>1234</a:t>
            </a:r>
          </a:p>
          <a:p>
            <a:pPr lvl="1"/>
            <a:r>
              <a:rPr lang="en-CA" dirty="0" smtClean="0"/>
              <a:t>Invalid – less than 4 or greater than 4:  </a:t>
            </a:r>
            <a:r>
              <a:rPr lang="en-CA" b="1" i="1" dirty="0" smtClean="0"/>
              <a:t>123</a:t>
            </a:r>
            <a:r>
              <a:rPr lang="en-CA" dirty="0" smtClean="0"/>
              <a:t> or </a:t>
            </a:r>
            <a:r>
              <a:rPr lang="en-CA" b="1" i="1" dirty="0" smtClean="0"/>
              <a:t>12345</a:t>
            </a:r>
            <a:endParaRPr lang="en-CA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Equivalence Class Guideline: </a:t>
            </a:r>
            <a:r>
              <a:rPr lang="en-CA" dirty="0" smtClean="0"/>
              <a:t>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27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condition specifies a member of a </a:t>
            </a:r>
            <a:r>
              <a:rPr lang="en-US" b="1" i="1" dirty="0" smtClean="0"/>
              <a:t>set</a:t>
            </a:r>
            <a:r>
              <a:rPr lang="en-US" dirty="0" smtClean="0"/>
              <a:t>: create one for each valid value and one for the invalid (not in the set) value</a:t>
            </a:r>
          </a:p>
          <a:p>
            <a:r>
              <a:rPr lang="en-CA" dirty="0"/>
              <a:t>Example:  </a:t>
            </a:r>
            <a:r>
              <a:rPr lang="en-CA" dirty="0" smtClean="0"/>
              <a:t>Frequency must be daily, weekly, or monthly</a:t>
            </a:r>
            <a:endParaRPr lang="en-CA" dirty="0"/>
          </a:p>
          <a:p>
            <a:pPr lvl="1"/>
            <a:r>
              <a:rPr lang="en-CA" dirty="0"/>
              <a:t>Valid – </a:t>
            </a:r>
            <a:r>
              <a:rPr lang="en-CA" dirty="0" smtClean="0"/>
              <a:t>one for each member of the set:  </a:t>
            </a:r>
            <a:r>
              <a:rPr lang="en-CA" b="1" i="1" dirty="0" smtClean="0"/>
              <a:t>daily, weekly, monthly</a:t>
            </a:r>
            <a:endParaRPr lang="en-CA" b="1" i="1" dirty="0"/>
          </a:p>
          <a:p>
            <a:pPr lvl="1"/>
            <a:r>
              <a:rPr lang="en-CA" dirty="0"/>
              <a:t>Invalid – </a:t>
            </a:r>
            <a:r>
              <a:rPr lang="en-CA" dirty="0" smtClean="0"/>
              <a:t>for non-member of set:  </a:t>
            </a:r>
            <a:r>
              <a:rPr lang="en-CA" b="1" i="1" dirty="0" smtClean="0"/>
              <a:t>annually</a:t>
            </a:r>
            <a:endParaRPr lang="en-CA" b="1" i="1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Equivalence Class Guideline: </a:t>
            </a:r>
            <a:r>
              <a:rPr lang="en-CA" dirty="0" smtClean="0"/>
              <a:t>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66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r>
              <a:rPr lang="en-US" dirty="0" smtClean="0"/>
              <a:t>Static Testing</a:t>
            </a:r>
          </a:p>
          <a:p>
            <a:pPr lvl="1"/>
            <a:r>
              <a:rPr lang="en-US" dirty="0" smtClean="0"/>
              <a:t>Testing something that is not running by </a:t>
            </a:r>
            <a:r>
              <a:rPr lang="en-US" b="1" dirty="0" smtClean="0"/>
              <a:t>examining</a:t>
            </a:r>
            <a:r>
              <a:rPr lang="en-US" dirty="0" smtClean="0"/>
              <a:t> and reviewing it.</a:t>
            </a:r>
          </a:p>
          <a:p>
            <a:pPr lvl="1"/>
            <a:r>
              <a:rPr lang="en-CA" dirty="0" smtClean="0"/>
              <a:t>Examples: Code inspections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Dynamic Testing</a:t>
            </a:r>
          </a:p>
          <a:p>
            <a:pPr lvl="1"/>
            <a:r>
              <a:rPr lang="en-US" dirty="0" smtClean="0"/>
              <a:t>Testing software by </a:t>
            </a:r>
            <a:r>
              <a:rPr lang="en-US" b="1" dirty="0" smtClean="0"/>
              <a:t>running</a:t>
            </a:r>
            <a:r>
              <a:rPr lang="en-US" dirty="0" smtClean="0"/>
              <a:t> and using it.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Review: Static and Dynamic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27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input condition is </a:t>
            </a:r>
            <a:r>
              <a:rPr lang="en-CA" b="1" dirty="0" smtClean="0"/>
              <a:t>Boolean</a:t>
            </a:r>
            <a:r>
              <a:rPr lang="en-CA" dirty="0" smtClean="0"/>
              <a:t>, create one for the valid value (condition met) and one for invalid (condition not met) value</a:t>
            </a:r>
          </a:p>
          <a:p>
            <a:r>
              <a:rPr lang="en-CA" dirty="0"/>
              <a:t>Example:  </a:t>
            </a:r>
            <a:r>
              <a:rPr lang="en-CA" dirty="0" smtClean="0"/>
              <a:t>Password must be entered</a:t>
            </a:r>
            <a:endParaRPr lang="en-CA" dirty="0"/>
          </a:p>
          <a:p>
            <a:pPr lvl="1"/>
            <a:r>
              <a:rPr lang="en-CA" dirty="0"/>
              <a:t>Valid – </a:t>
            </a:r>
            <a:r>
              <a:rPr lang="en-CA" dirty="0" smtClean="0"/>
              <a:t>condition met:  password entered</a:t>
            </a:r>
            <a:endParaRPr lang="en-CA" b="1" i="1" dirty="0"/>
          </a:p>
          <a:p>
            <a:pPr lvl="1"/>
            <a:r>
              <a:rPr lang="en-CA" dirty="0"/>
              <a:t>Invalid – </a:t>
            </a:r>
            <a:r>
              <a:rPr lang="en-CA" dirty="0" smtClean="0"/>
              <a:t>condition not met:  password not entered</a:t>
            </a:r>
            <a:endParaRPr lang="en-CA" b="1" i="1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Equivalence Class Guideline: </a:t>
            </a:r>
            <a:r>
              <a:rPr lang="en-CA" dirty="0" smtClean="0"/>
              <a:t>Boolean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279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</a:t>
            </a:r>
            <a:r>
              <a:rPr lang="en-US" dirty="0"/>
              <a:t>equivalence classes based on the conditions satisfied by the input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Select </a:t>
            </a:r>
            <a:r>
              <a:rPr lang="en-US" dirty="0"/>
              <a:t>just enough tests to cover each partition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Sufficiency of Partitions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56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A legal password</a:t>
            </a:r>
          </a:p>
          <a:p>
            <a:pPr lvl="1"/>
            <a:r>
              <a:rPr lang="en-CA" dirty="0" smtClean="0"/>
              <a:t>Begins with A-Z</a:t>
            </a:r>
          </a:p>
          <a:p>
            <a:pPr lvl="1"/>
            <a:r>
              <a:rPr lang="en-CA" dirty="0" smtClean="0"/>
              <a:t>Contains A-Z, 0-9</a:t>
            </a:r>
          </a:p>
          <a:p>
            <a:pPr lvl="1"/>
            <a:r>
              <a:rPr lang="en-CA" dirty="0" smtClean="0"/>
              <a:t>Has 1-6 characters</a:t>
            </a:r>
          </a:p>
          <a:p>
            <a:pPr lvl="0"/>
            <a:endParaRPr lang="en-CA" dirty="0" smtClean="0"/>
          </a:p>
          <a:p>
            <a:pPr lvl="0"/>
            <a:r>
              <a:rPr lang="en-CA" dirty="0" smtClean="0"/>
              <a:t>What are the equivalence classes?</a:t>
            </a:r>
          </a:p>
          <a:p>
            <a:pPr lvl="0"/>
            <a:r>
              <a:rPr lang="en-CA" dirty="0" smtClean="0"/>
              <a:t>What are the test cases?</a:t>
            </a:r>
          </a:p>
          <a:p>
            <a:pPr marL="92075" indent="17463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Interaction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44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CA" sz="2800" b="1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Specification Condition</a:t>
                      </a:r>
                      <a:endParaRPr lang="en-CA" sz="2800" baseline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CA" sz="2800" b="1" baseline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Valid Equivalence Classes</a:t>
                      </a:r>
                      <a:endParaRPr lang="en-CA" sz="2800" baseline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CA" sz="2800" b="1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Invalid Equivalence Class </a:t>
                      </a:r>
                      <a:endParaRPr lang="en-CA" sz="2800" baseline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CA" sz="2800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Starting character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CA" sz="2800" b="0" i="1" baseline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1. Starts A-Z</a:t>
                      </a:r>
                      <a:endParaRPr lang="en-CA" sz="2800" b="0" baseline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CA" sz="2800" b="0" i="1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2. Starts Other</a:t>
                      </a:r>
                      <a:endParaRPr lang="en-CA" sz="2800" b="0" baseline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CA" sz="2800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Characters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CA" sz="2800" b="0" i="1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3. A-Z, 0-9</a:t>
                      </a:r>
                      <a:endParaRPr lang="en-CA" sz="2800" b="0" baseline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CA" sz="2800" b="0" i="1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4. Has Others</a:t>
                      </a:r>
                      <a:endParaRPr lang="en-CA" sz="2800" b="0" baseline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CA" sz="2800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Length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CA" sz="2800" b="0" i="1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5. 1-6 characters</a:t>
                      </a:r>
                      <a:endParaRPr lang="en-CA" sz="2800" b="0" baseline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CA" sz="2800" b="0" i="1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6. 0</a:t>
                      </a:r>
                      <a:endParaRPr lang="en-CA" sz="2800" b="0" baseline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CA" sz="2800" b="0" i="1" baseline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</a:rPr>
                        <a:t>7. &gt; 6 characters</a:t>
                      </a:r>
                      <a:endParaRPr lang="en-CA" sz="2800" b="0" baseline="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Equivalence Classes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940152" y="3573016"/>
            <a:ext cx="223224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3848" y="4013448"/>
            <a:ext cx="259228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0152" y="4013448"/>
            <a:ext cx="2664296" cy="783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3848" y="3140968"/>
            <a:ext cx="201622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0152" y="3140968"/>
            <a:ext cx="223224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16061" y="3573016"/>
            <a:ext cx="201622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5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CA" dirty="0" smtClean="0"/>
              <a:t>Add a new test case until all valid equivalence classes have been covered.  A test case can cover </a:t>
            </a:r>
            <a:r>
              <a:rPr lang="en-CA" b="1" i="1" dirty="0" smtClean="0"/>
              <a:t>multiple</a:t>
            </a:r>
            <a:r>
              <a:rPr lang="en-CA" dirty="0" smtClean="0"/>
              <a:t> such classes.</a:t>
            </a:r>
          </a:p>
          <a:p>
            <a:pPr lvl="0"/>
            <a:r>
              <a:rPr lang="en-CA" dirty="0" smtClean="0"/>
              <a:t>Add a new test case until all invalid equivalence classes have been covered.  Each test case can cover only </a:t>
            </a:r>
            <a:r>
              <a:rPr lang="en-CA" b="1" i="1" dirty="0" smtClean="0"/>
              <a:t>one</a:t>
            </a:r>
            <a:r>
              <a:rPr lang="en-CA" dirty="0" smtClean="0"/>
              <a:t> such class.</a:t>
            </a:r>
          </a:p>
          <a:p>
            <a:r>
              <a:rPr lang="en-CA" dirty="0"/>
              <a:t>Test Cases:</a:t>
            </a:r>
          </a:p>
          <a:p>
            <a:pPr lvl="1"/>
            <a:r>
              <a:rPr lang="en-CA" dirty="0"/>
              <a:t>AB36P </a:t>
            </a:r>
            <a:r>
              <a:rPr lang="en-CA" b="1" i="1" dirty="0"/>
              <a:t>- 1, 3, 5</a:t>
            </a:r>
            <a:endParaRPr lang="en-CA" dirty="0"/>
          </a:p>
          <a:p>
            <a:pPr lvl="1"/>
            <a:r>
              <a:rPr lang="en-CA" dirty="0"/>
              <a:t>1XY12 </a:t>
            </a:r>
            <a:r>
              <a:rPr lang="en-CA" b="1" i="1" dirty="0"/>
              <a:t>- 2</a:t>
            </a:r>
            <a:endParaRPr lang="en-CA" dirty="0"/>
          </a:p>
          <a:p>
            <a:pPr lvl="1"/>
            <a:r>
              <a:rPr lang="en-CA" dirty="0"/>
              <a:t>A17#%X </a:t>
            </a:r>
            <a:r>
              <a:rPr lang="en-CA" b="1" i="1" dirty="0"/>
              <a:t>– 4</a:t>
            </a:r>
            <a:endParaRPr lang="en-CA" dirty="0"/>
          </a:p>
          <a:p>
            <a:pPr lvl="1"/>
            <a:r>
              <a:rPr lang="en-CA" b="1" i="1" dirty="0"/>
              <a:t>- 6</a:t>
            </a:r>
            <a:endParaRPr lang="en-CA" dirty="0"/>
          </a:p>
          <a:p>
            <a:pPr lvl="1"/>
            <a:r>
              <a:rPr lang="en-CA" dirty="0"/>
              <a:t>VERYLONG </a:t>
            </a:r>
            <a:r>
              <a:rPr lang="en-CA" b="1" i="1" dirty="0"/>
              <a:t>– </a:t>
            </a:r>
            <a:r>
              <a:rPr lang="en-CA" b="1" i="1" dirty="0" smtClean="0"/>
              <a:t>7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Test Cases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909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Boundary value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Another way to generate test cases is to look for </a:t>
            </a:r>
            <a:r>
              <a:rPr lang="en-CA" b="1" i="1" dirty="0" smtClean="0"/>
              <a:t>boundary</a:t>
            </a:r>
            <a:r>
              <a:rPr lang="en-CA" dirty="0" smtClean="0"/>
              <a:t> values</a:t>
            </a:r>
          </a:p>
          <a:p>
            <a:pPr lvl="0"/>
            <a:r>
              <a:rPr lang="en-CA" dirty="0" smtClean="0"/>
              <a:t>Complements equivalence partitioning.</a:t>
            </a:r>
          </a:p>
          <a:p>
            <a:pPr lvl="0"/>
            <a:r>
              <a:rPr lang="en-CA" dirty="0" smtClean="0"/>
              <a:t>Leads to selection of test cases at the “</a:t>
            </a:r>
            <a:r>
              <a:rPr lang="en-CA" b="1" i="1" dirty="0" smtClean="0"/>
              <a:t>edges</a:t>
            </a:r>
            <a:r>
              <a:rPr lang="en-CA" dirty="0" smtClean="0"/>
              <a:t>” of the class.</a:t>
            </a:r>
          </a:p>
          <a:p>
            <a:pPr lvl="0"/>
            <a:r>
              <a:rPr lang="en-CA" dirty="0" smtClean="0"/>
              <a:t>Derives test cases from the output domain as well.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Boundary Value Analysis (BVA)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49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Defects Found by BVA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Incorrect use of relational operators (&lt;, &gt;, &lt;=, &gt;=, =, !=)</a:t>
            </a:r>
          </a:p>
          <a:p>
            <a:r>
              <a:rPr lang="en-CA" dirty="0" smtClean="0"/>
              <a:t>Off by one errors on limits</a:t>
            </a:r>
          </a:p>
          <a:p>
            <a:r>
              <a:rPr lang="en-CA" dirty="0" smtClean="0"/>
              <a:t>Problems in loops and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 smtClean="0"/>
              <a:t>Similar to equivalence partitioning</a:t>
            </a:r>
          </a:p>
          <a:p>
            <a:pPr lvl="0"/>
            <a:r>
              <a:rPr lang="en-CA" dirty="0" smtClean="0"/>
              <a:t>If input condition specifies a </a:t>
            </a:r>
            <a:r>
              <a:rPr lang="en-CA" b="1" i="1" dirty="0" smtClean="0"/>
              <a:t>range</a:t>
            </a:r>
            <a:r>
              <a:rPr lang="en-CA" dirty="0" smtClean="0"/>
              <a:t> bounded by values a and b, test cases should be designed with values a and b and just above and just below a and b.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Guidelines for BVA</a:t>
            </a:r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05064"/>
            <a:ext cx="4856162" cy="260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8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If </a:t>
            </a:r>
            <a:r>
              <a:rPr lang="en-CA" dirty="0"/>
              <a:t>input condition specifies a </a:t>
            </a:r>
            <a:r>
              <a:rPr lang="en-CA" b="1" i="1" dirty="0" smtClean="0"/>
              <a:t>number</a:t>
            </a:r>
            <a:r>
              <a:rPr lang="en-CA" dirty="0" smtClean="0"/>
              <a:t> of values, </a:t>
            </a:r>
            <a:r>
              <a:rPr lang="en-CA" dirty="0"/>
              <a:t>test cases should be designed </a:t>
            </a:r>
            <a:r>
              <a:rPr lang="en-CA" dirty="0" smtClean="0"/>
              <a:t>to exercise minimum and maximum numbers as well as values just above and below minimum and maximum.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Guidelines for BVA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3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57150" indent="0" algn="ctr">
              <a:buNone/>
            </a:pPr>
            <a:r>
              <a:rPr lang="en-CA" sz="3600" dirty="0" smtClean="0"/>
              <a:t>Tester knows what software is supposed to do, but cannot look in it (the box) to see how it </a:t>
            </a:r>
            <a:r>
              <a:rPr lang="en-CA" sz="3600" b="1" dirty="0" smtClean="0"/>
              <a:t>operates</a:t>
            </a:r>
            <a:r>
              <a:rPr lang="en-CA" sz="3600" dirty="0"/>
              <a:t>.</a:t>
            </a:r>
            <a:endParaRPr lang="en-CA" sz="36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Black Box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38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pPr lvl="0"/>
            <a:r>
              <a:rPr lang="en-CA" dirty="0" smtClean="0"/>
              <a:t>Suppose a program takes two integers X and Y and that they are both within ranges:  x1&lt;=X&lt;x2 and y1&lt;=Y&lt;=y2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Boundary Value Analysis (BVA)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4839654" cy="275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3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CA" dirty="0" smtClean="0"/>
              <a:t>In this case, the four sides of the rectangle represent the boundary.</a:t>
            </a:r>
          </a:p>
          <a:p>
            <a:pPr lvl="0"/>
            <a:r>
              <a:rPr lang="en-CA" dirty="0" smtClean="0"/>
              <a:t>The heuristic for test selection in this case is:</a:t>
            </a:r>
          </a:p>
          <a:p>
            <a:pPr lvl="1"/>
            <a:r>
              <a:rPr lang="en-CA" dirty="0" smtClean="0"/>
              <a:t>Select one test case </a:t>
            </a:r>
            <a:r>
              <a:rPr lang="en-CA" b="1" i="1" dirty="0" smtClean="0"/>
              <a:t>at</a:t>
            </a:r>
            <a:r>
              <a:rPr lang="en-CA" dirty="0" smtClean="0"/>
              <a:t> each corner (1, 2, 3, 4)</a:t>
            </a:r>
          </a:p>
          <a:p>
            <a:pPr lvl="1"/>
            <a:r>
              <a:rPr lang="en-CA" dirty="0" smtClean="0"/>
              <a:t>Select one test case </a:t>
            </a:r>
            <a:r>
              <a:rPr lang="en-CA" b="1" i="1" dirty="0" smtClean="0"/>
              <a:t>just</a:t>
            </a:r>
            <a:r>
              <a:rPr lang="en-CA" dirty="0" smtClean="0"/>
              <a:t> </a:t>
            </a:r>
            <a:r>
              <a:rPr lang="en-CA" b="1" i="1" dirty="0" smtClean="0"/>
              <a:t>outside</a:t>
            </a:r>
            <a:r>
              <a:rPr lang="en-CA" dirty="0" smtClean="0"/>
              <a:t> each of the four sides of the boundary (5, 6, 7, 8)</a:t>
            </a:r>
          </a:p>
          <a:p>
            <a:pPr lvl="1"/>
            <a:r>
              <a:rPr lang="en-CA" dirty="0" smtClean="0"/>
              <a:t>Select on test case </a:t>
            </a:r>
            <a:r>
              <a:rPr lang="en-CA" b="1" i="1" dirty="0" smtClean="0"/>
              <a:t>just inside </a:t>
            </a:r>
            <a:r>
              <a:rPr lang="en-CA" dirty="0" smtClean="0"/>
              <a:t>each of the fours sides of the boundary (10, 11, 12, 14)</a:t>
            </a:r>
          </a:p>
          <a:p>
            <a:pPr lvl="1"/>
            <a:r>
              <a:rPr lang="en-CA" dirty="0" smtClean="0"/>
              <a:t>Select one test case </a:t>
            </a:r>
            <a:r>
              <a:rPr lang="en-CA" b="1" i="1" dirty="0" smtClean="0"/>
              <a:t>inside</a:t>
            </a:r>
            <a:r>
              <a:rPr lang="en-CA" dirty="0" smtClean="0"/>
              <a:t> the bounded region (9)</a:t>
            </a:r>
          </a:p>
          <a:p>
            <a:pPr lvl="1"/>
            <a:r>
              <a:rPr lang="en-CA" dirty="0" smtClean="0"/>
              <a:t>Select one test case </a:t>
            </a:r>
            <a:r>
              <a:rPr lang="en-CA" b="1" i="1" dirty="0" smtClean="0"/>
              <a:t>outside</a:t>
            </a:r>
            <a:r>
              <a:rPr lang="en-CA" dirty="0" smtClean="0"/>
              <a:t> the bounded region (14)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Boundary Value Analysis (BVA)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00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CA" dirty="0" smtClean="0"/>
              <a:t>BVA can be done on any type of data.</a:t>
            </a:r>
          </a:p>
          <a:p>
            <a:pPr lvl="0"/>
            <a:r>
              <a:rPr lang="en-CA" dirty="0" smtClean="0"/>
              <a:t>Suppose a program takes a string S and an integer X as inputs.  The constraints on inputs are:  length(s) &lt;= 100 and a&lt;=X&lt;=b.</a:t>
            </a:r>
          </a:p>
          <a:p>
            <a:pPr lvl="0"/>
            <a:r>
              <a:rPr lang="en-CA" dirty="0" smtClean="0"/>
              <a:t>Determine the test cases using BVA.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Interaction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1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 smtClean="0"/>
              <a:t>BVA can be applied to </a:t>
            </a:r>
            <a:r>
              <a:rPr lang="en-CA" b="1" i="1" dirty="0" smtClean="0"/>
              <a:t>output</a:t>
            </a:r>
            <a:r>
              <a:rPr lang="en-CA" dirty="0" smtClean="0"/>
              <a:t> data.</a:t>
            </a:r>
          </a:p>
          <a:p>
            <a:pPr lvl="0"/>
            <a:r>
              <a:rPr lang="en-CA" dirty="0" smtClean="0"/>
              <a:t>Doing so gives equivalence classes for the output domain.</a:t>
            </a:r>
          </a:p>
          <a:p>
            <a:pPr lvl="0"/>
            <a:r>
              <a:rPr lang="en-CA" dirty="0" smtClean="0"/>
              <a:t>Then try to find test inputs that will </a:t>
            </a:r>
            <a:r>
              <a:rPr lang="en-CA" b="1" i="1" dirty="0" smtClean="0"/>
              <a:t>cover</a:t>
            </a:r>
            <a:r>
              <a:rPr lang="en-CA" dirty="0" smtClean="0"/>
              <a:t> each output equivalence class.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Boundary Value Analysis (BVA)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61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 should be developed for each use-case </a:t>
            </a:r>
            <a:r>
              <a:rPr lang="en-US" b="1" i="1" dirty="0" smtClean="0"/>
              <a:t>scenario</a:t>
            </a:r>
            <a:endParaRPr lang="en-CA" dirty="0" smtClean="0"/>
          </a:p>
          <a:p>
            <a:pPr lvl="1"/>
            <a:r>
              <a:rPr lang="en-US" dirty="0" smtClean="0"/>
              <a:t>Identified by describing the </a:t>
            </a:r>
            <a:r>
              <a:rPr lang="en-US" b="1" i="1" dirty="0" smtClean="0"/>
              <a:t>paths</a:t>
            </a:r>
            <a:r>
              <a:rPr lang="en-US" dirty="0" smtClean="0"/>
              <a:t> through the use case that traverse the basic flow and alternate flows start to finish through the use case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Cases from Use Cases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25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Basic flow</a:t>
            </a:r>
          </a:p>
          <a:p>
            <a:pPr lvl="1"/>
            <a:r>
              <a:rPr lang="en-US" sz="2800" dirty="0" smtClean="0"/>
              <a:t>T</a:t>
            </a:r>
            <a:r>
              <a:rPr lang="en-CA" sz="2800" dirty="0" smtClean="0"/>
              <a:t>he straight, black-line is the most </a:t>
            </a:r>
            <a:r>
              <a:rPr lang="en-CA" sz="2800" b="1" dirty="0" smtClean="0"/>
              <a:t>common</a:t>
            </a:r>
            <a:r>
              <a:rPr lang="en-CA" sz="2800" dirty="0" smtClean="0"/>
              <a:t> path through the use case</a:t>
            </a:r>
          </a:p>
          <a:p>
            <a:r>
              <a:rPr lang="en-US" sz="3000" dirty="0" smtClean="0"/>
              <a:t>Alternate flows </a:t>
            </a:r>
            <a:endParaRPr lang="en-CA" sz="3000" dirty="0" smtClean="0"/>
          </a:p>
          <a:p>
            <a:pPr lvl="1"/>
            <a:r>
              <a:rPr lang="en-CA" sz="2800" dirty="0" smtClean="0"/>
              <a:t>Begins with the basic flow and then, dependent upon a specific condition, the alternate flow is executed</a:t>
            </a:r>
          </a:p>
          <a:p>
            <a:pPr lvl="1"/>
            <a:r>
              <a:rPr lang="en-US" sz="2800" dirty="0" smtClean="0"/>
              <a:t>May </a:t>
            </a:r>
            <a:r>
              <a:rPr lang="en-US" sz="2800" b="1" dirty="0" smtClean="0"/>
              <a:t>rejoin</a:t>
            </a:r>
            <a:r>
              <a:rPr lang="en-US" sz="2800" dirty="0" smtClean="0"/>
              <a:t> the basic flow</a:t>
            </a:r>
            <a:endParaRPr lang="en-CA" sz="2800" dirty="0" smtClean="0"/>
          </a:p>
          <a:p>
            <a:pPr lvl="1"/>
            <a:r>
              <a:rPr lang="en-US" sz="2800" dirty="0" smtClean="0"/>
              <a:t>May </a:t>
            </a:r>
            <a:r>
              <a:rPr lang="en-US" sz="2800" b="1" dirty="0" smtClean="0"/>
              <a:t>originate</a:t>
            </a:r>
            <a:r>
              <a:rPr lang="en-US" sz="2800" dirty="0" smtClean="0"/>
              <a:t> from another alternate flow</a:t>
            </a:r>
            <a:endParaRPr lang="en-CA" sz="2800" dirty="0" smtClean="0"/>
          </a:p>
          <a:p>
            <a:pPr lvl="1"/>
            <a:r>
              <a:rPr lang="en-CA" sz="2800" dirty="0" smtClean="0"/>
              <a:t>M</a:t>
            </a:r>
            <a:r>
              <a:rPr lang="en-US" sz="2800" dirty="0" smtClean="0"/>
              <a:t>ay </a:t>
            </a:r>
            <a:r>
              <a:rPr lang="en-US" sz="2800" b="1" dirty="0" smtClean="0"/>
              <a:t>terminate</a:t>
            </a:r>
            <a:r>
              <a:rPr lang="en-US" sz="2800" dirty="0" smtClean="0"/>
              <a:t> the use case without rejoining a flow</a:t>
            </a:r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Scenario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21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Flow</a:t>
            </a:r>
            <a:endParaRPr lang="en-CA" dirty="0"/>
          </a:p>
        </p:txBody>
      </p:sp>
      <p:pic>
        <p:nvPicPr>
          <p:cNvPr id="1026" name="Picture 2" descr="RUP test cas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066800"/>
            <a:ext cx="6172200" cy="536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51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 algn="ctr">
              <a:buNone/>
            </a:pPr>
            <a:endParaRPr lang="en-US" dirty="0" smtClean="0"/>
          </a:p>
          <a:p>
            <a:pPr marL="92075" indent="0" algn="ctr">
              <a:buNone/>
            </a:pPr>
            <a:r>
              <a:rPr lang="en-US" dirty="0" smtClean="0"/>
              <a:t>Begin with the basic flow and then combine  the basic flow with alternate flows to         define the use case scenarios.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Autofit/>
          </a:bodyPr>
          <a:lstStyle/>
          <a:p>
            <a:r>
              <a:rPr lang="en-CA" sz="3900" dirty="0" smtClean="0"/>
              <a:t>How to Create Test Cases from Use Cases</a:t>
            </a:r>
            <a:endParaRPr lang="en-CA" sz="3900" dirty="0"/>
          </a:p>
        </p:txBody>
      </p:sp>
    </p:spTree>
    <p:extLst>
      <p:ext uri="{BB962C8B-B14F-4D97-AF65-F5344CB8AC3E}">
        <p14:creationId xmlns:p14="http://schemas.microsoft.com/office/powerpoint/2010/main" val="11022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 Use Case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82094"/>
            <a:ext cx="6345625" cy="40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1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3000" b="1" dirty="0" smtClean="0"/>
          </a:p>
          <a:p>
            <a:pPr marL="0" indent="0" algn="ctr">
              <a:buNone/>
            </a:pPr>
            <a:endParaRPr lang="en-CA" sz="2800" dirty="0"/>
          </a:p>
          <a:p>
            <a:pPr marL="0" indent="0" algn="ctr">
              <a:buNone/>
            </a:pPr>
            <a:r>
              <a:rPr lang="en-CA" dirty="0" smtClean="0"/>
              <a:t>Tester has access to the code and can examine it for </a:t>
            </a:r>
            <a:r>
              <a:rPr lang="en-CA" b="1" dirty="0" smtClean="0"/>
              <a:t>clues</a:t>
            </a:r>
            <a:r>
              <a:rPr lang="en-CA" dirty="0" smtClean="0"/>
              <a:t> to help with the testing.  </a:t>
            </a:r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Tester may determine that certain conditions are more or less likely to fail and tailor testing based on that.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White Box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49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Scenarios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48465"/>
              </p:ext>
            </p:extLst>
          </p:nvPr>
        </p:nvGraphicFramePr>
        <p:xfrm>
          <a:off x="536213" y="1196752"/>
          <a:ext cx="8305800" cy="4343400"/>
        </p:xfrm>
        <a:graphic>
          <a:graphicData uri="http://schemas.openxmlformats.org/drawingml/2006/table">
            <a:tbl>
              <a:tblPr firstCol="1">
                <a:solidFill>
                  <a:srgbClr val="E9EEEE"/>
                </a:solidFill>
                <a:tableStyleId>{793D81CF-94F2-401A-BA57-92F5A7B2D0C5}</a:tableStyleId>
              </a:tblPr>
              <a:tblGrid>
                <a:gridCol w="124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Scenario 1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Basic Flow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 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 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 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Scenario 2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Basic Flow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Alternate Flow 1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 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 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Scenario 3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Basic Flow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Alternate Flow 1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Alternate Flow 2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 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Scenario 4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Basic Flow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Alternate Flow 3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 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 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Scenario 5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Basic Flow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Alternate Flow 3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Alternate Flow 1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 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Scenario 6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Basic Flow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Alternate Flow 3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Alternate Flow 1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Alternate Flow 2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Scenario 7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Basic Flow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Alternate Flow 4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 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 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Scenario 8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Basic Flow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Alternate Flow 3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/>
                        <a:t>Alternate Flow 4</a:t>
                      </a:r>
                      <a:endParaRPr lang="en-CA" sz="18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dirty="0"/>
                        <a:t> </a:t>
                      </a:r>
                      <a:endParaRPr lang="en-CA" sz="18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5657671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  For simplicity, Scenarios 5, 6, and 8 only depict a single execution of the loop indicated by Alternate flow 3.</a:t>
            </a:r>
          </a:p>
        </p:txBody>
      </p:sp>
    </p:spTree>
    <p:extLst>
      <p:ext uri="{BB962C8B-B14F-4D97-AF65-F5344CB8AC3E}">
        <p14:creationId xmlns:p14="http://schemas.microsoft.com/office/powerpoint/2010/main" val="22947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specific condition that will cause that specific use-case scenario to be executed</a:t>
            </a:r>
          </a:p>
          <a:p>
            <a:r>
              <a:rPr lang="en-US" dirty="0" smtClean="0"/>
              <a:t>For example, suppose the use case depicted in the diagram above stated the following for Alternate Flow 3: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Derive Test Cases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045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lvl="1" indent="0">
              <a:spcBef>
                <a:spcPts val="400"/>
              </a:spcBef>
              <a:buSzPct val="68000"/>
              <a:buNone/>
            </a:pPr>
            <a:r>
              <a:rPr lang="en-US" dirty="0" smtClean="0"/>
              <a:t>"This flow of events occurs if the dollar amount entered in Step 2 above, "Enter Withdraw Amount" is greater than the current account balance. </a:t>
            </a:r>
          </a:p>
          <a:p>
            <a:pPr marL="92075" lvl="1" indent="0">
              <a:spcBef>
                <a:spcPts val="400"/>
              </a:spcBef>
              <a:buSzPct val="68000"/>
              <a:buNone/>
            </a:pPr>
            <a:endParaRPr lang="en-US" dirty="0"/>
          </a:p>
          <a:p>
            <a:pPr marL="92075" lvl="1" indent="0">
              <a:spcBef>
                <a:spcPts val="400"/>
              </a:spcBef>
              <a:buSzPct val="68000"/>
              <a:buNone/>
            </a:pPr>
            <a:r>
              <a:rPr lang="en-US" dirty="0" smtClean="0"/>
              <a:t>The system displays a warning message and then rejoins the basic flow at Step 2 "Enter Withdraw Amount" above, where the bank customer can enter a new withdrawal amount."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Alternate Flow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3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Simplified Example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76400"/>
          <a:ext cx="8305799" cy="4099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5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96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Test Case ID</a:t>
                      </a:r>
                      <a:endParaRPr lang="en-CA" sz="22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Scenario</a:t>
                      </a:r>
                      <a:endParaRPr lang="en-CA" sz="22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Condition</a:t>
                      </a:r>
                      <a:endParaRPr lang="en-CA" sz="22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Expected Result</a:t>
                      </a:r>
                      <a:endParaRPr lang="en-CA" sz="22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TC x</a:t>
                      </a:r>
                      <a:endParaRPr lang="en-CA" sz="22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Scenario 4</a:t>
                      </a:r>
                      <a:endParaRPr lang="en-CA" sz="22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Step 2 - Withdraw Amount &gt; Account Balance</a:t>
                      </a:r>
                      <a:endParaRPr lang="en-CA" sz="22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Rejoin basic flow at Step 2</a:t>
                      </a:r>
                      <a:endParaRPr lang="en-CA" sz="22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TC y</a:t>
                      </a:r>
                      <a:endParaRPr lang="en-CA" sz="22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Scenario 4</a:t>
                      </a:r>
                      <a:endParaRPr lang="en-CA" sz="22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Step 2 - Withdraw Amount &lt; Account Balance</a:t>
                      </a:r>
                      <a:endParaRPr lang="en-CA" sz="22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Does not execute Alternate Flow 3, takes basic flow</a:t>
                      </a:r>
                      <a:endParaRPr lang="en-CA" sz="22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TC z</a:t>
                      </a:r>
                      <a:endParaRPr lang="en-CA" sz="22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Scenario 4</a:t>
                      </a:r>
                      <a:endParaRPr lang="en-CA" sz="22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Step 2 - Withdraw Amount = Account Balance</a:t>
                      </a:r>
                      <a:endParaRPr lang="en-CA" sz="22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Does not execute Alternate Flow 3, takes basic flow</a:t>
                      </a:r>
                      <a:endParaRPr lang="en-CA" sz="22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57936"/>
          </a:xfrm>
        </p:spPr>
        <p:txBody>
          <a:bodyPr/>
          <a:lstStyle/>
          <a:p>
            <a:r>
              <a:rPr lang="en-CA" dirty="0" smtClean="0"/>
              <a:t>Refer to the example given</a:t>
            </a:r>
          </a:p>
          <a:p>
            <a:r>
              <a:rPr lang="en-CA" dirty="0" smtClean="0"/>
              <a:t>Figure out the use case scenarios that can be derived</a:t>
            </a:r>
          </a:p>
          <a:p>
            <a:pPr lvl="1"/>
            <a:r>
              <a:rPr lang="en-CA" dirty="0" smtClean="0"/>
              <a:t>Make sure you read the end of the Use Case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05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Derived Scenarios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29040"/>
              </p:ext>
            </p:extLst>
          </p:nvPr>
        </p:nvGraphicFramePr>
        <p:xfrm>
          <a:off x="323528" y="1340768"/>
          <a:ext cx="8458201" cy="3829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Scenario 1 - Successful cash withdraw</a:t>
                      </a:r>
                      <a:endParaRPr lang="en-CA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Basic Flow </a:t>
                      </a:r>
                      <a:endParaRPr lang="en-CA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 </a:t>
                      </a:r>
                      <a:endParaRPr lang="en-CA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Scenario 2 - ATM out of money</a:t>
                      </a:r>
                      <a:endParaRPr lang="en-CA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Basic Flow</a:t>
                      </a:r>
                      <a:endParaRPr lang="en-CA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Alternate Flow 2</a:t>
                      </a:r>
                      <a:endParaRPr lang="en-CA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Scenario 3 - Insufficient Funds in ATM</a:t>
                      </a:r>
                      <a:endParaRPr lang="en-CA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Basic Flow</a:t>
                      </a:r>
                      <a:endParaRPr lang="en-CA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Alternate Flow 3</a:t>
                      </a:r>
                      <a:endParaRPr lang="en-CA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Scenario 4 - Incorrect PIN (tries left)</a:t>
                      </a:r>
                      <a:endParaRPr lang="en-CA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Basic Flow</a:t>
                      </a:r>
                      <a:endParaRPr lang="en-CA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Alternate Flow 4 </a:t>
                      </a:r>
                      <a:endParaRPr lang="en-CA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Scenario 5 - Incorrect PIN (no tries left)</a:t>
                      </a:r>
                      <a:endParaRPr lang="en-CA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Basic Flow</a:t>
                      </a:r>
                      <a:endParaRPr lang="en-CA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Alternate Flow 4 </a:t>
                      </a:r>
                      <a:endParaRPr lang="en-CA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Scenario 6 - No Account / incorrect account type</a:t>
                      </a:r>
                      <a:endParaRPr lang="en-CA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Basic Flow</a:t>
                      </a:r>
                      <a:endParaRPr lang="en-CA" sz="20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Alternate Flow 5</a:t>
                      </a:r>
                      <a:endParaRPr lang="en-CA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Scenario 7 - Insufficient Account Balance </a:t>
                      </a:r>
                      <a:endParaRPr lang="en-CA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Basic Flow</a:t>
                      </a:r>
                      <a:endParaRPr lang="en-CA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Alternate Flow 6</a:t>
                      </a:r>
                      <a:endParaRPr lang="en-CA" sz="20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551723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  For simplicity the loops in Alternate flows 3 and 6 (Scenarios 3 and 7), and combinations of loops have not been included in the table above</a:t>
            </a:r>
            <a:r>
              <a:rPr lang="en-US" sz="2400" dirty="0" smtClean="0"/>
              <a:t>.</a:t>
            </a:r>
            <a:endParaRPr lang="en-CA" sz="2400" dirty="0"/>
          </a:p>
        </p:txBody>
      </p:sp>
      <p:sp>
        <p:nvSpPr>
          <p:cNvPr id="3" name="Rectangle 2"/>
          <p:cNvSpPr/>
          <p:nvPr/>
        </p:nvSpPr>
        <p:spPr>
          <a:xfrm>
            <a:off x="1547664" y="1412776"/>
            <a:ext cx="3672408" cy="43204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7664" y="1884095"/>
            <a:ext cx="3672408" cy="50405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7664" y="2420888"/>
            <a:ext cx="3672408" cy="43204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7664" y="2996952"/>
            <a:ext cx="3672408" cy="43204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47664" y="3501008"/>
            <a:ext cx="3672408" cy="43204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7664" y="4077072"/>
            <a:ext cx="3672408" cy="50405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47664" y="4653136"/>
            <a:ext cx="3672408" cy="50405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44408" y="1884095"/>
            <a:ext cx="252028" cy="43204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44408" y="2420888"/>
            <a:ext cx="252028" cy="43204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08404" y="2996952"/>
            <a:ext cx="252028" cy="43204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44408" y="3501008"/>
            <a:ext cx="252028" cy="43204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08404" y="4077072"/>
            <a:ext cx="252028" cy="43204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44408" y="4653136"/>
            <a:ext cx="252028" cy="43204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Identify test cases for each of these scenarios in a </a:t>
            </a:r>
            <a:r>
              <a:rPr lang="en-US" sz="2800" b="1" i="1" dirty="0" smtClean="0"/>
              <a:t>matrix</a:t>
            </a:r>
            <a:endParaRPr lang="en-CA" sz="2800" b="1" i="1" dirty="0" smtClean="0"/>
          </a:p>
          <a:p>
            <a:pPr lvl="1"/>
            <a:r>
              <a:rPr lang="en-CA" sz="2600" dirty="0" smtClean="0"/>
              <a:t>Each </a:t>
            </a:r>
            <a:r>
              <a:rPr lang="en-CA" sz="2600" b="1" i="1" dirty="0" smtClean="0"/>
              <a:t>row</a:t>
            </a:r>
            <a:r>
              <a:rPr lang="en-CA" sz="2600" dirty="0" smtClean="0"/>
              <a:t> represent an individual test case</a:t>
            </a:r>
          </a:p>
          <a:p>
            <a:pPr lvl="1"/>
            <a:r>
              <a:rPr lang="en-CA" sz="2600" dirty="0" smtClean="0"/>
              <a:t>The </a:t>
            </a:r>
            <a:r>
              <a:rPr lang="en-CA" sz="2600" b="1" i="1" dirty="0" smtClean="0"/>
              <a:t>columns</a:t>
            </a:r>
            <a:r>
              <a:rPr lang="en-CA" sz="2600" dirty="0" smtClean="0"/>
              <a:t> identify test case information </a:t>
            </a:r>
            <a:r>
              <a:rPr lang="en-CA" dirty="0" smtClean="0"/>
              <a:t> </a:t>
            </a:r>
          </a:p>
          <a:p>
            <a:r>
              <a:rPr lang="en-US" sz="2800" dirty="0" smtClean="0"/>
              <a:t>For each test case, record the following:</a:t>
            </a:r>
            <a:endParaRPr lang="en-CA" sz="2800" dirty="0" smtClean="0"/>
          </a:p>
          <a:p>
            <a:pPr lvl="1"/>
            <a:r>
              <a:rPr lang="en-CA" sz="2600" dirty="0" smtClean="0"/>
              <a:t>Test case ID</a:t>
            </a:r>
          </a:p>
          <a:p>
            <a:pPr lvl="1"/>
            <a:r>
              <a:rPr lang="en-CA" sz="2600" dirty="0" smtClean="0"/>
              <a:t>Condition (or description)</a:t>
            </a:r>
          </a:p>
          <a:p>
            <a:pPr lvl="1"/>
            <a:r>
              <a:rPr lang="en-CA" sz="2600" dirty="0" smtClean="0"/>
              <a:t>All the data elements in the test case (as input or already in the database),</a:t>
            </a:r>
          </a:p>
          <a:p>
            <a:pPr lvl="1"/>
            <a:r>
              <a:rPr lang="en-CA" sz="2600" dirty="0" smtClean="0"/>
              <a:t>Expected result</a:t>
            </a:r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Test Cases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35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36700"/>
            <a:ext cx="8229600" cy="4787900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Identify what </a:t>
            </a:r>
            <a:r>
              <a:rPr lang="en-US" sz="2800" b="1" i="1" dirty="0" smtClean="0"/>
              <a:t>data elements </a:t>
            </a:r>
            <a:r>
              <a:rPr lang="en-US" sz="2800" dirty="0" smtClean="0"/>
              <a:t>are required to execute the use-case scenarios</a:t>
            </a:r>
            <a:endParaRPr lang="en-CA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For each scenario, identify at least one </a:t>
            </a:r>
            <a:r>
              <a:rPr lang="en-US" sz="2800" b="1" i="1" dirty="0" smtClean="0"/>
              <a:t>test case </a:t>
            </a:r>
            <a:r>
              <a:rPr lang="en-US" sz="2800" dirty="0" smtClean="0"/>
              <a:t>that contains the appropriate condition to execute the scenario. V (valid) is used to indicate this condition must be VALID for the basic flow to execute and I (invalid) is used to indicate the condition which will invoke the desired alternate flow.</a:t>
            </a:r>
            <a:endParaRPr lang="en-CA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"n/a" indicates that this condition is not applicable to the test case.</a:t>
            </a:r>
            <a:endParaRPr lang="en-CA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Developing Test Case Matrix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4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Developing Test Case Matrix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7" y="1357313"/>
            <a:ext cx="8561945" cy="451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1600" y="1412776"/>
            <a:ext cx="7632848" cy="9361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9592" y="2348880"/>
            <a:ext cx="7704856" cy="4596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9592" y="2897324"/>
            <a:ext cx="7785248" cy="4596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3216" y="3473388"/>
            <a:ext cx="7785248" cy="4596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8555" y="4085456"/>
            <a:ext cx="7785248" cy="4596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1600" y="4697524"/>
            <a:ext cx="7785248" cy="4596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5721" y="5273588"/>
            <a:ext cx="7785248" cy="4596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Matrix does not have values for the conditions.  Advantage is that it is easy to see what </a:t>
            </a:r>
            <a:r>
              <a:rPr lang="en-US" sz="2800" b="1" i="1" dirty="0" smtClean="0"/>
              <a:t>conditions</a:t>
            </a:r>
            <a:r>
              <a:rPr lang="en-US" sz="2800" dirty="0" smtClean="0"/>
              <a:t> are being tested</a:t>
            </a:r>
            <a:endParaRPr lang="en-CA" sz="2800" dirty="0" smtClean="0"/>
          </a:p>
          <a:p>
            <a:r>
              <a:rPr lang="en-US" sz="2800" dirty="0" smtClean="0"/>
              <a:t>Once all the test cases have been identified, need to be reviewed and validated to ensure accuracy, appropriateness, and eliminate redundant or </a:t>
            </a:r>
            <a:r>
              <a:rPr lang="en-US" sz="2800" b="1" i="1" dirty="0" smtClean="0"/>
              <a:t>equivalent</a:t>
            </a:r>
            <a:r>
              <a:rPr lang="en-US" sz="2800" dirty="0" smtClean="0"/>
              <a:t> ones</a:t>
            </a:r>
            <a:endParaRPr lang="en-CA" sz="2800" dirty="0" smtClean="0"/>
          </a:p>
          <a:p>
            <a:r>
              <a:rPr lang="en-US" sz="2800" dirty="0" smtClean="0"/>
              <a:t>Upon approval, the actual data values can be identified and the test data </a:t>
            </a:r>
            <a:r>
              <a:rPr lang="en-US" sz="2800" b="1" i="1" dirty="0" smtClean="0"/>
              <a:t>built</a:t>
            </a:r>
            <a:endParaRPr lang="en-CA" sz="2800" b="1" i="1" dirty="0" smtClean="0"/>
          </a:p>
          <a:p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Looking at the Matrix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2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Testing the specification</a:t>
            </a:r>
          </a:p>
          <a:p>
            <a:pPr lvl="1"/>
            <a:r>
              <a:rPr lang="en-CA" sz="3200" dirty="0" smtClean="0"/>
              <a:t>Perform a high-level review of the Specification</a:t>
            </a:r>
          </a:p>
          <a:p>
            <a:pPr lvl="1"/>
            <a:r>
              <a:rPr lang="en-CA" sz="3200" dirty="0" smtClean="0"/>
              <a:t>Pretend to be the customer</a:t>
            </a:r>
          </a:p>
          <a:p>
            <a:pPr lvl="1"/>
            <a:r>
              <a:rPr lang="en-CA" sz="3200" dirty="0" smtClean="0"/>
              <a:t>Research existing standards and guidelines</a:t>
            </a:r>
          </a:p>
          <a:p>
            <a:pPr lvl="1"/>
            <a:r>
              <a:rPr lang="en-CA" sz="3200" dirty="0" smtClean="0"/>
              <a:t>Review and test </a:t>
            </a:r>
            <a:r>
              <a:rPr lang="en-CA" sz="3200" dirty="0"/>
              <a:t>s</a:t>
            </a:r>
            <a:r>
              <a:rPr lang="en-CA" sz="3200" dirty="0" smtClean="0"/>
              <a:t>imilar </a:t>
            </a:r>
            <a:r>
              <a:rPr lang="en-CA" sz="3200" dirty="0"/>
              <a:t>s</a:t>
            </a:r>
            <a:r>
              <a:rPr lang="en-CA" sz="3200" dirty="0" smtClean="0"/>
              <a:t>oftware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Black Box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33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z="3000" dirty="0" smtClean="0"/>
              <a:t>Ensure that sufficient test cases, </a:t>
            </a:r>
            <a:r>
              <a:rPr lang="en-CA" sz="3000" b="1" i="1" dirty="0" smtClean="0"/>
              <a:t>positive</a:t>
            </a:r>
            <a:r>
              <a:rPr lang="en-CA" sz="3000" dirty="0" smtClean="0"/>
              <a:t> and </a:t>
            </a:r>
            <a:r>
              <a:rPr lang="en-CA" sz="3000" b="1" i="1" dirty="0" smtClean="0"/>
              <a:t>negative</a:t>
            </a:r>
            <a:r>
              <a:rPr lang="en-CA" sz="3000" dirty="0" smtClean="0"/>
              <a:t>, have been identified for each use-case scenario  </a:t>
            </a:r>
          </a:p>
          <a:p>
            <a:pPr lvl="0"/>
            <a:r>
              <a:rPr lang="en-CA" sz="3000" dirty="0" smtClean="0"/>
              <a:t>Ensure that they address any </a:t>
            </a:r>
            <a:r>
              <a:rPr lang="en-CA" sz="3000" b="1" i="1" dirty="0" smtClean="0"/>
              <a:t>business rules </a:t>
            </a:r>
            <a:r>
              <a:rPr lang="en-CA" sz="3000" dirty="0" smtClean="0"/>
              <a:t>implemented by the use cases, ensuring that there are test cases inside, outside, and at the </a:t>
            </a:r>
            <a:r>
              <a:rPr lang="en-CA" sz="3000" b="1" i="1" dirty="0" smtClean="0"/>
              <a:t>boundary</a:t>
            </a:r>
            <a:r>
              <a:rPr lang="en-CA" sz="3000" dirty="0" smtClean="0"/>
              <a:t> condition / value for the business rule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Testing Guidelines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9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800"/>
          </a:xfrm>
        </p:spPr>
        <p:txBody>
          <a:bodyPr/>
          <a:lstStyle/>
          <a:p>
            <a:pPr lvl="0"/>
            <a:r>
              <a:rPr lang="en-CA" sz="3000" dirty="0" smtClean="0"/>
              <a:t>Ensure that they address any </a:t>
            </a:r>
            <a:r>
              <a:rPr lang="en-CA" sz="3000" b="1" i="1" dirty="0" smtClean="0"/>
              <a:t>sequencing</a:t>
            </a:r>
            <a:r>
              <a:rPr lang="en-CA" sz="3000" dirty="0" smtClean="0"/>
              <a:t> of events or actions, such as those identified in the sequence diagrams in the design model, or user interface object states or conditions</a:t>
            </a:r>
          </a:p>
          <a:p>
            <a:pPr lvl="0"/>
            <a:r>
              <a:rPr lang="en-CA" sz="3000" dirty="0" smtClean="0"/>
              <a:t>Ensure that they address any </a:t>
            </a:r>
            <a:r>
              <a:rPr lang="en-CA" sz="3000" b="1" i="1" dirty="0" smtClean="0"/>
              <a:t>special</a:t>
            </a:r>
            <a:r>
              <a:rPr lang="en-CA" sz="3000" dirty="0" smtClean="0"/>
              <a:t> requirements defined for the use case, such max/min performance, sometimes combined with max/min loads or data volumes during the execution of the use cases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Testing Guidelines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41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r>
              <a:rPr lang="en-CA" dirty="0" smtClean="0"/>
              <a:t>Testing the Software</a:t>
            </a:r>
          </a:p>
          <a:p>
            <a:pPr lvl="1"/>
            <a:r>
              <a:rPr lang="en-US" dirty="0" smtClean="0"/>
              <a:t>No details of underlying </a:t>
            </a:r>
            <a:r>
              <a:rPr lang="en-US" b="1" dirty="0" smtClean="0"/>
              <a:t>code</a:t>
            </a:r>
            <a:endParaRPr lang="en-CA" b="1" dirty="0" smtClean="0"/>
          </a:p>
          <a:p>
            <a:pPr lvl="1"/>
            <a:r>
              <a:rPr lang="en-CA" dirty="0" smtClean="0"/>
              <a:t>Focuses on </a:t>
            </a:r>
            <a:r>
              <a:rPr lang="en-US" dirty="0" smtClean="0"/>
              <a:t>how well a program meets the </a:t>
            </a:r>
            <a:r>
              <a:rPr lang="en-US" b="1" dirty="0" smtClean="0"/>
              <a:t>functional</a:t>
            </a:r>
            <a:r>
              <a:rPr lang="en-US" dirty="0" smtClean="0"/>
              <a:t> requirements of the system</a:t>
            </a:r>
          </a:p>
          <a:p>
            <a:pPr lvl="1"/>
            <a:r>
              <a:rPr lang="en-US" dirty="0" smtClean="0"/>
              <a:t>Need some </a:t>
            </a:r>
            <a:r>
              <a:rPr lang="en-US" b="1" dirty="0" smtClean="0"/>
              <a:t>definition</a:t>
            </a:r>
            <a:r>
              <a:rPr lang="en-US" dirty="0" smtClean="0"/>
              <a:t> of what software does</a:t>
            </a:r>
          </a:p>
          <a:p>
            <a:pPr lvl="1"/>
            <a:r>
              <a:rPr lang="en-US" b="1" dirty="0" smtClean="0"/>
              <a:t>Exploratory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esting if no specification is available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Black Box Testing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40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dirty="0" smtClean="0"/>
              <a:t>The derivation of test inputs is based on program </a:t>
            </a:r>
            <a:r>
              <a:rPr lang="en-US" b="1" dirty="0" smtClean="0"/>
              <a:t>specifications</a:t>
            </a:r>
          </a:p>
          <a:p>
            <a:pPr lvl="1"/>
            <a:r>
              <a:rPr lang="en-US" b="1" dirty="0" smtClean="0"/>
              <a:t>Clues</a:t>
            </a:r>
            <a:r>
              <a:rPr lang="en-US" dirty="0" smtClean="0"/>
              <a:t> are obtained from the specifications</a:t>
            </a:r>
          </a:p>
          <a:p>
            <a:pPr lvl="1"/>
            <a:r>
              <a:rPr lang="en-US" dirty="0" smtClean="0"/>
              <a:t>Clues lead to test</a:t>
            </a:r>
            <a:r>
              <a:rPr lang="en-US" b="1" dirty="0" smtClean="0"/>
              <a:t> requirements</a:t>
            </a:r>
          </a:p>
          <a:p>
            <a:pPr lvl="1"/>
            <a:r>
              <a:rPr lang="en-US" dirty="0" smtClean="0"/>
              <a:t>Test requirements lead to test </a:t>
            </a:r>
            <a:r>
              <a:rPr lang="en-US" b="1" dirty="0" smtClean="0"/>
              <a:t>specifications</a:t>
            </a:r>
          </a:p>
          <a:p>
            <a:pPr lvl="1"/>
            <a:r>
              <a:rPr lang="en-US" dirty="0" smtClean="0"/>
              <a:t>Test specifications are then used to actually </a:t>
            </a:r>
            <a:r>
              <a:rPr lang="en-US" b="1" dirty="0" smtClean="0"/>
              <a:t>execute</a:t>
            </a:r>
            <a:r>
              <a:rPr lang="en-US" dirty="0" smtClean="0"/>
              <a:t> the program under test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Dynamic Black Box Testing Methodology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47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Black Box Test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We are going to look at 3 black box testing strategies:</a:t>
            </a:r>
          </a:p>
          <a:p>
            <a:pPr marL="514350" indent="-514350">
              <a:buAutoNum type="arabicPeriod"/>
            </a:pPr>
            <a:r>
              <a:rPr lang="en-CA" dirty="0" smtClean="0"/>
              <a:t>Equivalence Partitioning</a:t>
            </a:r>
          </a:p>
          <a:p>
            <a:pPr marL="514350" indent="-514350">
              <a:buAutoNum type="arabicPeriod"/>
            </a:pPr>
            <a:r>
              <a:rPr lang="en-CA" dirty="0" smtClean="0"/>
              <a:t>Boundary Value Analysis</a:t>
            </a:r>
          </a:p>
          <a:p>
            <a:pPr marL="514350" indent="-514350">
              <a:buAutoNum type="arabicPeriod"/>
            </a:pPr>
            <a:r>
              <a:rPr lang="en-CA" dirty="0" smtClean="0"/>
              <a:t>Use Case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 algn="ctr">
              <a:buNone/>
            </a:pPr>
            <a:r>
              <a:rPr lang="en-US" dirty="0" smtClean="0"/>
              <a:t>Set of test inputs, execution conditions,         and expected results developed for a    particular objective.</a:t>
            </a:r>
          </a:p>
          <a:p>
            <a:pPr marL="92075" indent="0" algn="ctr">
              <a:buNone/>
            </a:pPr>
            <a:endParaRPr lang="en-US" dirty="0" smtClean="0"/>
          </a:p>
          <a:p>
            <a:pPr marL="92075" indent="0" algn="ctr">
              <a:buNone/>
            </a:pPr>
            <a:r>
              <a:rPr lang="en-US" dirty="0" smtClean="0"/>
              <a:t>  Meant to exercise a particular program        </a:t>
            </a:r>
            <a:r>
              <a:rPr lang="en-US" b="1" dirty="0" smtClean="0"/>
              <a:t>path</a:t>
            </a:r>
            <a:r>
              <a:rPr lang="en-US" dirty="0" smtClean="0"/>
              <a:t> or to verify compliance of a specific </a:t>
            </a:r>
            <a:r>
              <a:rPr lang="en-US" b="1" dirty="0" smtClean="0"/>
              <a:t>requirement.</a:t>
            </a:r>
            <a:endParaRPr lang="en-CA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Test Case – Definition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2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2666</Words>
  <Application>Microsoft Office PowerPoint</Application>
  <PresentationFormat>On-screen Show (4:3)</PresentationFormat>
  <Paragraphs>430</Paragraphs>
  <Slides>51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</vt:lpstr>
      <vt:lpstr>Times New Roman</vt:lpstr>
      <vt:lpstr>Office Theme</vt:lpstr>
      <vt:lpstr>Black Box Testing: Equivalence Partitioning, Boundary Value Analysis, Use Case Testing</vt:lpstr>
      <vt:lpstr>Review: Static and Dynamic Testing</vt:lpstr>
      <vt:lpstr>Review: Black Box Testing</vt:lpstr>
      <vt:lpstr>Review: White Box Testing</vt:lpstr>
      <vt:lpstr>Static Black Box Testing</vt:lpstr>
      <vt:lpstr>Dynamic Black Box Testing</vt:lpstr>
      <vt:lpstr>Dynamic Black Box Testing Methodology</vt:lpstr>
      <vt:lpstr>Black Box Test Strategies</vt:lpstr>
      <vt:lpstr>Test Case – Definition</vt:lpstr>
      <vt:lpstr>Categorizing Test Cases</vt:lpstr>
      <vt:lpstr>Interaction</vt:lpstr>
      <vt:lpstr>Equivalence Partitioning</vt:lpstr>
      <vt:lpstr>Equivalence Partitioning</vt:lpstr>
      <vt:lpstr>Non-Overlapping Partitions</vt:lpstr>
      <vt:lpstr>Equivalence Partition</vt:lpstr>
      <vt:lpstr>Types of Equivalence Partitions</vt:lpstr>
      <vt:lpstr>Equivalence Class Guideline: Range</vt:lpstr>
      <vt:lpstr>Equivalence Class Guideline: Value</vt:lpstr>
      <vt:lpstr>Equivalence Class Guideline: Set</vt:lpstr>
      <vt:lpstr>Equivalence Class Guideline: Boolean</vt:lpstr>
      <vt:lpstr>Sufficiency of Partitions</vt:lpstr>
      <vt:lpstr>Interaction</vt:lpstr>
      <vt:lpstr>Equivalence Classes</vt:lpstr>
      <vt:lpstr>Create Test Cases</vt:lpstr>
      <vt:lpstr>Boundary value analysis</vt:lpstr>
      <vt:lpstr>Boundary Value Analysis (BVA)</vt:lpstr>
      <vt:lpstr>Types of Defects Found by BVA</vt:lpstr>
      <vt:lpstr>Guidelines for BVA</vt:lpstr>
      <vt:lpstr>Guidelines for BVA</vt:lpstr>
      <vt:lpstr>Boundary Value Analysis (BVA)</vt:lpstr>
      <vt:lpstr>Boundary Value Analysis (BVA)</vt:lpstr>
      <vt:lpstr>Interaction</vt:lpstr>
      <vt:lpstr>Boundary Value Analysis (BVA)</vt:lpstr>
      <vt:lpstr>Use case testing</vt:lpstr>
      <vt:lpstr>Test Cases from Use Cases </vt:lpstr>
      <vt:lpstr>Use Case Scenario</vt:lpstr>
      <vt:lpstr>Use Case Flow</vt:lpstr>
      <vt:lpstr>How to Create Test Cases from Use Cases</vt:lpstr>
      <vt:lpstr>ATM Use Case Example</vt:lpstr>
      <vt:lpstr>Use Case Scenarios</vt:lpstr>
      <vt:lpstr>Derive Test Cases</vt:lpstr>
      <vt:lpstr>Alternate Flow 3</vt:lpstr>
      <vt:lpstr>Simplified Example</vt:lpstr>
      <vt:lpstr>Use Case Example</vt:lpstr>
      <vt:lpstr>Derived Scenarios</vt:lpstr>
      <vt:lpstr>Create Test Cases</vt:lpstr>
      <vt:lpstr>Developing Test Case Matrix</vt:lpstr>
      <vt:lpstr>Developing Test Case Matrix</vt:lpstr>
      <vt:lpstr>Looking at the Matrix</vt:lpstr>
      <vt:lpstr>Use Case Testing Guidelines</vt:lpstr>
      <vt:lpstr>Use Case Testing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2017-10-16T18:53:30Z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