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27"/>
  </p:notesMasterIdLst>
  <p:sldIdLst>
    <p:sldId id="309" r:id="rId5"/>
    <p:sldId id="394" r:id="rId6"/>
    <p:sldId id="395" r:id="rId7"/>
    <p:sldId id="396" r:id="rId8"/>
    <p:sldId id="397" r:id="rId9"/>
    <p:sldId id="398" r:id="rId10"/>
    <p:sldId id="424" r:id="rId11"/>
    <p:sldId id="399" r:id="rId12"/>
    <p:sldId id="400" r:id="rId13"/>
    <p:sldId id="425" r:id="rId14"/>
    <p:sldId id="401" r:id="rId15"/>
    <p:sldId id="426" r:id="rId16"/>
    <p:sldId id="402" r:id="rId17"/>
    <p:sldId id="428" r:id="rId18"/>
    <p:sldId id="411" r:id="rId19"/>
    <p:sldId id="418" r:id="rId20"/>
    <p:sldId id="419" r:id="rId21"/>
    <p:sldId id="417" r:id="rId22"/>
    <p:sldId id="420" r:id="rId23"/>
    <p:sldId id="421" r:id="rId24"/>
    <p:sldId id="422" r:id="rId25"/>
    <p:sldId id="423" r:id="rId26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4" autoAdjust="0"/>
    <p:restoredTop sz="70554" autoAdjust="0"/>
  </p:normalViewPr>
  <p:slideViewPr>
    <p:cSldViewPr>
      <p:cViewPr varScale="1">
        <p:scale>
          <a:sx n="90" d="100"/>
          <a:sy n="90" d="100"/>
        </p:scale>
        <p:origin x="20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5813" y="6365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122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5813" y="6365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Class</a:t>
            </a:r>
            <a:r>
              <a:rPr lang="en-CA" baseline="0" dirty="0" smtClean="0"/>
              <a:t> activity: </a:t>
            </a:r>
            <a:r>
              <a:rPr lang="en-CA" baseline="0" dirty="0" err="1" smtClean="0"/>
              <a:t>Brianstorm</a:t>
            </a:r>
            <a:r>
              <a:rPr lang="en-CA" baseline="0" dirty="0" smtClean="0"/>
              <a:t> lifecycle of bugs in your very own company, should look like a state machine with transitions.</a:t>
            </a:r>
          </a:p>
          <a:p>
            <a:r>
              <a:rPr lang="en-CA" baseline="0" dirty="0" smtClean="0"/>
              <a:t>10 minutes, group activity, each </a:t>
            </a:r>
            <a:r>
              <a:rPr lang="en-CA" baseline="0" smtClean="0"/>
              <a:t>group presents to class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240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5813" y="6365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Role playing: (</a:t>
            </a:r>
            <a:r>
              <a:rPr lang="en-CA" b="1" dirty="0" smtClean="0"/>
              <a:t>Note</a:t>
            </a:r>
            <a:r>
              <a:rPr lang="en-CA" dirty="0" smtClean="0"/>
              <a:t>: will need 25-35</a:t>
            </a:r>
            <a:r>
              <a:rPr lang="en-CA" baseline="0" dirty="0" smtClean="0"/>
              <a:t> minutes for this activity!)</a:t>
            </a:r>
            <a:endParaRPr lang="en-CA" dirty="0" smtClean="0"/>
          </a:p>
          <a:p>
            <a:pPr marL="228600" indent="-228600">
              <a:buAutoNum type="arabicParenR"/>
            </a:pPr>
            <a:r>
              <a:rPr lang="en-CA" dirty="0" smtClean="0"/>
              <a:t>Tester – finds bugs, generate bug</a:t>
            </a:r>
            <a:r>
              <a:rPr lang="en-CA" baseline="0" dirty="0" smtClean="0"/>
              <a:t> report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Dev manager – triages, assigns prioritizes bugs (professor)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Developer – fixes bugs</a:t>
            </a:r>
          </a:p>
          <a:p>
            <a:pPr marL="0" indent="0">
              <a:buNone/>
            </a:pPr>
            <a:endParaRPr lang="en-CA" baseline="0" dirty="0" smtClean="0"/>
          </a:p>
          <a:p>
            <a:pPr marL="0" indent="0">
              <a:buNone/>
            </a:pPr>
            <a:r>
              <a:rPr lang="en-CA" baseline="0" dirty="0" smtClean="0"/>
              <a:t>Use a piece of paper to model ownership of the bug</a:t>
            </a:r>
          </a:p>
          <a:p>
            <a:pPr marL="0" indent="0">
              <a:buNone/>
            </a:pPr>
            <a:r>
              <a:rPr lang="en-CA" baseline="0" dirty="0" smtClean="0"/>
              <a:t>Raise a bug.  Simple page as token with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Bug #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Title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Severity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Priority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Build #, Environment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Description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Originator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Owner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Status</a:t>
            </a:r>
          </a:p>
          <a:p>
            <a:pPr marL="228600" indent="-228600">
              <a:buAutoNum type="arabicParenR"/>
            </a:pPr>
            <a:endParaRPr lang="en-CA" baseline="0" dirty="0" smtClean="0"/>
          </a:p>
          <a:p>
            <a:pPr marL="0" indent="0">
              <a:buNone/>
            </a:pPr>
            <a:r>
              <a:rPr lang="en-CA" baseline="0" dirty="0" smtClean="0"/>
              <a:t>Sample bugs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Font not consistent with Corporate theme.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Crashes when click on rarely used link.  Goes non-responsive.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Create user results in </a:t>
            </a:r>
            <a:r>
              <a:rPr lang="fr-FR" dirty="0" smtClean="0"/>
              <a:t>“ORA1090 Exception: Insert values </a:t>
            </a:r>
            <a:r>
              <a:rPr lang="fr-FR" dirty="0" err="1" smtClean="0"/>
              <a:t>Error</a:t>
            </a:r>
            <a:r>
              <a:rPr lang="fr-FR" dirty="0" smtClean="0"/>
              <a:t>…”</a:t>
            </a:r>
            <a:endParaRPr lang="en-CA" baseline="0" dirty="0" smtClean="0"/>
          </a:p>
          <a:p>
            <a:pPr marL="0" indent="0">
              <a:buNone/>
            </a:pPr>
            <a:endParaRPr lang="en-CA" baseline="0" dirty="0" smtClean="0"/>
          </a:p>
          <a:p>
            <a:pPr marL="0" indent="0">
              <a:buNone/>
            </a:pPr>
            <a:r>
              <a:rPr lang="en-CA" baseline="0" dirty="0" smtClean="0"/>
              <a:t>Workflow: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Normal, find and fix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Find but no fix, not reproducible</a:t>
            </a:r>
          </a:p>
          <a:p>
            <a:pPr marL="228600" indent="-228600">
              <a:buAutoNum type="arabicParenR"/>
            </a:pPr>
            <a:r>
              <a:rPr lang="en-CA" baseline="0" dirty="0" smtClean="0"/>
              <a:t>Find, fix, and fix rejected (still a problem)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46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http://cartoontester.blogspot.ca/2010/03/bug-advocacy.html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5813" y="6365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900" dirty="0" smtClean="0"/>
              <a:t>Minimal</a:t>
            </a:r>
            <a:endParaRPr lang="en-CA" sz="2900" dirty="0" smtClean="0"/>
          </a:p>
          <a:p>
            <a:pPr lvl="1"/>
            <a:r>
              <a:rPr lang="en-US" sz="2700" dirty="0" smtClean="0"/>
              <a:t>Just the facts and details needed to describe it </a:t>
            </a:r>
            <a:endParaRPr lang="en-CA" sz="2700" dirty="0" smtClean="0"/>
          </a:p>
          <a:p>
            <a:pPr lvl="0"/>
            <a:r>
              <a:rPr lang="en-US" sz="2900" dirty="0" smtClean="0"/>
              <a:t>Singular</a:t>
            </a:r>
            <a:endParaRPr lang="en-CA" sz="2900" dirty="0" smtClean="0"/>
          </a:p>
          <a:p>
            <a:pPr lvl="1"/>
            <a:r>
              <a:rPr lang="en-US" sz="2700" dirty="0" smtClean="0"/>
              <a:t>One bug per report</a:t>
            </a:r>
            <a:endParaRPr lang="en-CA" sz="2700" dirty="0" smtClean="0"/>
          </a:p>
          <a:p>
            <a:pPr lvl="0"/>
            <a:r>
              <a:rPr lang="en-US" sz="2900" dirty="0" smtClean="0"/>
              <a:t>Obvious and General</a:t>
            </a:r>
            <a:endParaRPr lang="en-CA" sz="2900" dirty="0" smtClean="0"/>
          </a:p>
          <a:p>
            <a:pPr lvl="1"/>
            <a:r>
              <a:rPr lang="en-US" sz="2700" dirty="0" smtClean="0"/>
              <a:t>Shortest path to finding the bug</a:t>
            </a:r>
            <a:endParaRPr lang="en-CA" sz="2700" dirty="0" smtClean="0"/>
          </a:p>
          <a:p>
            <a:pPr lvl="1"/>
            <a:r>
              <a:rPr lang="en-US" sz="2700" dirty="0" smtClean="0"/>
              <a:t>Don’t give complex steps</a:t>
            </a:r>
            <a:endParaRPr lang="en-CA" sz="2700" dirty="0" smtClean="0"/>
          </a:p>
          <a:p>
            <a:pPr lvl="0"/>
            <a:r>
              <a:rPr lang="en-US" sz="2900" dirty="0" smtClean="0"/>
              <a:t>Reproducible</a:t>
            </a:r>
            <a:endParaRPr lang="en-CA" sz="2900" dirty="0" smtClean="0"/>
          </a:p>
          <a:p>
            <a:pPr lvl="1"/>
            <a:r>
              <a:rPr lang="en-US" sz="2700" dirty="0" smtClean="0"/>
              <a:t>Pre-defined steps to make it happen again</a:t>
            </a:r>
            <a:endParaRPr lang="en-CA" sz="2700" dirty="0" smtClean="0"/>
          </a:p>
          <a:p>
            <a:pPr lvl="0"/>
            <a:r>
              <a:rPr lang="en-US" sz="2900" dirty="0" smtClean="0"/>
              <a:t>Don’t second-guess the programmer</a:t>
            </a:r>
            <a:endParaRPr lang="en-CA" sz="2900" dirty="0" smtClean="0"/>
          </a:p>
          <a:p>
            <a:pPr lvl="1"/>
            <a:r>
              <a:rPr lang="en-US" sz="2700" dirty="0" smtClean="0"/>
              <a:t>You’re the tester, not the coder</a:t>
            </a:r>
            <a:endParaRPr lang="en-CA" sz="2700" dirty="0" smtClean="0"/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52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5813" y="6365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35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5813" y="6365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Usually</a:t>
            </a:r>
            <a:r>
              <a:rPr lang="en-CA" baseline="0" dirty="0" smtClean="0"/>
              <a:t> a number 1-4 or 5</a:t>
            </a:r>
          </a:p>
          <a:p>
            <a:endParaRPr lang="en-CA" baseline="0" dirty="0" smtClean="0"/>
          </a:p>
          <a:p>
            <a:r>
              <a:rPr lang="en-CA" baseline="0" dirty="0" smtClean="0"/>
              <a:t>Works together with priority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05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5813" y="6365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Usually</a:t>
            </a:r>
            <a:r>
              <a:rPr lang="en-CA" baseline="0" dirty="0" smtClean="0"/>
              <a:t> a number 1-4 or 5</a:t>
            </a:r>
          </a:p>
          <a:p>
            <a:r>
              <a:rPr lang="en-CA" baseline="0" dirty="0" smtClean="0"/>
              <a:t>Priority is also often used for enhancement requests as well (same scale)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66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55813" y="636588"/>
            <a:ext cx="2876550" cy="215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aseline="0" dirty="0" smtClean="0"/>
              <a:t>System Crash on Login – </a:t>
            </a:r>
            <a:r>
              <a:rPr lang="en-CA" baseline="0" dirty="0" err="1" smtClean="0"/>
              <a:t>Sev</a:t>
            </a:r>
            <a:r>
              <a:rPr lang="en-CA" baseline="0" dirty="0" smtClean="0"/>
              <a:t> 1, Priority 1</a:t>
            </a:r>
          </a:p>
          <a:p>
            <a:r>
              <a:rPr lang="en-CA" baseline="0" dirty="0" smtClean="0"/>
              <a:t>It’s 1970 and there is a known bug that will occur on January 1, 2000 – </a:t>
            </a:r>
            <a:r>
              <a:rPr lang="en-CA" baseline="0" dirty="0" err="1" smtClean="0"/>
              <a:t>Sev</a:t>
            </a:r>
            <a:r>
              <a:rPr lang="en-CA" baseline="0" dirty="0" smtClean="0"/>
              <a:t> 1, Priority 4</a:t>
            </a:r>
          </a:p>
          <a:p>
            <a:r>
              <a:rPr lang="en-CA" baseline="0" dirty="0" smtClean="0"/>
              <a:t>It’s December 1999 and the same thing…</a:t>
            </a:r>
            <a:r>
              <a:rPr lang="en-CA" baseline="0" dirty="0" err="1" smtClean="0"/>
              <a:t>Sev</a:t>
            </a:r>
            <a:r>
              <a:rPr lang="en-CA" baseline="0" dirty="0" smtClean="0"/>
              <a:t> 1, Priority 1</a:t>
            </a:r>
          </a:p>
          <a:p>
            <a:r>
              <a:rPr lang="en-CA" baseline="0" dirty="0" smtClean="0"/>
              <a:t>Spelling mistake on login page – </a:t>
            </a:r>
            <a:r>
              <a:rPr lang="en-CA" baseline="0" dirty="0" err="1" smtClean="0"/>
              <a:t>Sev</a:t>
            </a:r>
            <a:r>
              <a:rPr lang="en-CA" baseline="0" dirty="0" smtClean="0"/>
              <a:t> 3, Priority 1</a:t>
            </a:r>
          </a:p>
          <a:p>
            <a:r>
              <a:rPr lang="en-CA" baseline="0" dirty="0" smtClean="0"/>
              <a:t>Spelling mistake in user manual – </a:t>
            </a:r>
            <a:r>
              <a:rPr lang="en-CA" baseline="0" dirty="0" err="1" smtClean="0"/>
              <a:t>Sev</a:t>
            </a:r>
            <a:r>
              <a:rPr lang="en-CA" baseline="0" dirty="0" smtClean="0"/>
              <a:t> 3, Priority ??</a:t>
            </a:r>
          </a:p>
          <a:p>
            <a:r>
              <a:rPr lang="en-CA" baseline="0" dirty="0" smtClean="0"/>
              <a:t>Printing to Postscript printer does not work – </a:t>
            </a:r>
            <a:r>
              <a:rPr lang="en-CA" baseline="0" dirty="0" err="1" smtClean="0"/>
              <a:t>Sev</a:t>
            </a:r>
            <a:r>
              <a:rPr lang="en-CA" baseline="0" dirty="0" smtClean="0"/>
              <a:t> 2, Priority 2/3</a:t>
            </a:r>
          </a:p>
          <a:p>
            <a:r>
              <a:rPr lang="en-CA" baseline="0" dirty="0" smtClean="0"/>
              <a:t>Monitoring system occasionally does not log user password update, but password change occurs – </a:t>
            </a:r>
            <a:r>
              <a:rPr lang="en-CA" baseline="0" dirty="0" err="1" smtClean="0"/>
              <a:t>Sev</a:t>
            </a:r>
            <a:r>
              <a:rPr lang="en-CA" baseline="0" dirty="0" smtClean="0"/>
              <a:t> 3, Priority 3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93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gzilla.org/docs/2.18/html/lifecyc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Test Planning &amp; </a:t>
            </a:r>
            <a:br>
              <a:rPr lang="en-US" dirty="0" smtClean="0"/>
            </a:br>
            <a:r>
              <a:rPr lang="en-US" dirty="0" smtClean="0"/>
              <a:t>Defect Management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409416" y="3689648"/>
            <a:ext cx="8712968" cy="3168352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 smtClean="0"/>
              <a:t>420-E31   Systems III </a:t>
            </a:r>
          </a:p>
          <a:p>
            <a:r>
              <a:rPr lang="en-US" sz="2400" dirty="0" smtClean="0"/>
              <a:t>References:  </a:t>
            </a:r>
          </a:p>
          <a:p>
            <a:r>
              <a:rPr lang="en-US" sz="2000" i="1" dirty="0" err="1" smtClean="0"/>
              <a:t>Crispins</a:t>
            </a:r>
            <a:r>
              <a:rPr lang="en-US" sz="2000" i="1" dirty="0" smtClean="0"/>
              <a:t>, Lisa &amp; Gregory, Janet. Agile </a:t>
            </a:r>
            <a:r>
              <a:rPr lang="en-US" sz="2000" i="1" dirty="0"/>
              <a:t>Testing: A Practical Guide for Testers and Agile </a:t>
            </a:r>
            <a:r>
              <a:rPr lang="en-US" sz="2000" i="1" dirty="0" smtClean="0"/>
              <a:t>Teams. 2009</a:t>
            </a:r>
          </a:p>
          <a:p>
            <a:r>
              <a:rPr lang="en-US" sz="2000" dirty="0"/>
              <a:t>Ron Patton. </a:t>
            </a:r>
            <a:r>
              <a:rPr lang="en-US" sz="2000" i="1" dirty="0"/>
              <a:t>Software Testing.</a:t>
            </a:r>
            <a:r>
              <a:rPr lang="en-US" sz="2000" dirty="0"/>
              <a:t> Second Edition. 2006</a:t>
            </a:r>
          </a:p>
          <a:p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(Pair with a buddy)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Create bug descriptions for the following:</a:t>
            </a:r>
          </a:p>
          <a:p>
            <a:r>
              <a:rPr lang="en-US" dirty="0" smtClean="0"/>
              <a:t>Available cash in user account is off by $20</a:t>
            </a:r>
          </a:p>
          <a:p>
            <a:r>
              <a:rPr lang="en-US" dirty="0" smtClean="0"/>
              <a:t>Login expires in 25 minutes instead of 5</a:t>
            </a:r>
          </a:p>
          <a:p>
            <a:r>
              <a:rPr lang="en-US" dirty="0" smtClean="0"/>
              <a:t>Footer links aren’t working, takes you to top of page</a:t>
            </a:r>
          </a:p>
          <a:p>
            <a:r>
              <a:rPr lang="en-US" dirty="0" smtClean="0"/>
              <a:t>Button on main page is red instead of blue</a:t>
            </a:r>
          </a:p>
          <a:p>
            <a:r>
              <a:rPr lang="en-US" dirty="0" smtClean="0"/>
              <a:t>The previous orders page takes 10 seconds to load</a:t>
            </a:r>
          </a:p>
          <a:p>
            <a:r>
              <a:rPr lang="en-US" dirty="0" smtClean="0"/>
              <a:t>The header image is overlapping the navigation by 5 pixels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Severity indicates how bad the bug is and how it </a:t>
            </a:r>
            <a:r>
              <a:rPr lang="en-US" b="1" i="1" dirty="0" smtClean="0"/>
              <a:t>impacts</a:t>
            </a:r>
            <a:r>
              <a:rPr lang="en-US" dirty="0" smtClean="0"/>
              <a:t> the product and the user</a:t>
            </a:r>
            <a:endParaRPr lang="en-CA" dirty="0" smtClean="0"/>
          </a:p>
          <a:p>
            <a:pPr lvl="1"/>
            <a:r>
              <a:rPr lang="en-US" sz="3200" dirty="0" smtClean="0"/>
              <a:t>Critical:  software will not run</a:t>
            </a:r>
          </a:p>
          <a:p>
            <a:pPr lvl="1"/>
            <a:r>
              <a:rPr lang="en-US" sz="3200" dirty="0" smtClean="0"/>
              <a:t>High:  unexpected fatal errors (system crash or data loss)</a:t>
            </a:r>
            <a:endParaRPr lang="en-CA" sz="3200" dirty="0" smtClean="0"/>
          </a:p>
          <a:p>
            <a:pPr lvl="1"/>
            <a:r>
              <a:rPr lang="en-US" sz="3200" dirty="0" smtClean="0"/>
              <a:t>Medium:  a feature is malfunctioning</a:t>
            </a:r>
          </a:p>
          <a:p>
            <a:pPr lvl="1"/>
            <a:r>
              <a:rPr lang="en-US" sz="3200" dirty="0" smtClean="0"/>
              <a:t>Low: a cosmetic issue</a:t>
            </a:r>
          </a:p>
          <a:p>
            <a:r>
              <a:rPr lang="en-US" dirty="0" smtClean="0"/>
              <a:t>Technical perspective – how severe is the technical impact</a:t>
            </a:r>
          </a:p>
          <a:p>
            <a:r>
              <a:rPr lang="en-US" dirty="0" smtClean="0"/>
              <a:t>Usually </a:t>
            </a:r>
            <a:r>
              <a:rPr lang="en-US" dirty="0"/>
              <a:t>a number from </a:t>
            </a:r>
            <a:r>
              <a:rPr lang="en-US" dirty="0" smtClean="0"/>
              <a:t>1-4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Severity/Priority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99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(Pair with a buddy)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List the severity of the following bugs:</a:t>
            </a:r>
          </a:p>
          <a:p>
            <a:r>
              <a:rPr lang="en-US" dirty="0" smtClean="0"/>
              <a:t>User can’t log into the system</a:t>
            </a:r>
          </a:p>
          <a:p>
            <a:r>
              <a:rPr lang="en-US" dirty="0"/>
              <a:t>The </a:t>
            </a:r>
            <a:r>
              <a:rPr lang="en-US" dirty="0" smtClean="0"/>
              <a:t>main page </a:t>
            </a:r>
            <a:r>
              <a:rPr lang="en-US" dirty="0"/>
              <a:t>takes 10 seconds to </a:t>
            </a:r>
            <a:r>
              <a:rPr lang="en-US" dirty="0" smtClean="0"/>
              <a:t>load</a:t>
            </a:r>
          </a:p>
          <a:p>
            <a:r>
              <a:rPr lang="en-US" dirty="0" smtClean="0"/>
              <a:t>The main page takes 5 seconds to load</a:t>
            </a:r>
          </a:p>
          <a:p>
            <a:r>
              <a:rPr lang="en-US" dirty="0" smtClean="0"/>
              <a:t>When placing an order, the server crashes and takes user to main page</a:t>
            </a:r>
          </a:p>
          <a:p>
            <a:r>
              <a:rPr lang="en-US" dirty="0" smtClean="0"/>
              <a:t>User is getting two order confirmation emails</a:t>
            </a:r>
          </a:p>
          <a:p>
            <a:r>
              <a:rPr lang="en-US" dirty="0" smtClean="0"/>
              <a:t>Can’t add product to the cart</a:t>
            </a:r>
          </a:p>
          <a:p>
            <a:r>
              <a:rPr lang="en-US" dirty="0" smtClean="0"/>
              <a:t>Search page sorting isn’t working correctly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Priority indicates how </a:t>
            </a:r>
            <a:r>
              <a:rPr lang="en-US" b="1" i="1" dirty="0" smtClean="0"/>
              <a:t>important</a:t>
            </a:r>
            <a:r>
              <a:rPr lang="en-US" dirty="0" smtClean="0"/>
              <a:t> the bug is to fix and when it should be fixed</a:t>
            </a:r>
            <a:endParaRPr lang="en-CA" dirty="0" smtClean="0"/>
          </a:p>
          <a:p>
            <a:pPr lvl="1"/>
            <a:r>
              <a:rPr lang="en-US" sz="3200" dirty="0" smtClean="0"/>
              <a:t>Immediate fix required, very visible</a:t>
            </a:r>
            <a:endParaRPr lang="en-CA" sz="3200" dirty="0" smtClean="0"/>
          </a:p>
          <a:p>
            <a:pPr lvl="1"/>
            <a:r>
              <a:rPr lang="en-US" sz="3200" dirty="0" smtClean="0"/>
              <a:t>Must fix before release</a:t>
            </a:r>
            <a:endParaRPr lang="en-CA" sz="3200" dirty="0" smtClean="0"/>
          </a:p>
          <a:p>
            <a:pPr lvl="1"/>
            <a:r>
              <a:rPr lang="en-US" sz="3200" dirty="0" smtClean="0"/>
              <a:t>Fix if time/schedule permits</a:t>
            </a:r>
            <a:endParaRPr lang="en-CA" sz="3200" dirty="0" smtClean="0"/>
          </a:p>
          <a:p>
            <a:pPr lvl="1"/>
            <a:r>
              <a:rPr lang="en-US" sz="3200" dirty="0" smtClean="0"/>
              <a:t>Can be fixed post-release</a:t>
            </a:r>
          </a:p>
          <a:p>
            <a:r>
              <a:rPr lang="en-US" sz="3600" dirty="0" smtClean="0"/>
              <a:t>Business perspective – how important is it to the business to fix it?</a:t>
            </a:r>
          </a:p>
          <a:p>
            <a:r>
              <a:rPr lang="en-US" sz="3600" dirty="0" smtClean="0"/>
              <a:t>Usually </a:t>
            </a:r>
            <a:r>
              <a:rPr lang="en-US" sz="3600" dirty="0"/>
              <a:t>a number from </a:t>
            </a:r>
            <a:r>
              <a:rPr lang="en-US" sz="3600" dirty="0" smtClean="0"/>
              <a:t>1-4</a:t>
            </a:r>
            <a:endParaRPr lang="en-CA" sz="3200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Severity/Priority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62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(Pair with a buddy)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List the priority of the following bugs, add any assumptions to your priorities:</a:t>
            </a:r>
          </a:p>
          <a:p>
            <a:r>
              <a:rPr lang="en-US" dirty="0" smtClean="0"/>
              <a:t>User can’t log into the system</a:t>
            </a:r>
          </a:p>
          <a:p>
            <a:r>
              <a:rPr lang="en-US" dirty="0"/>
              <a:t>The </a:t>
            </a:r>
            <a:r>
              <a:rPr lang="en-US" dirty="0" smtClean="0"/>
              <a:t>main page </a:t>
            </a:r>
            <a:r>
              <a:rPr lang="en-US" dirty="0"/>
              <a:t>takes 10 seconds to </a:t>
            </a:r>
            <a:r>
              <a:rPr lang="en-US" dirty="0" smtClean="0"/>
              <a:t>load</a:t>
            </a:r>
          </a:p>
          <a:p>
            <a:r>
              <a:rPr lang="en-US" dirty="0" smtClean="0"/>
              <a:t>The main page takes 5 seconds to load</a:t>
            </a:r>
          </a:p>
          <a:p>
            <a:r>
              <a:rPr lang="en-US" dirty="0" smtClean="0"/>
              <a:t>When placing an order, the server crashes and takes user to main page</a:t>
            </a:r>
          </a:p>
          <a:p>
            <a:r>
              <a:rPr lang="en-US" dirty="0" smtClean="0"/>
              <a:t>User is getting two order confirmation emails</a:t>
            </a:r>
          </a:p>
          <a:p>
            <a:r>
              <a:rPr lang="en-US" dirty="0" smtClean="0"/>
              <a:t>Can’t add product to the cart</a:t>
            </a:r>
          </a:p>
          <a:p>
            <a:r>
              <a:rPr lang="en-US" dirty="0" smtClean="0"/>
              <a:t>Search page sorting isn’t working correctly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Severity is </a:t>
            </a:r>
            <a:r>
              <a:rPr lang="en-US" sz="3600" b="1" i="1" dirty="0"/>
              <a:t>absolute</a:t>
            </a:r>
          </a:p>
          <a:p>
            <a:pPr lvl="0"/>
            <a:r>
              <a:rPr lang="en-US" sz="3600" dirty="0" smtClean="0"/>
              <a:t>Priority is </a:t>
            </a:r>
            <a:r>
              <a:rPr lang="en-US" sz="3600" b="1" i="1" dirty="0" smtClean="0"/>
              <a:t>relative</a:t>
            </a:r>
          </a:p>
          <a:p>
            <a:pPr lvl="0"/>
            <a:r>
              <a:rPr lang="en-US" sz="3600" dirty="0" smtClean="0"/>
              <a:t>If </a:t>
            </a:r>
            <a:r>
              <a:rPr lang="en-US" sz="3600" dirty="0"/>
              <a:t>a web page crashes when a link that is rarely used is clicked, </a:t>
            </a:r>
            <a:endParaRPr lang="en-US" sz="3600" dirty="0" smtClean="0"/>
          </a:p>
          <a:p>
            <a:pPr lvl="1"/>
            <a:r>
              <a:rPr lang="en-US" dirty="0" smtClean="0"/>
              <a:t>severity </a:t>
            </a:r>
            <a:r>
              <a:rPr lang="en-US" dirty="0"/>
              <a:t>is </a:t>
            </a:r>
            <a:r>
              <a:rPr lang="en-US" b="1" i="1" dirty="0"/>
              <a:t>high</a:t>
            </a:r>
            <a:r>
              <a:rPr lang="en-US" dirty="0"/>
              <a:t> and priority is </a:t>
            </a:r>
            <a:r>
              <a:rPr lang="en-US" b="1" i="1" dirty="0" smtClean="0"/>
              <a:t>low</a:t>
            </a:r>
            <a:endParaRPr lang="en-US" dirty="0"/>
          </a:p>
          <a:p>
            <a:r>
              <a:rPr lang="en-US" sz="3600" dirty="0" smtClean="0"/>
              <a:t>If the company name is misspelled in the home page of a web site, </a:t>
            </a:r>
          </a:p>
          <a:p>
            <a:pPr lvl="1"/>
            <a:r>
              <a:rPr lang="en-US" dirty="0" smtClean="0"/>
              <a:t>severity is </a:t>
            </a:r>
            <a:r>
              <a:rPr lang="en-US" b="1" i="1" dirty="0" smtClean="0"/>
              <a:t>low</a:t>
            </a:r>
            <a:r>
              <a:rPr lang="en-US" dirty="0" smtClean="0"/>
              <a:t> and priority is </a:t>
            </a:r>
            <a:r>
              <a:rPr lang="en-US" b="1" i="1" dirty="0" smtClean="0"/>
              <a:t>high</a:t>
            </a:r>
            <a:endParaRPr lang="en-CA" sz="2800" b="1" i="1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Severity/Priority 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14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Also called </a:t>
            </a:r>
            <a:r>
              <a:rPr lang="en-US" sz="3600" b="1" i="1" dirty="0" smtClean="0"/>
              <a:t>issue</a:t>
            </a:r>
            <a:r>
              <a:rPr lang="en-US" sz="3600" dirty="0" smtClean="0"/>
              <a:t> tracking or </a:t>
            </a:r>
            <a:r>
              <a:rPr lang="en-US" sz="3600" b="1" i="1" dirty="0" smtClean="0"/>
              <a:t>defect</a:t>
            </a:r>
            <a:r>
              <a:rPr lang="en-US" sz="3600" dirty="0" smtClean="0"/>
              <a:t> tracking</a:t>
            </a:r>
          </a:p>
          <a:p>
            <a:r>
              <a:rPr lang="en-US" sz="3600" dirty="0" smtClean="0"/>
              <a:t>Main features:</a:t>
            </a:r>
          </a:p>
          <a:p>
            <a:pPr lvl="1"/>
            <a:r>
              <a:rPr lang="en-US" dirty="0" smtClean="0"/>
              <a:t>Issue management using a database</a:t>
            </a:r>
          </a:p>
          <a:p>
            <a:pPr lvl="1"/>
            <a:r>
              <a:rPr lang="en-US" dirty="0" smtClean="0"/>
              <a:t>Project and user management</a:t>
            </a:r>
          </a:p>
          <a:p>
            <a:pPr lvl="1"/>
            <a:r>
              <a:rPr lang="en-US" dirty="0" smtClean="0"/>
              <a:t>Customizable configuration</a:t>
            </a:r>
          </a:p>
          <a:p>
            <a:pPr lvl="1"/>
            <a:r>
              <a:rPr lang="en-US" dirty="0" smtClean="0"/>
              <a:t>Administrator control</a:t>
            </a:r>
          </a:p>
          <a:p>
            <a:pPr lvl="1"/>
            <a:r>
              <a:rPr lang="en-US" dirty="0" smtClean="0"/>
              <a:t>Reporting ability</a:t>
            </a:r>
          </a:p>
          <a:p>
            <a:pPr lvl="1"/>
            <a:r>
              <a:rPr lang="en-US" dirty="0" smtClean="0"/>
              <a:t>Time tracking</a:t>
            </a:r>
            <a:endParaRPr lang="en-US" dirty="0"/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Bug Tracking Systems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408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Examples:  </a:t>
            </a:r>
          </a:p>
          <a:p>
            <a:pPr lvl="1"/>
            <a:r>
              <a:rPr lang="en-CA" dirty="0" err="1" smtClean="0"/>
              <a:t>Bugzilla</a:t>
            </a:r>
            <a:r>
              <a:rPr lang="en-CA" dirty="0" smtClean="0"/>
              <a:t> (</a:t>
            </a:r>
            <a:r>
              <a:rPr lang="en-CA" b="1" i="1" dirty="0" smtClean="0"/>
              <a:t>open source</a:t>
            </a:r>
            <a:r>
              <a:rPr lang="en-CA" dirty="0" smtClean="0"/>
              <a:t>) </a:t>
            </a:r>
          </a:p>
          <a:p>
            <a:pPr lvl="1"/>
            <a:r>
              <a:rPr lang="en-CA" dirty="0" smtClean="0"/>
              <a:t>Mantis</a:t>
            </a:r>
          </a:p>
          <a:p>
            <a:r>
              <a:rPr lang="en-CA" dirty="0" smtClean="0"/>
              <a:t>Also included in products used at the college:</a:t>
            </a:r>
          </a:p>
          <a:p>
            <a:pPr lvl="1"/>
            <a:r>
              <a:rPr lang="en-CA" dirty="0" smtClean="0"/>
              <a:t>Team Foundation Server (part of Visual Studio 2012)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Bug Tracking Systems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880" y="1628800"/>
            <a:ext cx="722129" cy="95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91" y="2564904"/>
            <a:ext cx="1592753" cy="67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3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56176" y="274638"/>
            <a:ext cx="2530624" cy="2866330"/>
          </a:xfrm>
        </p:spPr>
        <p:txBody>
          <a:bodyPr>
            <a:normAutofit/>
          </a:bodyPr>
          <a:lstStyle/>
          <a:p>
            <a:r>
              <a:rPr lang="en-CA" dirty="0" smtClean="0"/>
              <a:t>Lifecycle of a </a:t>
            </a:r>
            <a:r>
              <a:rPr lang="en-CA" dirty="0" err="1" smtClean="0"/>
              <a:t>Bugzilla</a:t>
            </a:r>
            <a:r>
              <a:rPr lang="en-CA" dirty="0" smtClean="0"/>
              <a:t> Bug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372036"/>
            <a:ext cx="723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www.bugzilla.org/docs/2.18/html/lifecycle.html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0559"/>
            <a:ext cx="5040560" cy="58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4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Bug Title:</a:t>
            </a:r>
          </a:p>
          <a:p>
            <a:pPr marL="0" indent="0" algn="ctr">
              <a:buNone/>
            </a:pPr>
            <a:r>
              <a:rPr lang="en-US" dirty="0" smtClean="0"/>
              <a:t>Application crashes  </a:t>
            </a:r>
            <a:r>
              <a:rPr lang="en-US" dirty="0"/>
              <a:t>on clicking the SAVE button while creating a new user.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4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case tests one </a:t>
            </a:r>
            <a:r>
              <a:rPr lang="en-US" b="1" i="1" dirty="0" smtClean="0"/>
              <a:t>particular</a:t>
            </a:r>
            <a:r>
              <a:rPr lang="en-US" dirty="0" smtClean="0"/>
              <a:t> situation or condition within the system being tested</a:t>
            </a:r>
          </a:p>
          <a:p>
            <a:r>
              <a:rPr lang="en-US" dirty="0" smtClean="0"/>
              <a:t>System </a:t>
            </a:r>
            <a:r>
              <a:rPr lang="en-US" dirty="0"/>
              <a:t>test case:  </a:t>
            </a:r>
            <a:r>
              <a:rPr lang="en-US" dirty="0" smtClean="0"/>
              <a:t>meant </a:t>
            </a:r>
            <a:r>
              <a:rPr lang="en-US" dirty="0"/>
              <a:t>to test the system as per the requirements; </a:t>
            </a:r>
            <a:r>
              <a:rPr lang="en-US" b="1" i="1" dirty="0"/>
              <a:t>end to end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Case 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10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/>
              <a:t>Severity:</a:t>
            </a:r>
            <a:r>
              <a:rPr lang="en-US" dirty="0"/>
              <a:t> HIGH </a:t>
            </a:r>
            <a:r>
              <a:rPr lang="en-US" dirty="0" smtClean="0"/>
              <a:t>or </a:t>
            </a:r>
            <a:r>
              <a:rPr lang="en-US" dirty="0"/>
              <a:t>1</a:t>
            </a:r>
            <a:br>
              <a:rPr lang="en-US" dirty="0"/>
            </a:br>
            <a:r>
              <a:rPr lang="en-US" b="1" dirty="0"/>
              <a:t>Priority:</a:t>
            </a:r>
            <a:r>
              <a:rPr lang="en-US" dirty="0"/>
              <a:t> HIGH </a:t>
            </a:r>
            <a:r>
              <a:rPr lang="en-US" dirty="0" smtClean="0"/>
              <a:t>or </a:t>
            </a:r>
            <a:r>
              <a:rPr lang="en-US" dirty="0"/>
              <a:t>1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/>
              <a:t>Description: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Application </a:t>
            </a:r>
            <a:r>
              <a:rPr lang="en-US" dirty="0" smtClean="0"/>
              <a:t>crashed </a:t>
            </a:r>
            <a:r>
              <a:rPr lang="en-US" dirty="0"/>
              <a:t>on clicking the SAVE </a:t>
            </a:r>
            <a:r>
              <a:rPr lang="en-US" dirty="0" smtClean="0"/>
              <a:t>   button </a:t>
            </a:r>
            <a:r>
              <a:rPr lang="en-US" dirty="0"/>
              <a:t>while creating a new</a:t>
            </a:r>
            <a:br>
              <a:rPr lang="en-US" dirty="0"/>
            </a:br>
            <a:r>
              <a:rPr lang="en-US" dirty="0"/>
              <a:t>user, hence unable to create a new user in the application.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8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Bug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Steps </a:t>
            </a:r>
            <a:r>
              <a:rPr lang="en-US" b="1" dirty="0"/>
              <a:t>To Reproduce: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1)</a:t>
            </a:r>
            <a:r>
              <a:rPr lang="en-US" sz="3500" dirty="0"/>
              <a:t> Logon </a:t>
            </a:r>
            <a:r>
              <a:rPr lang="en-US" sz="3500" dirty="0" smtClean="0"/>
              <a:t>to the application</a:t>
            </a:r>
            <a:r>
              <a:rPr lang="en-US" sz="3500" dirty="0"/>
              <a:t/>
            </a:r>
            <a:br>
              <a:rPr lang="en-US" sz="3500" dirty="0"/>
            </a:br>
            <a:r>
              <a:rPr lang="en-US" sz="3500" b="1" dirty="0"/>
              <a:t>2)</a:t>
            </a:r>
            <a:r>
              <a:rPr lang="en-US" sz="3500" dirty="0"/>
              <a:t> Navigate to the Users Menu &gt; New User</a:t>
            </a:r>
            <a:br>
              <a:rPr lang="en-US" sz="3500" dirty="0"/>
            </a:br>
            <a:r>
              <a:rPr lang="en-US" sz="3500" b="1" dirty="0"/>
              <a:t>3)</a:t>
            </a:r>
            <a:r>
              <a:rPr lang="en-US" sz="3500" dirty="0"/>
              <a:t> </a:t>
            </a:r>
            <a:r>
              <a:rPr lang="en-US" sz="3500" dirty="0" smtClean="0"/>
              <a:t>Filled out </a:t>
            </a:r>
            <a:r>
              <a:rPr lang="en-US" sz="3500" dirty="0"/>
              <a:t>all the user information fields</a:t>
            </a:r>
            <a:br>
              <a:rPr lang="en-US" sz="3500" dirty="0"/>
            </a:br>
            <a:r>
              <a:rPr lang="en-US" sz="3500" b="1" dirty="0"/>
              <a:t>4)</a:t>
            </a:r>
            <a:r>
              <a:rPr lang="en-US" sz="3500" dirty="0"/>
              <a:t> Clicked on ‘Save’ button</a:t>
            </a:r>
            <a:br>
              <a:rPr lang="en-US" sz="3500" dirty="0"/>
            </a:br>
            <a:r>
              <a:rPr lang="en-US" sz="3500" b="1" dirty="0"/>
              <a:t>5) </a:t>
            </a:r>
            <a:r>
              <a:rPr lang="en-US" sz="3500" dirty="0" smtClean="0"/>
              <a:t>Saw error </a:t>
            </a:r>
            <a:r>
              <a:rPr lang="en-US" sz="3500" dirty="0"/>
              <a:t>page “ORA1090 Exception: Insert values Error…”</a:t>
            </a:r>
            <a:br>
              <a:rPr lang="en-US" sz="3500" dirty="0"/>
            </a:br>
            <a:r>
              <a:rPr lang="en-US" sz="3500" b="1" dirty="0"/>
              <a:t>6) </a:t>
            </a:r>
            <a:r>
              <a:rPr lang="en-US" sz="3500" dirty="0"/>
              <a:t>See the attached logs for more information (Attach more logs related to </a:t>
            </a:r>
            <a:r>
              <a:rPr lang="en-US" sz="3500" dirty="0" err="1"/>
              <a:t>bug..IF</a:t>
            </a:r>
            <a:r>
              <a:rPr lang="en-US" sz="3500" dirty="0"/>
              <a:t> any)</a:t>
            </a:r>
            <a:br>
              <a:rPr lang="en-US" sz="3500" dirty="0"/>
            </a:br>
            <a:r>
              <a:rPr lang="en-US" sz="3500" b="1" dirty="0"/>
              <a:t>7)</a:t>
            </a:r>
            <a:r>
              <a:rPr lang="en-US" sz="3500" dirty="0"/>
              <a:t> And also see the attached screenshot of the error page.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38662"/>
          </a:xfrm>
        </p:spPr>
        <p:txBody>
          <a:bodyPr/>
          <a:lstStyle/>
          <a:p>
            <a:pPr lvl="0"/>
            <a:r>
              <a:rPr lang="en-US" dirty="0" smtClean="0"/>
              <a:t>Need to be able to follow </a:t>
            </a:r>
            <a:r>
              <a:rPr lang="en-US" b="1" i="1" dirty="0" smtClean="0"/>
              <a:t>chain</a:t>
            </a:r>
            <a:r>
              <a:rPr lang="en-US" dirty="0" smtClean="0"/>
              <a:t> from requirements, through test case design through test case implementation</a:t>
            </a:r>
          </a:p>
          <a:p>
            <a:pPr lvl="0"/>
            <a:r>
              <a:rPr lang="en-US" dirty="0" smtClean="0"/>
              <a:t>Need to show that you have </a:t>
            </a:r>
            <a:r>
              <a:rPr lang="en-US" b="1" i="1" dirty="0" smtClean="0"/>
              <a:t>tested</a:t>
            </a:r>
            <a:r>
              <a:rPr lang="en-US" dirty="0" smtClean="0"/>
              <a:t> every requirement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Traceability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39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96975"/>
          <a:ext cx="8229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 for 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CA" sz="2000" b="0" i="0" u="none" kern="1400" dirty="0">
                          <a:latin typeface="+mn-lt"/>
                          <a:cs typeface="Arial"/>
                        </a:rPr>
                        <a:t>Test Case</a:t>
                      </a:r>
                      <a:endParaRPr lang="en-CA" sz="2000" b="0" i="0" u="none" kern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CA" sz="2000" b="0" i="0" u="none" kern="1400" dirty="0" smtClean="0">
                          <a:latin typeface="+mn-lt"/>
                          <a:cs typeface="Arial"/>
                        </a:rPr>
                        <a:t>Input</a:t>
                      </a:r>
                      <a:r>
                        <a:rPr lang="en-CA" sz="2000" b="0" i="0" u="none" kern="1400" baseline="0" dirty="0" smtClean="0">
                          <a:latin typeface="+mn-lt"/>
                          <a:cs typeface="Arial"/>
                        </a:rPr>
                        <a:t> </a:t>
                      </a:r>
                      <a:r>
                        <a:rPr lang="en-CA" sz="2000" b="0" i="0" u="none" kern="1400" dirty="0" smtClean="0">
                          <a:latin typeface="+mn-lt"/>
                          <a:cs typeface="Arial"/>
                        </a:rPr>
                        <a:t>Data</a:t>
                      </a:r>
                      <a:endParaRPr lang="en-CA" sz="2000" b="0" i="0" u="none" kern="1400" dirty="0">
                        <a:latin typeface="+mn-lt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pc="-15" dirty="0">
                          <a:latin typeface="+mn-lt"/>
                          <a:ea typeface="Times New Roman"/>
                        </a:rPr>
                        <a:t>Calculation</a:t>
                      </a:r>
                      <a:endParaRPr lang="en-CA" sz="2000" b="0" i="0" u="none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pc="-15" dirty="0">
                          <a:latin typeface="+mn-lt"/>
                          <a:ea typeface="Times New Roman"/>
                        </a:rPr>
                        <a:t>Expected result</a:t>
                      </a:r>
                      <a:endParaRPr lang="en-CA" sz="2000" b="0" i="0" u="none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pc="-15" dirty="0">
                          <a:latin typeface="+mn-lt"/>
                          <a:ea typeface="Times New Roman"/>
                        </a:rPr>
                        <a:t>Checked</a:t>
                      </a:r>
                      <a:endParaRPr lang="en-CA" sz="2000" b="0" i="0" u="none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Case Format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7338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Note</a:t>
            </a:r>
            <a:r>
              <a:rPr lang="en-US" sz="3200" dirty="0" smtClean="0"/>
              <a:t>: Include as many test cases as necessary – not just 3</a:t>
            </a:r>
            <a:endParaRPr lang="en-CA" sz="3200" dirty="0" smtClean="0"/>
          </a:p>
        </p:txBody>
      </p:sp>
    </p:spTree>
    <p:extLst>
      <p:ext uri="{BB962C8B-B14F-4D97-AF65-F5344CB8AC3E}">
        <p14:creationId xmlns:p14="http://schemas.microsoft.com/office/powerpoint/2010/main" val="4031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Need someone else to test the code that you write</a:t>
            </a:r>
            <a:endParaRPr lang="en-CA" dirty="0" smtClean="0"/>
          </a:p>
          <a:p>
            <a:pPr lvl="0"/>
            <a:r>
              <a:rPr lang="en-US" dirty="0" smtClean="0"/>
              <a:t>Share testing responsibilities</a:t>
            </a:r>
            <a:endParaRPr lang="en-CA" dirty="0" smtClean="0"/>
          </a:p>
          <a:p>
            <a:pPr lvl="1"/>
            <a:r>
              <a:rPr lang="en-US" dirty="0" smtClean="0"/>
              <a:t>“</a:t>
            </a:r>
            <a:r>
              <a:rPr lang="en-US" b="1" i="1" dirty="0" smtClean="0"/>
              <a:t>Bug Bash</a:t>
            </a:r>
            <a:r>
              <a:rPr lang="en-US" dirty="0" smtClean="0"/>
              <a:t>”</a:t>
            </a:r>
            <a:endParaRPr lang="en-CA" dirty="0" smtClean="0"/>
          </a:p>
          <a:p>
            <a:pPr lvl="1"/>
            <a:r>
              <a:rPr lang="en-US" dirty="0" smtClean="0"/>
              <a:t>Beta Testing</a:t>
            </a:r>
            <a:endParaRPr lang="en-CA" dirty="0" smtClean="0"/>
          </a:p>
          <a:p>
            <a:pPr lvl="1"/>
            <a:r>
              <a:rPr lang="en-US" dirty="0" smtClean="0"/>
              <a:t>Outsourcing Your Testing</a:t>
            </a:r>
            <a:r>
              <a:rPr lang="en-CA" dirty="0" smtClean="0"/>
              <a:t> 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 whatever means are possible to be effective in your testing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Execution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415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Report bugs as soon as possible</a:t>
            </a:r>
            <a:endParaRPr lang="en-CA" dirty="0" smtClean="0"/>
          </a:p>
          <a:p>
            <a:pPr lvl="0"/>
            <a:r>
              <a:rPr lang="en-US" dirty="0" smtClean="0"/>
              <a:t>Effectively describe the bugs</a:t>
            </a:r>
            <a:endParaRPr lang="en-CA" dirty="0" smtClean="0"/>
          </a:p>
          <a:p>
            <a:pPr lvl="0"/>
            <a:r>
              <a:rPr lang="en-US" dirty="0" smtClean="0"/>
              <a:t>Be </a:t>
            </a:r>
            <a:r>
              <a:rPr lang="en-US" b="1" i="1" dirty="0" smtClean="0"/>
              <a:t>nonjudgmental</a:t>
            </a:r>
            <a:r>
              <a:rPr lang="en-US" dirty="0" smtClean="0"/>
              <a:t> when reporting bugs</a:t>
            </a:r>
            <a:endParaRPr lang="en-CA" dirty="0" smtClean="0"/>
          </a:p>
          <a:p>
            <a:pPr lvl="0"/>
            <a:r>
              <a:rPr lang="en-US" dirty="0" smtClean="0"/>
              <a:t>Follow up on bug reports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Defect Logging and Tracking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68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t="28075" r="44105" b="14416"/>
          <a:stretch/>
        </p:blipFill>
        <p:spPr bwMode="auto">
          <a:xfrm>
            <a:off x="293298" y="332656"/>
            <a:ext cx="8567303" cy="6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32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2"/>
          </a:xfrm>
        </p:spPr>
        <p:txBody>
          <a:bodyPr/>
          <a:lstStyle/>
          <a:p>
            <a:pPr lvl="0"/>
            <a:r>
              <a:rPr lang="en-US" dirty="0" smtClean="0"/>
              <a:t>Unique </a:t>
            </a:r>
            <a:r>
              <a:rPr lang="en-US" b="1" i="1" dirty="0" smtClean="0"/>
              <a:t>identifier</a:t>
            </a:r>
          </a:p>
          <a:p>
            <a:pPr lvl="0"/>
            <a:r>
              <a:rPr lang="en-US" dirty="0" smtClean="0"/>
              <a:t>Steps to </a:t>
            </a:r>
            <a:r>
              <a:rPr lang="en-US" b="1" i="1" dirty="0" smtClean="0"/>
              <a:t>reproduce</a:t>
            </a:r>
            <a:endParaRPr lang="en-CA" b="1" i="1" dirty="0" smtClean="0"/>
          </a:p>
          <a:p>
            <a:pPr lvl="0"/>
            <a:r>
              <a:rPr lang="en-US" dirty="0" smtClean="0"/>
              <a:t>What you </a:t>
            </a:r>
            <a:r>
              <a:rPr lang="en-US" b="1" i="1" dirty="0" smtClean="0"/>
              <a:t>expected</a:t>
            </a:r>
            <a:r>
              <a:rPr lang="en-US" dirty="0" smtClean="0"/>
              <a:t> to see</a:t>
            </a:r>
          </a:p>
          <a:p>
            <a:pPr lvl="0"/>
            <a:r>
              <a:rPr lang="en-US" dirty="0" smtClean="0"/>
              <a:t>What you saw </a:t>
            </a:r>
            <a:r>
              <a:rPr lang="en-US" b="1" i="1" dirty="0" smtClean="0"/>
              <a:t>instead</a:t>
            </a:r>
            <a:r>
              <a:rPr lang="en-US" dirty="0" smtClean="0"/>
              <a:t> – be specific and to the point</a:t>
            </a:r>
            <a:endParaRPr lang="en-CA" b="1" i="1" dirty="0" smtClean="0"/>
          </a:p>
          <a:p>
            <a:pPr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Effective Bug Description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083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000" dirty="0" smtClean="0"/>
              <a:t>Try and narrow down cause of the bug</a:t>
            </a:r>
            <a:endParaRPr lang="en-CA" sz="3000" dirty="0" smtClean="0"/>
          </a:p>
          <a:p>
            <a:pPr lvl="0"/>
            <a:r>
              <a:rPr lang="en-US" sz="3000" dirty="0" smtClean="0"/>
              <a:t>Some steps to help</a:t>
            </a:r>
            <a:endParaRPr lang="en-CA" sz="3000" dirty="0" smtClean="0"/>
          </a:p>
          <a:p>
            <a:pPr lvl="1"/>
            <a:r>
              <a:rPr lang="en-US" sz="2800" dirty="0" smtClean="0"/>
              <a:t>Don’t take anything for granted</a:t>
            </a:r>
            <a:endParaRPr lang="en-CA" sz="2800" dirty="0" smtClean="0"/>
          </a:p>
          <a:p>
            <a:pPr lvl="1"/>
            <a:r>
              <a:rPr lang="en-US" sz="2800" dirty="0" smtClean="0"/>
              <a:t>Look for time-dependent problems</a:t>
            </a:r>
            <a:endParaRPr lang="en-CA" sz="2800" dirty="0" smtClean="0"/>
          </a:p>
          <a:p>
            <a:pPr lvl="1"/>
            <a:r>
              <a:rPr lang="en-US" sz="2800" dirty="0" smtClean="0"/>
              <a:t>White-box problems that are data overflows or memory leaks can take a while to show</a:t>
            </a:r>
            <a:endParaRPr lang="en-CA" sz="2800" dirty="0" smtClean="0"/>
          </a:p>
          <a:p>
            <a:pPr lvl="1"/>
            <a:r>
              <a:rPr lang="en-US" sz="2800" dirty="0" smtClean="0"/>
              <a:t>Look for state problems (e.g. only occur first time it’s run) </a:t>
            </a:r>
            <a:endParaRPr lang="en-CA" sz="2800" dirty="0" smtClean="0"/>
          </a:p>
          <a:p>
            <a:pPr lvl="1"/>
            <a:r>
              <a:rPr lang="en-US" sz="2800" dirty="0" smtClean="0"/>
              <a:t>Resource dependencies on test machine</a:t>
            </a:r>
            <a:endParaRPr lang="en-CA" sz="2800" dirty="0" smtClean="0"/>
          </a:p>
          <a:p>
            <a:pPr lvl="1"/>
            <a:r>
              <a:rPr lang="en-US" sz="2800" dirty="0" smtClean="0"/>
              <a:t>Try to reproduce on different hardware</a:t>
            </a:r>
            <a:endParaRPr lang="en-CA" sz="2800" dirty="0" smtClean="0"/>
          </a:p>
          <a:p>
            <a:r>
              <a:rPr lang="en-US" sz="3000" dirty="0" smtClean="0"/>
              <a:t>Still log the bug even if it cannot be reproduced</a:t>
            </a:r>
            <a:endParaRPr lang="en-CA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CA" dirty="0" smtClean="0"/>
              <a:t>Isolating and Reproducing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1086</Words>
  <Application>Microsoft Office PowerPoint</Application>
  <PresentationFormat>On-screen Show (4:3)</PresentationFormat>
  <Paragraphs>194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Test Planning &amp;  Defect Management</vt:lpstr>
      <vt:lpstr>Test Case Design</vt:lpstr>
      <vt:lpstr>Requirements Traceability</vt:lpstr>
      <vt:lpstr>Test Case Format</vt:lpstr>
      <vt:lpstr>Test Execution</vt:lpstr>
      <vt:lpstr>Defect Logging and Tracking</vt:lpstr>
      <vt:lpstr>PowerPoint Presentation</vt:lpstr>
      <vt:lpstr>Effective Bug Description</vt:lpstr>
      <vt:lpstr>Isolating and Reproducing</vt:lpstr>
      <vt:lpstr>Interaction (Pair with a buddy)</vt:lpstr>
      <vt:lpstr>Severity/Priority</vt:lpstr>
      <vt:lpstr>Interaction (Pair with a buddy)</vt:lpstr>
      <vt:lpstr>Severity/Priority</vt:lpstr>
      <vt:lpstr>Interaction (Pair with a buddy)</vt:lpstr>
      <vt:lpstr>Severity/Priority Examples</vt:lpstr>
      <vt:lpstr>Bug Tracking Systems</vt:lpstr>
      <vt:lpstr>Bug Tracking Systems</vt:lpstr>
      <vt:lpstr>Lifecycle of a Bugzilla Bug</vt:lpstr>
      <vt:lpstr>Sample Bug Report</vt:lpstr>
      <vt:lpstr>Sample Bug Report</vt:lpstr>
      <vt:lpstr>Sample Bug Report</vt:lpstr>
      <vt:lpstr>Sample Bug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2017-10-23T22:14:01Z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