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31"/>
  </p:notesMasterIdLst>
  <p:sldIdLst>
    <p:sldId id="309" r:id="rId5"/>
    <p:sldId id="377" r:id="rId6"/>
    <p:sldId id="378" r:id="rId7"/>
    <p:sldId id="379" r:id="rId8"/>
    <p:sldId id="317" r:id="rId9"/>
    <p:sldId id="384" r:id="rId10"/>
    <p:sldId id="380" r:id="rId11"/>
    <p:sldId id="381" r:id="rId12"/>
    <p:sldId id="382" r:id="rId13"/>
    <p:sldId id="385" r:id="rId14"/>
    <p:sldId id="386" r:id="rId15"/>
    <p:sldId id="387" r:id="rId16"/>
    <p:sldId id="388" r:id="rId17"/>
    <p:sldId id="389" r:id="rId18"/>
    <p:sldId id="391" r:id="rId19"/>
    <p:sldId id="392" r:id="rId20"/>
    <p:sldId id="393" r:id="rId21"/>
    <p:sldId id="394" r:id="rId22"/>
    <p:sldId id="395" r:id="rId23"/>
    <p:sldId id="396" r:id="rId24"/>
    <p:sldId id="398" r:id="rId25"/>
    <p:sldId id="399" r:id="rId26"/>
    <p:sldId id="400" r:id="rId27"/>
    <p:sldId id="401" r:id="rId28"/>
    <p:sldId id="402" r:id="rId29"/>
    <p:sldId id="403" r:id="rId30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81435" autoAdjust="0"/>
  </p:normalViewPr>
  <p:slideViewPr>
    <p:cSldViewPr>
      <p:cViewPr varScale="1">
        <p:scale>
          <a:sx n="104" d="100"/>
          <a:sy n="104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– buying used car.  Static – kicking tires, looking under hood.  Dynamic – test drive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– easy to become biased because tests may be tailored to match code’s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36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– easy to become biased because tests may be tailored to match code’s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57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Dynamic White Box Testing – </a:t>
            </a:r>
            <a:br>
              <a:rPr lang="en-US" dirty="0" smtClean="0"/>
            </a:br>
            <a:r>
              <a:rPr lang="en-US" dirty="0" smtClean="0"/>
              <a:t>Code Coverage Analysis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Statement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every line of code</a:t>
            </a:r>
          </a:p>
          <a:p>
            <a:r>
              <a:rPr lang="en-US" dirty="0" smtClean="0"/>
              <a:t>Also known as line coverage</a:t>
            </a:r>
          </a:p>
          <a:p>
            <a:r>
              <a:rPr lang="en-US" dirty="0" smtClean="0"/>
              <a:t>Does not care about logical operations, just that in covers each line at least once</a:t>
            </a:r>
          </a:p>
          <a:p>
            <a:r>
              <a:rPr lang="en-US" dirty="0" smtClean="0"/>
              <a:t>Only covers true conditions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Coverage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if(a </a:t>
            </a:r>
            <a:r>
              <a:rPr lang="en-US" dirty="0"/>
              <a:t>|| b)) 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 smtClean="0"/>
              <a:t>	test1 </a:t>
            </a:r>
            <a:r>
              <a:rPr lang="en-US" dirty="0"/>
              <a:t>= true;</a:t>
            </a:r>
          </a:p>
          <a:p>
            <a:pPr marL="0" indent="0">
              <a:buNone/>
            </a:pPr>
            <a:r>
              <a:rPr lang="en-US" dirty="0"/>
              <a:t>	else if(c) </a:t>
            </a:r>
          </a:p>
          <a:p>
            <a:pPr marL="0" indent="0">
              <a:buNone/>
            </a:pPr>
            <a:r>
              <a:rPr lang="en-US" dirty="0"/>
              <a:t>		test2 = true</a:t>
            </a:r>
          </a:p>
          <a:p>
            <a:pPr marL="0" indent="0">
              <a:buNone/>
            </a:pPr>
            <a:r>
              <a:rPr lang="en-US" dirty="0" smtClean="0"/>
              <a:t>T1</a:t>
            </a:r>
            <a:r>
              <a:rPr lang="en-US" dirty="0"/>
              <a:t>: a </a:t>
            </a:r>
            <a:r>
              <a:rPr lang="en-US" dirty="0" smtClean="0"/>
              <a:t>= true, b=false</a:t>
            </a:r>
          </a:p>
          <a:p>
            <a:pPr marL="0" indent="0">
              <a:buNone/>
            </a:pPr>
            <a:r>
              <a:rPr lang="en-US" dirty="0" smtClean="0"/>
              <a:t>T2</a:t>
            </a:r>
            <a:r>
              <a:rPr lang="en-US" dirty="0"/>
              <a:t>: </a:t>
            </a:r>
            <a:r>
              <a:rPr lang="en-US" dirty="0" smtClean="0"/>
              <a:t>a=false, b =false, c=true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Interaction – Partner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many test cases are needed to cover the following using </a:t>
            </a:r>
            <a:r>
              <a:rPr lang="en-US" b="1" dirty="0" smtClean="0"/>
              <a:t>statement</a:t>
            </a:r>
            <a:r>
              <a:rPr lang="en-US" dirty="0" smtClean="0"/>
              <a:t> </a:t>
            </a:r>
            <a:r>
              <a:rPr lang="en-US" b="1" dirty="0" smtClean="0"/>
              <a:t>coverage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</a:t>
            </a:r>
            <a:r>
              <a:rPr lang="en-US" dirty="0" smtClean="0"/>
              <a:t>b </a:t>
            </a:r>
            <a:r>
              <a:rPr lang="en-US" dirty="0"/>
              <a:t>|| a ==b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if(c &gt; </a:t>
            </a:r>
            <a:r>
              <a:rPr lang="en-US" dirty="0" smtClean="0"/>
              <a:t>a </a:t>
            </a:r>
            <a:r>
              <a:rPr lang="en-US" dirty="0"/>
              <a:t>|| b &gt; 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if(b &gt; 10)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100)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c;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each decision that can be true/false (do-while, if/else, case)</a:t>
            </a:r>
          </a:p>
          <a:p>
            <a:r>
              <a:rPr lang="en-US" dirty="0" smtClean="0"/>
              <a:t>Makes sure every true/false consider has been met</a:t>
            </a:r>
          </a:p>
          <a:p>
            <a:r>
              <a:rPr lang="en-US" dirty="0" smtClean="0"/>
              <a:t>Different from statement coverage as it looks at false conditions as well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Coverage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if(a || b)) </a:t>
            </a:r>
          </a:p>
          <a:p>
            <a:pPr marL="0" indent="0">
              <a:buNone/>
            </a:pPr>
            <a:r>
              <a:rPr lang="en-US" dirty="0"/>
              <a:t>    		test1 = true;</a:t>
            </a:r>
          </a:p>
          <a:p>
            <a:pPr marL="0" indent="0">
              <a:buNone/>
            </a:pPr>
            <a:r>
              <a:rPr lang="en-US" dirty="0"/>
              <a:t>	else if(c) </a:t>
            </a:r>
          </a:p>
          <a:p>
            <a:pPr marL="0" indent="0">
              <a:buNone/>
            </a:pPr>
            <a:r>
              <a:rPr lang="en-US" dirty="0"/>
              <a:t>		test2 = true</a:t>
            </a:r>
          </a:p>
          <a:p>
            <a:pPr marL="0" indent="0">
              <a:buNone/>
            </a:pPr>
            <a:r>
              <a:rPr lang="en-US" dirty="0"/>
              <a:t>T1: a = </a:t>
            </a:r>
            <a:r>
              <a:rPr lang="en-US" dirty="0" smtClean="0"/>
              <a:t>true, b=false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T2: a=false, b =false, </a:t>
            </a:r>
            <a:r>
              <a:rPr lang="en-US" dirty="0" smtClean="0"/>
              <a:t>c=true</a:t>
            </a:r>
          </a:p>
          <a:p>
            <a:pPr marL="0" indent="0">
              <a:buNone/>
            </a:pPr>
            <a:r>
              <a:rPr lang="en-US" dirty="0" smtClean="0"/>
              <a:t>T3: </a:t>
            </a:r>
            <a:r>
              <a:rPr lang="en-US" dirty="0"/>
              <a:t>a=false, b =false, </a:t>
            </a:r>
            <a:r>
              <a:rPr lang="en-US" dirty="0" smtClean="0"/>
              <a:t>c=false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Interaction – Partner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many test cases are needed to cover the following using </a:t>
            </a:r>
            <a:r>
              <a:rPr lang="en-US" b="1" dirty="0" smtClean="0"/>
              <a:t>decision</a:t>
            </a:r>
            <a:r>
              <a:rPr lang="en-US" dirty="0" smtClean="0"/>
              <a:t> </a:t>
            </a:r>
            <a:r>
              <a:rPr lang="en-US" b="1" dirty="0" smtClean="0"/>
              <a:t>coverage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</a:t>
            </a:r>
            <a:r>
              <a:rPr lang="en-US" dirty="0" smtClean="0"/>
              <a:t>b || a == 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if(c &gt; </a:t>
            </a:r>
            <a:r>
              <a:rPr lang="en-US" dirty="0" smtClean="0"/>
              <a:t>a </a:t>
            </a:r>
            <a:r>
              <a:rPr lang="en-US" dirty="0"/>
              <a:t>|| b &gt; 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if(b &gt; 10)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100)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c;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each decision that can be true/false (do-while, if/else, case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Makes sure every variation of true/false has been considered</a:t>
            </a:r>
          </a:p>
          <a:p>
            <a:r>
              <a:rPr lang="en-US" dirty="0" smtClean="0"/>
              <a:t>Different from decision coverage as it includes alternate paths to same condition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Coverage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if(a || b)) </a:t>
            </a:r>
          </a:p>
          <a:p>
            <a:pPr marL="0" indent="0">
              <a:buNone/>
            </a:pPr>
            <a:r>
              <a:rPr lang="en-US" dirty="0"/>
              <a:t>    		test1 = true;</a:t>
            </a:r>
          </a:p>
          <a:p>
            <a:pPr marL="0" indent="0">
              <a:buNone/>
            </a:pPr>
            <a:r>
              <a:rPr lang="en-US" dirty="0"/>
              <a:t>	else if(c) </a:t>
            </a:r>
          </a:p>
          <a:p>
            <a:pPr marL="0" indent="0">
              <a:buNone/>
            </a:pPr>
            <a:r>
              <a:rPr lang="en-US" dirty="0"/>
              <a:t>		test2 = true</a:t>
            </a:r>
          </a:p>
          <a:p>
            <a:pPr marL="0" indent="0">
              <a:buNone/>
            </a:pPr>
            <a:r>
              <a:rPr lang="en-US" dirty="0"/>
              <a:t>T1: a = </a:t>
            </a:r>
            <a:r>
              <a:rPr lang="en-US" dirty="0" smtClean="0"/>
              <a:t>true, b=false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T2: a=false, b =false, </a:t>
            </a:r>
            <a:r>
              <a:rPr lang="en-US" dirty="0" smtClean="0"/>
              <a:t>c=true</a:t>
            </a:r>
          </a:p>
          <a:p>
            <a:pPr marL="0" indent="0">
              <a:buNone/>
            </a:pPr>
            <a:r>
              <a:rPr lang="en-US" dirty="0" smtClean="0"/>
              <a:t>T3: </a:t>
            </a:r>
            <a:r>
              <a:rPr lang="en-US" dirty="0"/>
              <a:t>a=false, b =false, </a:t>
            </a:r>
            <a:r>
              <a:rPr lang="en-US" dirty="0" smtClean="0"/>
              <a:t>c=false </a:t>
            </a:r>
          </a:p>
          <a:p>
            <a:pPr marL="0" indent="0">
              <a:buNone/>
            </a:pPr>
            <a:r>
              <a:rPr lang="en-US" dirty="0" smtClean="0"/>
              <a:t>T4: a = false, b=true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Interaction – Partner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many test cases are needed to cover the following using </a:t>
            </a:r>
            <a:r>
              <a:rPr lang="en-US" b="1" dirty="0" smtClean="0"/>
              <a:t>condition</a:t>
            </a:r>
            <a:r>
              <a:rPr lang="en-US" dirty="0" smtClean="0"/>
              <a:t> </a:t>
            </a:r>
            <a:r>
              <a:rPr lang="en-US" b="1" dirty="0" smtClean="0"/>
              <a:t>coverage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</a:t>
            </a:r>
            <a:r>
              <a:rPr lang="en-US" dirty="0" smtClean="0"/>
              <a:t>b || a ==b)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if(c &gt; </a:t>
            </a:r>
            <a:r>
              <a:rPr lang="en-US" dirty="0" smtClean="0"/>
              <a:t>a || b &gt; 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if(b &gt; 10)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100)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c;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every possible path in a program</a:t>
            </a:r>
          </a:p>
          <a:p>
            <a:r>
              <a:rPr lang="en-US" dirty="0" smtClean="0"/>
              <a:t>Has test cases for each path, not just each condition</a:t>
            </a:r>
          </a:p>
          <a:p>
            <a:r>
              <a:rPr lang="en-US" dirty="0" smtClean="0"/>
              <a:t>Different from condition coverage as it covers paths, not conditions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Testing something that is not running by </a:t>
            </a:r>
            <a:r>
              <a:rPr lang="en-US" b="1" dirty="0" smtClean="0"/>
              <a:t>examining</a:t>
            </a:r>
            <a:r>
              <a:rPr lang="en-US" dirty="0" smtClean="0"/>
              <a:t> and reviewing it.</a:t>
            </a:r>
          </a:p>
          <a:p>
            <a:pPr lvl="1"/>
            <a:r>
              <a:rPr lang="en-CA" dirty="0" smtClean="0"/>
              <a:t>Examples: Code inspections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 Testing</a:t>
            </a:r>
          </a:p>
          <a:p>
            <a:pPr lvl="1"/>
            <a:r>
              <a:rPr lang="en-US" dirty="0" smtClean="0"/>
              <a:t>Testing software by </a:t>
            </a:r>
            <a:r>
              <a:rPr lang="en-US" b="1" dirty="0" smtClean="0"/>
              <a:t>running</a:t>
            </a:r>
            <a:r>
              <a:rPr lang="en-US" dirty="0" smtClean="0"/>
              <a:t> and using it.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Static and Dynamic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7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returnInput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input, </a:t>
            </a:r>
            <a:r>
              <a:rPr lang="en-US" dirty="0" err="1"/>
              <a:t>boolean</a:t>
            </a:r>
            <a:r>
              <a:rPr lang="en-US" dirty="0"/>
              <a:t> condition1, </a:t>
            </a:r>
            <a:r>
              <a:rPr lang="en-US" dirty="0" err="1"/>
              <a:t>boolean</a:t>
            </a:r>
            <a:r>
              <a:rPr lang="en-US" dirty="0"/>
              <a:t> condition2, </a:t>
            </a:r>
            <a:r>
              <a:rPr lang="en-US" dirty="0" err="1"/>
              <a:t>boolean</a:t>
            </a:r>
            <a:r>
              <a:rPr lang="en-US" dirty="0"/>
              <a:t> condition3)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 = input;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 = 0;</a:t>
            </a:r>
          </a:p>
          <a:p>
            <a:pPr marL="0" indent="0">
              <a:buNone/>
            </a:pPr>
            <a:r>
              <a:rPr lang="en-US" dirty="0"/>
              <a:t>  if (condition1) </a:t>
            </a:r>
          </a:p>
          <a:p>
            <a:pPr marL="0" indent="0">
              <a:buNone/>
            </a:pPr>
            <a:r>
              <a:rPr lang="en-US" dirty="0"/>
              <a:t>    x++;</a:t>
            </a:r>
          </a:p>
          <a:p>
            <a:pPr marL="0" indent="0">
              <a:buNone/>
            </a:pPr>
            <a:r>
              <a:rPr lang="en-US" dirty="0"/>
              <a:t>  if (condition2) </a:t>
            </a:r>
          </a:p>
          <a:p>
            <a:pPr marL="0" indent="0">
              <a:buNone/>
            </a:pPr>
            <a:r>
              <a:rPr lang="en-US" dirty="0"/>
              <a:t>    x--;</a:t>
            </a:r>
          </a:p>
          <a:p>
            <a:pPr marL="0" indent="0">
              <a:buNone/>
            </a:pPr>
            <a:r>
              <a:rPr lang="en-US" dirty="0"/>
              <a:t>  if (condition3) </a:t>
            </a:r>
          </a:p>
          <a:p>
            <a:pPr marL="0" indent="0">
              <a:buNone/>
            </a:pPr>
            <a:r>
              <a:rPr lang="en-US" dirty="0"/>
              <a:t>    y=x;</a:t>
            </a:r>
          </a:p>
          <a:p>
            <a:pPr marL="0" indent="0">
              <a:buNone/>
            </a:pPr>
            <a:r>
              <a:rPr lang="en-US" dirty="0"/>
              <a:t>  return 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3" y="2699777"/>
            <a:ext cx="4832738" cy="34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Interaction – Partner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many test cases are needed to cover the following using </a:t>
            </a:r>
            <a:r>
              <a:rPr lang="en-US" b="1" dirty="0" smtClean="0"/>
              <a:t>path</a:t>
            </a:r>
            <a:r>
              <a:rPr lang="en-US" dirty="0" smtClean="0"/>
              <a:t> </a:t>
            </a:r>
            <a:r>
              <a:rPr lang="en-US" b="1" dirty="0" smtClean="0"/>
              <a:t>coverage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function(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</a:t>
            </a:r>
            <a:r>
              <a:rPr lang="en-US" dirty="0" smtClean="0"/>
              <a:t>b || a ==b)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if(c &gt; </a:t>
            </a:r>
            <a:r>
              <a:rPr lang="en-US" dirty="0" smtClean="0"/>
              <a:t>a || b &gt; 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 = 10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if(b &gt; 10)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if(a &gt; 100)</a:t>
            </a:r>
          </a:p>
          <a:p>
            <a:pPr marL="0" indent="0">
              <a:buNone/>
            </a:pPr>
            <a:r>
              <a:rPr lang="en-US" dirty="0"/>
              <a:t>		c = </a:t>
            </a:r>
            <a:r>
              <a:rPr lang="en-US" dirty="0" smtClean="0"/>
              <a:t>10000;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c;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Cyclomatic</a:t>
            </a:r>
            <a:r>
              <a:rPr lang="en-CA" dirty="0"/>
              <a:t> </a:t>
            </a:r>
            <a:r>
              <a:rPr lang="en-CA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Cyclomatic</a:t>
            </a:r>
            <a:r>
              <a:rPr lang="en-US" dirty="0"/>
              <a:t> complexity is a software metric used to measure the complexity of a program. These metric, measures independent paths through program source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 </a:t>
            </a:r>
            <a:r>
              <a:rPr lang="en-US" dirty="0" err="1" smtClean="0"/>
              <a:t>Cyclomatic</a:t>
            </a:r>
            <a:r>
              <a:rPr lang="en-US" dirty="0" smtClean="0"/>
              <a:t> complexity has been linked to higher risks of coding errors</a:t>
            </a:r>
          </a:p>
          <a:p>
            <a:r>
              <a:rPr lang="en-US" dirty="0"/>
              <a:t>It is calculated by developing a Control Flow Graph of the code that measures the number of linearly-independent paths through a program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A = 10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IF </a:t>
            </a:r>
            <a:r>
              <a:rPr lang="en-US" dirty="0"/>
              <a:t>B &gt; C THEN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	A </a:t>
            </a:r>
            <a:r>
              <a:rPr lang="en-US" dirty="0"/>
              <a:t>=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	A </a:t>
            </a:r>
            <a:r>
              <a:rPr lang="en-US" dirty="0"/>
              <a:t>= 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ENDIF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A</a:t>
            </a:r>
          </a:p>
          <a:p>
            <a:pPr marL="0" indent="0">
              <a:buNone/>
            </a:pPr>
            <a:r>
              <a:rPr lang="en-US" dirty="0"/>
              <a:t>Print B</a:t>
            </a:r>
          </a:p>
          <a:p>
            <a:pPr marL="0" indent="0">
              <a:buNone/>
            </a:pPr>
            <a:r>
              <a:rPr lang="en-US" dirty="0"/>
              <a:t>Print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40768"/>
            <a:ext cx="4243954" cy="50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9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Cyclomatic</a:t>
            </a:r>
            <a:r>
              <a:rPr lang="en-CA" dirty="0"/>
              <a:t> </a:t>
            </a:r>
            <a:r>
              <a:rPr lang="en-CA" dirty="0" smtClean="0"/>
              <a:t>Complexity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Cyclomatic</a:t>
            </a:r>
            <a:r>
              <a:rPr lang="en-US" dirty="0"/>
              <a:t> complexity = E - N + 2*P </a:t>
            </a:r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r>
              <a:rPr lang="en-US" dirty="0"/>
              <a:t>  E = number of edges in the flow graph</a:t>
            </a:r>
            <a:r>
              <a:rPr lang="en-US" dirty="0" smtClean="0"/>
              <a:t>. (lines)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N = number of nodes in the flow </a:t>
            </a:r>
            <a:r>
              <a:rPr lang="en-US" dirty="0" smtClean="0"/>
              <a:t>graph. (shapes)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P = number of nodes that have exit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Cyclomatic</a:t>
            </a:r>
            <a:r>
              <a:rPr lang="en-CA" dirty="0"/>
              <a:t> Complexity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20" y="1285057"/>
            <a:ext cx="4291094" cy="50712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08104" y="1556792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Cyclomatic</a:t>
            </a:r>
            <a:r>
              <a:rPr lang="en-US" dirty="0"/>
              <a:t> complexity is </a:t>
            </a:r>
            <a:r>
              <a:rPr lang="en-US" dirty="0" smtClean="0"/>
              <a:t>calculated:</a:t>
            </a:r>
            <a:br>
              <a:rPr lang="en-US" dirty="0" smtClean="0"/>
            </a:br>
            <a:r>
              <a:rPr lang="en-US" dirty="0" smtClean="0"/>
              <a:t>E = 8</a:t>
            </a:r>
          </a:p>
          <a:p>
            <a:r>
              <a:rPr lang="en-US" dirty="0" smtClean="0"/>
              <a:t>N = 7</a:t>
            </a:r>
          </a:p>
          <a:p>
            <a:r>
              <a:rPr lang="en-US" dirty="0" smtClean="0"/>
              <a:t>P = 1</a:t>
            </a:r>
          </a:p>
          <a:p>
            <a:endParaRPr lang="en-US" dirty="0"/>
          </a:p>
          <a:p>
            <a:r>
              <a:rPr lang="en-US" dirty="0" smtClean="0"/>
              <a:t>CCC = 8 – 7 + 2*1 = 3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15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– Partner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Calculate the </a:t>
            </a:r>
            <a:r>
              <a:rPr lang="en-US" dirty="0" err="1" smtClean="0"/>
              <a:t>Cyclomatic</a:t>
            </a:r>
            <a:r>
              <a:rPr lang="en-US" dirty="0" smtClean="0"/>
              <a:t> Complexity: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IF A = 10 THEN </a:t>
            </a:r>
          </a:p>
          <a:p>
            <a:pPr marL="0" indent="0">
              <a:buNone/>
            </a:pPr>
            <a:r>
              <a:rPr lang="en-US" dirty="0"/>
              <a:t> IF B &gt; C THEN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return;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ELSE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A=B;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ENDIF</a:t>
            </a:r>
          </a:p>
          <a:p>
            <a:pPr marL="0" indent="0">
              <a:buNone/>
            </a:pPr>
            <a:r>
              <a:rPr lang="en-US" dirty="0" smtClean="0"/>
              <a:t>ENDIF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eturn;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57150" indent="0" algn="ctr">
              <a:buNone/>
            </a:pPr>
            <a:r>
              <a:rPr lang="en-CA" sz="3600" dirty="0" smtClean="0"/>
              <a:t>Tester knows what software is supposed to do, but cannot look in it (the box) to see how it </a:t>
            </a:r>
            <a:r>
              <a:rPr lang="en-CA" sz="3600" b="1" dirty="0" smtClean="0"/>
              <a:t>operates</a:t>
            </a:r>
            <a:r>
              <a:rPr lang="en-CA" sz="3600" dirty="0"/>
              <a:t>.</a:t>
            </a:r>
            <a:endParaRPr lang="en-CA" sz="3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Black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81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3000" b="1" dirty="0" smtClean="0"/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CA" dirty="0" smtClean="0"/>
              <a:t>Tester has access to the code and can examine it for </a:t>
            </a:r>
            <a:r>
              <a:rPr lang="en-CA" b="1" dirty="0" smtClean="0"/>
              <a:t>clues</a:t>
            </a:r>
            <a:r>
              <a:rPr lang="en-CA" dirty="0" smtClean="0"/>
              <a:t> to help with the testing.  </a:t>
            </a: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Tester may determine that certain conditions are more or less likely to fail and tailor testing based on that.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White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64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Also called </a:t>
            </a:r>
            <a:r>
              <a:rPr lang="en-US" b="1" dirty="0" smtClean="0"/>
              <a:t>structural testing</a:t>
            </a:r>
          </a:p>
          <a:p>
            <a:endParaRPr lang="en-US" dirty="0" smtClean="0"/>
          </a:p>
          <a:p>
            <a:r>
              <a:rPr lang="en-US" dirty="0" smtClean="0"/>
              <a:t>Using information gained from seeing what the code does and how it works to determine what to test, what not to test, and how to approach the testing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White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6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</a:t>
            </a:r>
            <a:r>
              <a:rPr lang="en-US" dirty="0" smtClean="0"/>
              <a:t>Coverage and </a:t>
            </a:r>
            <a:r>
              <a:rPr lang="en-US" dirty="0"/>
              <a:t>Code Coverage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Code Coverage </a:t>
            </a:r>
            <a:r>
              <a:rPr lang="en-US" dirty="0" smtClean="0"/>
              <a:t>is </a:t>
            </a:r>
            <a:r>
              <a:rPr lang="en-US" dirty="0"/>
              <a:t>a measurement of how many lines/blocks/arcs of your code are executed while the automated tests are running.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Code Coverage Analysis </a:t>
            </a:r>
            <a:r>
              <a:rPr lang="en-US" dirty="0" smtClean="0"/>
              <a:t>is a white box testing technique. It is the </a:t>
            </a:r>
            <a:r>
              <a:rPr lang="en-US" dirty="0"/>
              <a:t>process of </a:t>
            </a:r>
            <a:r>
              <a:rPr lang="en-US" dirty="0" smtClean="0"/>
              <a:t>analyzing code,  with code coverage in mind, in hopes in creating meaningful </a:t>
            </a:r>
            <a:r>
              <a:rPr lang="en-US" dirty="0"/>
              <a:t>and thorough </a:t>
            </a:r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1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CCA good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Finding areas of a program not exercised by a set of test </a:t>
            </a:r>
            <a:r>
              <a:rPr lang="en-US" dirty="0" smtClean="0"/>
              <a:t>cases</a:t>
            </a:r>
            <a:endParaRPr lang="en-US" dirty="0"/>
          </a:p>
          <a:p>
            <a:r>
              <a:rPr lang="en-US" dirty="0"/>
              <a:t>Creating additional test cases to increase </a:t>
            </a:r>
            <a:r>
              <a:rPr lang="en-US" dirty="0" smtClean="0"/>
              <a:t>coverage</a:t>
            </a:r>
            <a:endParaRPr lang="en-US" dirty="0"/>
          </a:p>
          <a:p>
            <a:r>
              <a:rPr lang="en-US" dirty="0"/>
              <a:t>Determining a quantitative measure of code coverage, which is an indirect measure of quality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Optional:</a:t>
            </a:r>
          </a:p>
          <a:p>
            <a:r>
              <a:rPr lang="en-US" dirty="0"/>
              <a:t>Identifying redundant test cases that do not increase coverage.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CCA </a:t>
            </a:r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basic assumptions behind coverage analysis tell us about the strengths and </a:t>
            </a:r>
            <a:r>
              <a:rPr lang="en-US" dirty="0" smtClean="0"/>
              <a:t>limitations </a:t>
            </a:r>
            <a:r>
              <a:rPr lang="en-US" dirty="0"/>
              <a:t>of this </a:t>
            </a:r>
            <a:r>
              <a:rPr lang="en-US" dirty="0" smtClean="0"/>
              <a:t>testing technique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Bugs relate to control flow and you can expose Bugs by varying the control </a:t>
            </a:r>
            <a:r>
              <a:rPr lang="en-US" dirty="0" smtClean="0"/>
              <a:t>flow (if (x=0) vs if(x != 0)</a:t>
            </a:r>
          </a:p>
          <a:p>
            <a:r>
              <a:rPr lang="en-US" dirty="0"/>
              <a:t>The tester understands what a correct version of the program would do and can identify differences from the correct 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Achievable </a:t>
            </a:r>
            <a:r>
              <a:rPr lang="en-US" dirty="0"/>
              <a:t>specifications, no errors of omission, and no unreachable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large variety of </a:t>
            </a:r>
            <a:r>
              <a:rPr lang="en-US" dirty="0" smtClean="0"/>
              <a:t>coverage </a:t>
            </a:r>
            <a:r>
              <a:rPr lang="en-US" dirty="0"/>
              <a:t>metrics exist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Statement </a:t>
            </a:r>
            <a:r>
              <a:rPr lang="en-US" dirty="0" smtClean="0"/>
              <a:t>Coverage</a:t>
            </a:r>
          </a:p>
          <a:p>
            <a:r>
              <a:rPr lang="en-US" dirty="0"/>
              <a:t>Decision </a:t>
            </a:r>
            <a:r>
              <a:rPr lang="en-US" dirty="0" smtClean="0"/>
              <a:t>Coverage</a:t>
            </a:r>
          </a:p>
          <a:p>
            <a:r>
              <a:rPr lang="en-US" dirty="0"/>
              <a:t>Condition </a:t>
            </a:r>
            <a:r>
              <a:rPr lang="en-US" dirty="0" smtClean="0"/>
              <a:t>Coverage</a:t>
            </a:r>
          </a:p>
          <a:p>
            <a:r>
              <a:rPr lang="en-US" dirty="0" smtClean="0"/>
              <a:t>Path </a:t>
            </a:r>
            <a:r>
              <a:rPr lang="en-US" dirty="0"/>
              <a:t>Coverage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On-screen Show (4:3)</PresentationFormat>
  <Paragraphs>203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Dynamic White Box Testing –  Code Coverage Analysis</vt:lpstr>
      <vt:lpstr>Review: Static and Dynamic Testing</vt:lpstr>
      <vt:lpstr>Review: Black Box Testing</vt:lpstr>
      <vt:lpstr>Review: White Box Testing</vt:lpstr>
      <vt:lpstr>Dynamic White Box Testing</vt:lpstr>
      <vt:lpstr>Code Coverage and Code Coverage Analysis </vt:lpstr>
      <vt:lpstr>What is CCA good at?</vt:lpstr>
      <vt:lpstr>CCA Assumptions</vt:lpstr>
      <vt:lpstr>Basic Metrics</vt:lpstr>
      <vt:lpstr>Statement Coverage</vt:lpstr>
      <vt:lpstr>Statement Coverage Example</vt:lpstr>
      <vt:lpstr>Interaction – Partner up</vt:lpstr>
      <vt:lpstr>Decision Coverage</vt:lpstr>
      <vt:lpstr>Decision Coverage Example</vt:lpstr>
      <vt:lpstr>Interaction – Partner up</vt:lpstr>
      <vt:lpstr>Condition Coverage</vt:lpstr>
      <vt:lpstr>Condition Coverage Example</vt:lpstr>
      <vt:lpstr>Interaction – Partner up</vt:lpstr>
      <vt:lpstr>Path Coverage</vt:lpstr>
      <vt:lpstr>Path Coverage Example</vt:lpstr>
      <vt:lpstr>Interaction – Partner up</vt:lpstr>
      <vt:lpstr>Cyclomatic Complexity</vt:lpstr>
      <vt:lpstr>Control Flow Graph</vt:lpstr>
      <vt:lpstr>Cyclomatic Complexity Calculation</vt:lpstr>
      <vt:lpstr>Cyclomatic Complexity Calculation</vt:lpstr>
      <vt:lpstr>Interaction – Partner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2017-10-27T19:44:05Z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