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4"/>
    <p:sldMasterId id="2147483711" r:id="rId5"/>
  </p:sldMasterIdLst>
  <p:notesMasterIdLst>
    <p:notesMasterId r:id="rId41"/>
  </p:notesMasterIdLst>
  <p:handoutMasterIdLst>
    <p:handoutMasterId r:id="rId42"/>
  </p:handoutMasterIdLst>
  <p:sldIdLst>
    <p:sldId id="256" r:id="rId6"/>
    <p:sldId id="291" r:id="rId7"/>
    <p:sldId id="258" r:id="rId8"/>
    <p:sldId id="259" r:id="rId9"/>
    <p:sldId id="296" r:id="rId10"/>
    <p:sldId id="297" r:id="rId11"/>
    <p:sldId id="295" r:id="rId12"/>
    <p:sldId id="260" r:id="rId13"/>
    <p:sldId id="276" r:id="rId14"/>
    <p:sldId id="271" r:id="rId15"/>
    <p:sldId id="261" r:id="rId16"/>
    <p:sldId id="289" r:id="rId17"/>
    <p:sldId id="290" r:id="rId18"/>
    <p:sldId id="299" r:id="rId19"/>
    <p:sldId id="262" r:id="rId20"/>
    <p:sldId id="280" r:id="rId21"/>
    <p:sldId id="281" r:id="rId22"/>
    <p:sldId id="263" r:id="rId23"/>
    <p:sldId id="270" r:id="rId24"/>
    <p:sldId id="300" r:id="rId25"/>
    <p:sldId id="272" r:id="rId26"/>
    <p:sldId id="273" r:id="rId27"/>
    <p:sldId id="274" r:id="rId28"/>
    <p:sldId id="275" r:id="rId29"/>
    <p:sldId id="278" r:id="rId30"/>
    <p:sldId id="298" r:id="rId31"/>
    <p:sldId id="277" r:id="rId32"/>
    <p:sldId id="284" r:id="rId33"/>
    <p:sldId id="285" r:id="rId34"/>
    <p:sldId id="286" r:id="rId35"/>
    <p:sldId id="287" r:id="rId36"/>
    <p:sldId id="288" r:id="rId37"/>
    <p:sldId id="292" r:id="rId38"/>
    <p:sldId id="293" r:id="rId39"/>
    <p:sldId id="294" r:id="rId40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2" autoAdjust="0"/>
    <p:restoredTop sz="67664" autoAdjust="0"/>
  </p:normalViewPr>
  <p:slideViewPr>
    <p:cSldViewPr>
      <p:cViewPr varScale="1">
        <p:scale>
          <a:sx n="87" d="100"/>
          <a:sy n="87" d="100"/>
        </p:scale>
        <p:origin x="22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84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3-02-14T14:50:17.602" idx="1">
    <p:pos x="10" y="10"/>
    <p:text>Needs mario's work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53CF-347D-43FA-895B-0440DC47FBC1}" type="datetimeFigureOut">
              <a:rPr lang="en-CA" smtClean="0"/>
              <a:t>13/11/2017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D3C-1BDD-4E53-9873-71FF2BD76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70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Throughout discussion</a:t>
            </a:r>
            <a:r>
              <a:rPr lang="en-US" baseline="0" dirty="0" smtClean="0"/>
              <a:t> on security, I find it handy to come back to the analogy of money (a thing of value</a:t>
            </a:r>
            <a:r>
              <a:rPr lang="en-US" baseline="0" smtClean="0"/>
              <a:t>, analogous to data) </a:t>
            </a:r>
            <a:r>
              <a:rPr lang="en-US" baseline="0" dirty="0" smtClean="0"/>
              <a:t>and ways </a:t>
            </a:r>
            <a:r>
              <a:rPr lang="en-US" baseline="0" smtClean="0"/>
              <a:t>to protect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 smtClean="0"/>
              <a:t>Vulnerabilities</a:t>
            </a:r>
          </a:p>
          <a:p>
            <a:pPr lvl="1"/>
            <a:r>
              <a:rPr lang="en-CA" dirty="0" smtClean="0"/>
              <a:t>Patches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6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Multi-tier, multi-firewall</a:t>
            </a:r>
          </a:p>
          <a:p>
            <a:r>
              <a:rPr lang="en-US" dirty="0" smtClean="0"/>
              <a:t>Analogy</a:t>
            </a:r>
            <a:r>
              <a:rPr lang="en-US" baseline="0" dirty="0" smtClean="0"/>
              <a:t>: There’s not just one door to the outside world in a bank.  There’s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Keeping plain text passwords in databases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activity </a:t>
            </a:r>
            <a:r>
              <a:rPr lang="en-US" smtClean="0"/>
              <a:t>and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funny?</a:t>
            </a:r>
          </a:p>
          <a:p>
            <a:r>
              <a:rPr lang="en-US" dirty="0" smtClean="0"/>
              <a:t>Because it</a:t>
            </a:r>
            <a:r>
              <a:rPr lang="en-US" baseline="0" dirty="0" smtClean="0"/>
              <a:t> has elements of truth in it.  The need for privacy and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funny?</a:t>
            </a:r>
          </a:p>
          <a:p>
            <a:r>
              <a:rPr lang="en-US" dirty="0" smtClean="0"/>
              <a:t>Because it</a:t>
            </a:r>
            <a:r>
              <a:rPr lang="en-US" baseline="0" dirty="0" smtClean="0"/>
              <a:t> has elements of truth in it.  The need for privacy and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0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</a:t>
            </a:r>
            <a:r>
              <a:rPr lang="en-US" dirty="0" err="1" smtClean="0"/>
              <a:t>Ponemon</a:t>
            </a:r>
            <a:r>
              <a:rPr lang="en-US" dirty="0" smtClean="0"/>
              <a:t> Institute, 2012 Cost of Cyber Crime</a:t>
            </a:r>
            <a:r>
              <a:rPr lang="en-US" baseline="0" dirty="0" smtClean="0"/>
              <a:t> Study: United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3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Ref: </a:t>
            </a:r>
            <a:r>
              <a:rPr lang="en-US" dirty="0" err="1" smtClean="0"/>
              <a:t>Ponemon</a:t>
            </a:r>
            <a:r>
              <a:rPr lang="en-US" dirty="0" smtClean="0"/>
              <a:t> Institute, 2012 Cost of Cyber Crime</a:t>
            </a:r>
            <a:r>
              <a:rPr lang="en-US" baseline="0" dirty="0" smtClean="0"/>
              <a:t> Study: United States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FB82E-5A38-4304-94C6-C5C1551734DE}" type="slidenum">
              <a:rPr lang="en-US"/>
              <a:pPr/>
              <a:t>17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70421"/>
            <a:ext cx="5028579" cy="4139490"/>
          </a:xfrm>
        </p:spPr>
        <p:txBody>
          <a:bodyPr/>
          <a:lstStyle/>
          <a:p>
            <a:r>
              <a:rPr lang="en-US"/>
              <a:t>Main Speaking Points: </a:t>
            </a:r>
          </a:p>
          <a:p>
            <a:endParaRPr lang="en-US"/>
          </a:p>
          <a:p>
            <a:pPr>
              <a:buFontTx/>
              <a:buChar char="-"/>
            </a:pPr>
            <a:r>
              <a:rPr lang="en-US"/>
              <a:t>There is a lack of awareness of application vulnerabilities in security departments.</a:t>
            </a:r>
          </a:p>
          <a:p>
            <a:pPr>
              <a:buFontTx/>
              <a:buChar char="-"/>
            </a:pPr>
            <a:r>
              <a:rPr lang="en-US"/>
              <a:t>  Even in departments that want to audit for web application vulnerabilities, the lack of effective tools has made it impractical </a:t>
            </a:r>
          </a:p>
          <a:p>
            <a:pPr>
              <a:buFontTx/>
              <a:buChar char="-"/>
            </a:pPr>
            <a:r>
              <a:rPr lang="en-US"/>
              <a:t>As a result, Certification and Accreditation programs rarely  examine the web application</a:t>
            </a:r>
          </a:p>
          <a:p>
            <a:pPr>
              <a:buFontTx/>
              <a:buChar char="-"/>
            </a:pPr>
            <a:r>
              <a:rPr lang="en-US"/>
              <a:t>In fact, the entire development cycle is usually missing from security procedures and controls</a:t>
            </a:r>
          </a:p>
          <a:p>
            <a:pPr>
              <a:buFontTx/>
              <a:buChar char="-"/>
            </a:pPr>
            <a:r>
              <a:rPr lang="en-US"/>
              <a:t>Security Departments scrutinize the desktop, the network, and even the web servers, but the web application escapes their measures. </a:t>
            </a:r>
          </a:p>
          <a:p>
            <a:pPr>
              <a:buFontTx/>
              <a:buChar char="-"/>
            </a:pPr>
            <a:r>
              <a:rPr lang="en-US"/>
              <a:t>This illustrates the fundamental gap between security and development, which creates these web application vulnerabilities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cirt.net/passwords – show Apple</a:t>
            </a:r>
            <a:r>
              <a:rPr lang="en-CA" baseline="0" dirty="0" smtClean="0"/>
              <a:t> computer and Oracle</a:t>
            </a:r>
          </a:p>
          <a:p>
            <a:endParaRPr lang="en-CA" baseline="0" dirty="0" smtClean="0"/>
          </a:p>
          <a:p>
            <a:r>
              <a:rPr lang="en-CA" baseline="0" dirty="0" smtClean="0"/>
              <a:t>Source: http://www.sans.org/top-cyber-security-risks/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53B54-9700-42CF-A8C5-CD3FE1AA64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019B-2F2E-4AAA-AC31-2274A4E5C4B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52400"/>
            <a:ext cx="8686800" cy="597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0BAF7-B9D2-42A1-BEB3-16F69520B5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C339-8612-4F5E-9CCC-8D7B48F7D8B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5F207-A142-4459-BC7E-21E3E4257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DB3DA-83B5-4A08-A7A6-323677E4E1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581D4-F92F-414F-90FF-C2A29EA5BA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7AF8-9158-46E2-8393-DD655C2CD2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0BAF7-B9D2-42A1-BEB3-16F69520B5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B4D47-BCC5-43C1-AAD2-E2C4C3638E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D32DB-0F8D-4317-BD58-0EE2A99E62C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53B54-9700-42CF-A8C5-CD3FE1AA64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019B-2F2E-4AAA-AC31-2274A4E5C4B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C339-8612-4F5E-9CCC-8D7B48F7D8B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5F207-A142-4459-BC7E-21E3E4257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DB3DA-83B5-4A08-A7A6-323677E4E1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581D4-F92F-414F-90FF-C2A29EA5BA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7AF8-9158-46E2-8393-DD655C2CD2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B4D47-BCC5-43C1-AAD2-E2C4C3638E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73D32DB-0F8D-4317-BD58-0EE2A99E62C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0DA7AA-CCDA-4797-A7BF-5186D4BCE3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0DA7AA-CCDA-4797-A7BF-5186D4BCE3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11/13/2017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isaca.org/events/conference06/Presentations/S13.pdf" TargetMode="External"/><Relationship Id="rId2" Type="http://schemas.openxmlformats.org/officeDocument/2006/relationships/hyperlink" Target="http://www.sans.org/top-cyber-security-risks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s.org/top-cyber-security-risks/summary.php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fisaca.org/events/conference06/Presentations/S13.pdf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sfisaca.org/events/conference06/Presentations/S13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543800" cy="2593975"/>
          </a:xfrm>
        </p:spPr>
        <p:txBody>
          <a:bodyPr/>
          <a:lstStyle/>
          <a:p>
            <a:r>
              <a:rPr lang="en-CA" sz="5400" dirty="0" smtClean="0"/>
              <a:t>Introduction to </a:t>
            </a:r>
            <a:br>
              <a:rPr lang="en-CA" sz="5400" dirty="0" smtClean="0"/>
            </a:br>
            <a:r>
              <a:rPr lang="en-CA" sz="5400" dirty="0" smtClean="0"/>
              <a:t>Computer System Security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365104"/>
            <a:ext cx="8424936" cy="2353816"/>
          </a:xfrm>
        </p:spPr>
        <p:txBody>
          <a:bodyPr>
            <a:normAutofit/>
          </a:bodyPr>
          <a:lstStyle/>
          <a:p>
            <a:r>
              <a:rPr lang="en-CA" b="1" dirty="0" smtClean="0"/>
              <a:t>Systems III – 420-E31</a:t>
            </a:r>
          </a:p>
          <a:p>
            <a:endParaRPr lang="en-CA" b="1" dirty="0" smtClean="0"/>
          </a:p>
          <a:p>
            <a:r>
              <a:rPr lang="en-CA" sz="2000" dirty="0" smtClean="0"/>
              <a:t>Reference:  </a:t>
            </a:r>
            <a:r>
              <a:rPr lang="en-CA" sz="2000" dirty="0" smtClean="0">
                <a:hlinkClick r:id="rId2"/>
              </a:rPr>
              <a:t>http://www.sans.org/top-cyber-security-risks/</a:t>
            </a:r>
            <a:r>
              <a:rPr lang="en-CA" sz="2000" dirty="0" smtClean="0"/>
              <a:t> </a:t>
            </a:r>
          </a:p>
          <a:p>
            <a:r>
              <a:rPr lang="en-CA" sz="2000" dirty="0" smtClean="0">
                <a:hlinkClick r:id="rId3"/>
              </a:rPr>
              <a:t>http://www.sfisaca.org/events/conference06/Presentations/S13.pdf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Other Risks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your computer to launch attacks</a:t>
            </a:r>
          </a:p>
          <a:p>
            <a:r>
              <a:rPr lang="en-CA" dirty="0" smtClean="0"/>
              <a:t>Denial of Service attacks on company</a:t>
            </a:r>
          </a:p>
          <a:p>
            <a:r>
              <a:rPr lang="en-CA" dirty="0" smtClean="0"/>
              <a:t>Erasing key files</a:t>
            </a:r>
          </a:p>
          <a:p>
            <a:r>
              <a:rPr lang="en-CA" dirty="0" smtClean="0"/>
              <a:t>Compromising files (changing content)</a:t>
            </a:r>
          </a:p>
          <a:p>
            <a:r>
              <a:rPr lang="en-CA" dirty="0" smtClean="0"/>
              <a:t>Extracting passwords </a:t>
            </a:r>
          </a:p>
          <a:p>
            <a:r>
              <a:rPr lang="en-CA" dirty="0" smtClean="0"/>
              <a:t>Extracting financial information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Security Risks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Unpatched</a:t>
            </a:r>
            <a:r>
              <a:rPr lang="en-US" dirty="0" smtClean="0"/>
              <a:t> Client-side software</a:t>
            </a:r>
          </a:p>
          <a:p>
            <a:pPr lvl="1"/>
            <a:r>
              <a:rPr lang="en-US" dirty="0" smtClean="0"/>
              <a:t>New vulnerabilities found all the time</a:t>
            </a:r>
          </a:p>
          <a:p>
            <a:pPr lvl="1"/>
            <a:r>
              <a:rPr lang="en-US" dirty="0" smtClean="0"/>
              <a:t>Vendor release patches to fix them</a:t>
            </a:r>
          </a:p>
          <a:p>
            <a:pPr lvl="1"/>
            <a:r>
              <a:rPr lang="en-US" dirty="0" smtClean="0"/>
              <a:t>Office, Flash, QuickTime</a:t>
            </a:r>
          </a:p>
          <a:p>
            <a:r>
              <a:rPr lang="en-US" dirty="0" smtClean="0"/>
              <a:t>Internet-facing web sites that are vulnerable</a:t>
            </a:r>
          </a:p>
          <a:p>
            <a:pPr lvl="1"/>
            <a:r>
              <a:rPr lang="en-US" dirty="0" smtClean="0"/>
              <a:t>&gt;60% of attacks on Internet are against web applications</a:t>
            </a:r>
          </a:p>
          <a:p>
            <a:pPr lvl="1"/>
            <a:r>
              <a:rPr lang="en-US" dirty="0" smtClean="0"/>
              <a:t>Convert trusted site into malicious site</a:t>
            </a:r>
          </a:p>
          <a:p>
            <a:pPr lvl="1"/>
            <a:r>
              <a:rPr lang="en-US" dirty="0" smtClean="0"/>
              <a:t>Sometimes use similar site name to business 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6402814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Reference:  </a:t>
            </a:r>
            <a:r>
              <a:rPr lang="en-US" sz="1600" dirty="0" smtClean="0">
                <a:hlinkClick r:id="rId2"/>
              </a:rPr>
              <a:t>http://www.sans.org/top-cyber-security-risks/summary.php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Cyber Attacks in Practice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2" t="30492" r="25000" b="15497"/>
          <a:stretch/>
        </p:blipFill>
        <p:spPr bwMode="auto">
          <a:xfrm>
            <a:off x="467544" y="1484784"/>
            <a:ext cx="766877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Resolve Attacks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t="36000" r="25000" b="18754"/>
          <a:stretch/>
        </p:blipFill>
        <p:spPr bwMode="auto">
          <a:xfrm>
            <a:off x="683568" y="1731916"/>
            <a:ext cx="766290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1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Morris Worm (1988)</a:t>
            </a:r>
          </a:p>
          <a:p>
            <a:r>
              <a:rPr lang="en-US" sz="2000" dirty="0" smtClean="0"/>
              <a:t>Released </a:t>
            </a:r>
            <a:r>
              <a:rPr lang="en-US" sz="2000" dirty="0"/>
              <a:t>into the wild on November 2, 1988, the Morris Worm was originally made in order to gauge the size of the Internet. However, a coding flaw in the program has inadvertently turned it into an extremely damaging, resource-hogging program capable of bogging down a computer system by infecting it multiple times.</a:t>
            </a:r>
          </a:p>
          <a:p>
            <a:r>
              <a:rPr lang="en-US" dirty="0"/>
              <a:t>  </a:t>
            </a:r>
            <a:r>
              <a:rPr lang="en-US" dirty="0" smtClean="0"/>
              <a:t>ILOVEYOU (2000)</a:t>
            </a:r>
          </a:p>
          <a:p>
            <a:r>
              <a:rPr lang="en-US" sz="2000" dirty="0"/>
              <a:t>Also known as the Love Bug Worm and the VBS/</a:t>
            </a:r>
            <a:r>
              <a:rPr lang="en-US" sz="2000" dirty="0" err="1"/>
              <a:t>Loveletter</a:t>
            </a:r>
            <a:r>
              <a:rPr lang="en-US" sz="2000" dirty="0"/>
              <a:t>, the extremely harmful ILOVEYOU worm was able to spread like wildfire in 2000 because of its abilities to access the email addresses found in a user's Outlook contact list and send itself infinitely across the worldwide web while overwriting a victim's files.</a:t>
            </a:r>
          </a:p>
        </p:txBody>
      </p:sp>
    </p:spTree>
    <p:extLst>
      <p:ext uri="{BB962C8B-B14F-4D97-AF65-F5344CB8AC3E}">
        <p14:creationId xmlns:p14="http://schemas.microsoft.com/office/powerpoint/2010/main" val="383280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Exploitation Trends</a:t>
            </a:r>
            <a:endParaRPr lang="en-US" sz="45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824224"/>
            <a:ext cx="3657600" cy="4590288"/>
          </a:xfrm>
        </p:spPr>
        <p:txBody>
          <a:bodyPr/>
          <a:lstStyle/>
          <a:p>
            <a:r>
              <a:rPr lang="en-US" dirty="0" smtClean="0"/>
              <a:t>Vulnerabilities in </a:t>
            </a:r>
            <a:r>
              <a:rPr lang="en-US" b="1" dirty="0" smtClean="0"/>
              <a:t>applications</a:t>
            </a:r>
            <a:r>
              <a:rPr lang="en-US" dirty="0" smtClean="0"/>
              <a:t> far greater than vulnerabilities in </a:t>
            </a:r>
            <a:r>
              <a:rPr lang="en-US" b="1" dirty="0" smtClean="0"/>
              <a:t>operating systems</a:t>
            </a:r>
          </a:p>
          <a:p>
            <a:r>
              <a:rPr lang="en-US" dirty="0" smtClean="0"/>
              <a:t>More exploitation at application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9424" y="1916832"/>
            <a:ext cx="5184576" cy="368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044700"/>
            <a:ext cx="6299200" cy="4195763"/>
            <a:chOff x="0" y="1288"/>
            <a:chExt cx="3968" cy="2643"/>
          </a:xfrm>
        </p:grpSpPr>
        <p:sp>
          <p:nvSpPr>
            <p:cNvPr id="473090" name="Oval 2"/>
            <p:cNvSpPr>
              <a:spLocks noChangeArrowheads="1"/>
            </p:cNvSpPr>
            <p:nvPr/>
          </p:nvSpPr>
          <p:spPr bwMode="auto">
            <a:xfrm>
              <a:off x="1526" y="1288"/>
              <a:ext cx="2442" cy="236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3072"/>
              <a:ext cx="2111" cy="859"/>
              <a:chOff x="244" y="3291"/>
              <a:chExt cx="2111" cy="859"/>
            </a:xfrm>
          </p:grpSpPr>
          <p:sp>
            <p:nvSpPr>
              <p:cNvPr id="473093" name="Text Box 5"/>
              <p:cNvSpPr txBox="1">
                <a:spLocks noChangeArrowheads="1"/>
              </p:cNvSpPr>
              <p:nvPr/>
            </p:nvSpPr>
            <p:spPr bwMode="auto">
              <a:xfrm>
                <a:off x="244" y="3953"/>
                <a:ext cx="2111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 ea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0066"/>
                  </a:buClr>
                  <a:buFont typeface="Wingdings" pitchFamily="2" charset="2"/>
                  <a:buNone/>
                </a:pPr>
                <a:r>
                  <a:rPr kumimoji="1" lang="en-US" sz="1600">
                    <a:latin typeface="Verdana" pitchFamily="34" charset="0"/>
                    <a:cs typeface="Times New Roman" pitchFamily="18" charset="0"/>
                  </a:rPr>
                  <a:t>This is your application design.</a:t>
                </a:r>
              </a:p>
            </p:txBody>
          </p:sp>
          <p:sp>
            <p:nvSpPr>
              <p:cNvPr id="473094" name="Line 6"/>
              <p:cNvSpPr>
                <a:spLocks noChangeShapeType="1"/>
              </p:cNvSpPr>
              <p:nvPr/>
            </p:nvSpPr>
            <p:spPr bwMode="auto">
              <a:xfrm flipV="1">
                <a:off x="1317" y="3291"/>
                <a:ext cx="612" cy="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184525" y="1230313"/>
            <a:ext cx="5930900" cy="4624387"/>
            <a:chOff x="2006" y="775"/>
            <a:chExt cx="3736" cy="2913"/>
          </a:xfrm>
        </p:grpSpPr>
        <p:sp>
          <p:nvSpPr>
            <p:cNvPr id="473091" name="Oval 3"/>
            <p:cNvSpPr>
              <a:spLocks noChangeArrowheads="1"/>
            </p:cNvSpPr>
            <p:nvPr/>
          </p:nvSpPr>
          <p:spPr bwMode="auto">
            <a:xfrm>
              <a:off x="2006" y="1320"/>
              <a:ext cx="2442" cy="2368"/>
            </a:xfrm>
            <a:prstGeom prst="ellipse">
              <a:avLst/>
            </a:prstGeom>
            <a:solidFill>
              <a:srgbClr val="0000FF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393" y="775"/>
              <a:ext cx="2349" cy="971"/>
              <a:chOff x="3393" y="775"/>
              <a:chExt cx="2349" cy="971"/>
            </a:xfrm>
          </p:grpSpPr>
          <p:sp>
            <p:nvSpPr>
              <p:cNvPr id="473096" name="Text Box 8"/>
              <p:cNvSpPr txBox="1">
                <a:spLocks noChangeArrowheads="1"/>
              </p:cNvSpPr>
              <p:nvPr/>
            </p:nvSpPr>
            <p:spPr bwMode="auto">
              <a:xfrm>
                <a:off x="3393" y="775"/>
                <a:ext cx="2349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 ea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0066"/>
                  </a:buClr>
                  <a:buFont typeface="Wingdings" pitchFamily="2" charset="2"/>
                  <a:buNone/>
                </a:pPr>
                <a:r>
                  <a:rPr kumimoji="1" lang="en-US" sz="1600">
                    <a:latin typeface="Verdana" pitchFamily="34" charset="0"/>
                    <a:cs typeface="Times New Roman" pitchFamily="18" charset="0"/>
                  </a:rPr>
                  <a:t>This is your developed application.</a:t>
                </a:r>
              </a:p>
            </p:txBody>
          </p:sp>
          <p:sp>
            <p:nvSpPr>
              <p:cNvPr id="473097" name="Line 9"/>
              <p:cNvSpPr>
                <a:spLocks noChangeShapeType="1"/>
              </p:cNvSpPr>
              <p:nvPr/>
            </p:nvSpPr>
            <p:spPr bwMode="auto">
              <a:xfrm flipH="1">
                <a:off x="4142" y="1005"/>
                <a:ext cx="732" cy="7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3114675" y="3632200"/>
            <a:ext cx="30051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0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0066"/>
              </a:buClr>
              <a:buFont typeface="Wingdings" pitchFamily="2" charset="2"/>
              <a:buNone/>
            </a:pPr>
            <a:r>
              <a:rPr kumimoji="1" lang="en-US" sz="1600" b="1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This is all the stuff that your application is supposed to do. 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1600200"/>
            <a:ext cx="3005138" cy="1776413"/>
            <a:chOff x="147" y="984"/>
            <a:chExt cx="1893" cy="1119"/>
          </a:xfrm>
        </p:grpSpPr>
        <p:sp>
          <p:nvSpPr>
            <p:cNvPr id="473100" name="Text Box 12"/>
            <p:cNvSpPr txBox="1">
              <a:spLocks noChangeArrowheads="1"/>
            </p:cNvSpPr>
            <p:nvPr/>
          </p:nvSpPr>
          <p:spPr bwMode="auto">
            <a:xfrm>
              <a:off x="147" y="984"/>
              <a:ext cx="1893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000066"/>
                </a:buClr>
                <a:buFont typeface="Wingdings" pitchFamily="2" charset="2"/>
                <a:buNone/>
              </a:pPr>
              <a:r>
                <a:rPr kumimoji="1" lang="en-US" sz="1600" dirty="0">
                  <a:latin typeface="Verdana" pitchFamily="34" charset="0"/>
                  <a:cs typeface="Times New Roman" pitchFamily="18" charset="0"/>
                </a:rPr>
                <a:t>This is all the stuff that your application was supposed to do, but doesn’t do. These are  </a:t>
              </a:r>
              <a:r>
                <a:rPr kumimoji="1" lang="en-US" sz="1600" dirty="0" smtClean="0">
                  <a:latin typeface="Verdana" pitchFamily="34" charset="0"/>
                  <a:cs typeface="Times New Roman" pitchFamily="18" charset="0"/>
                </a:rPr>
                <a:t>functionality </a:t>
              </a:r>
              <a:r>
                <a:rPr kumimoji="1" lang="en-US" sz="1600" dirty="0">
                  <a:latin typeface="Verdana" pitchFamily="34" charset="0"/>
                  <a:cs typeface="Times New Roman" pitchFamily="18" charset="0"/>
                </a:rPr>
                <a:t>bugs </a:t>
              </a:r>
            </a:p>
          </p:txBody>
        </p:sp>
        <p:sp>
          <p:nvSpPr>
            <p:cNvPr id="473101" name="Line 13"/>
            <p:cNvSpPr>
              <a:spLocks noChangeShapeType="1"/>
            </p:cNvSpPr>
            <p:nvPr/>
          </p:nvSpPr>
          <p:spPr bwMode="auto">
            <a:xfrm>
              <a:off x="1125" y="1810"/>
              <a:ext cx="71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530975" y="4114800"/>
            <a:ext cx="2613025" cy="2203450"/>
            <a:chOff x="4114" y="2592"/>
            <a:chExt cx="1646" cy="1388"/>
          </a:xfrm>
        </p:grpSpPr>
        <p:sp>
          <p:nvSpPr>
            <p:cNvPr id="473102" name="Text Box 14"/>
            <p:cNvSpPr txBox="1">
              <a:spLocks noChangeArrowheads="1"/>
            </p:cNvSpPr>
            <p:nvPr/>
          </p:nvSpPr>
          <p:spPr bwMode="auto">
            <a:xfrm>
              <a:off x="4160" y="2949"/>
              <a:ext cx="1600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000066"/>
                </a:buClr>
                <a:buFont typeface="Wingdings" pitchFamily="2" charset="2"/>
                <a:buNone/>
              </a:pPr>
              <a:r>
                <a:rPr kumimoji="1" lang="en-US" sz="1600" dirty="0">
                  <a:latin typeface="Verdana" pitchFamily="34" charset="0"/>
                  <a:cs typeface="Times New Roman" pitchFamily="18" charset="0"/>
                </a:rPr>
                <a:t>This is all the stuff that your application CAN also do, but you’re not aware of. These are </a:t>
              </a:r>
              <a:r>
                <a:rPr kumimoji="1" lang="en-US" sz="1600" dirty="0" smtClean="0">
                  <a:latin typeface="Verdana" pitchFamily="34" charset="0"/>
                  <a:cs typeface="Times New Roman" pitchFamily="18" charset="0"/>
                </a:rPr>
                <a:t>security  </a:t>
              </a:r>
              <a:r>
                <a:rPr kumimoji="1" lang="en-US" sz="1600" dirty="0">
                  <a:latin typeface="Verdana" pitchFamily="34" charset="0"/>
                  <a:cs typeface="Times New Roman" pitchFamily="18" charset="0"/>
                </a:rPr>
                <a:t>vulnerabilities </a:t>
              </a:r>
            </a:p>
          </p:txBody>
        </p:sp>
        <p:sp>
          <p:nvSpPr>
            <p:cNvPr id="473103" name="Line 15"/>
            <p:cNvSpPr>
              <a:spLocks noChangeShapeType="1"/>
            </p:cNvSpPr>
            <p:nvPr/>
          </p:nvSpPr>
          <p:spPr bwMode="auto">
            <a:xfrm>
              <a:off x="4114" y="2592"/>
              <a:ext cx="83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73108" name="Rectangle 20"/>
          <p:cNvSpPr>
            <a:spLocks noChangeArrowheads="1"/>
          </p:cNvSpPr>
          <p:nvPr/>
        </p:nvSpPr>
        <p:spPr bwMode="auto">
          <a:xfrm>
            <a:off x="467544" y="380634"/>
            <a:ext cx="84566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Security</a:t>
            </a:r>
            <a:r>
              <a:rPr lang="en-US" sz="2800" b="1" dirty="0" smtClean="0">
                <a:latin typeface="Verdana" pitchFamily="34" charset="0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Vulnerabilities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63093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>
                <a:hlinkClick r:id="rId2"/>
              </a:rPr>
              <a:t>http://www.sfisaca.org/events/conference06/Presentations/S13.pdf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149225" y="2109788"/>
            <a:ext cx="2517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125000"/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   Security Professionals Don’t Know The Applications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6537325" y="3538538"/>
            <a:ext cx="244633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/>
            <a:r>
              <a:rPr kumimoji="1" lang="en-US" sz="1400" dirty="0">
                <a:latin typeface="Verdana" pitchFamily="34" charset="0"/>
              </a:rPr>
              <a:t>“As an Application Developer, I can build great features and functions while meeting deadlines, but I don’t know how to develop my web application with security in mind.”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271838" y="1809750"/>
            <a:ext cx="3119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sz="2000" b="1">
                <a:latin typeface="Verdana" pitchFamily="34" charset="0"/>
              </a:rPr>
              <a:t>The Web Application</a:t>
            </a:r>
          </a:p>
          <a:p>
            <a:pPr algn="ctr" eaLnBrk="0" hangingPunct="0"/>
            <a:r>
              <a:rPr kumimoji="1" lang="en-US" sz="2000" b="1">
                <a:latin typeface="Verdana" pitchFamily="34" charset="0"/>
              </a:rPr>
              <a:t>Security Gap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0" y="3243263"/>
            <a:ext cx="276701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/>
            <a:r>
              <a:rPr kumimoji="1" lang="en-US" sz="1400" dirty="0">
                <a:latin typeface="Verdana" pitchFamily="34" charset="0"/>
              </a:rPr>
              <a:t>“As a Network Security Professional, I don’t know how my company’s web applications are supposed to work so I deploy a protective solution…but don’t know if it’s protecting what it’s supposed to.”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661150" y="2057400"/>
            <a:ext cx="2506663" cy="73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kumimoji="1" lang="en-US" dirty="0">
                <a:latin typeface="Verdana" pitchFamily="34" charset="0"/>
              </a:rPr>
              <a:t>    Application Developers and QA Professionals Don’t Know Security</a:t>
            </a:r>
          </a:p>
        </p:txBody>
      </p:sp>
      <p:pic>
        <p:nvPicPr>
          <p:cNvPr id="382983" name="Picture 7" descr="brid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6700" y="2538413"/>
            <a:ext cx="4021138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298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sz="4000" dirty="0"/>
              <a:t>Why Web Application Attacks Occur</a:t>
            </a:r>
            <a:r>
              <a:rPr lang="en-US" sz="1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61653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smtClean="0">
                <a:hlinkClick r:id="rId4"/>
              </a:rPr>
              <a:t>http://www.sfisaca.org/events/conference06/Presentations/S13.pdf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/>
      <p:bldP spid="382979" grpId="0"/>
      <p:bldP spid="382981" grpId="0"/>
      <p:bldP spid="3829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Attacks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Brute force password guessing</a:t>
            </a:r>
          </a:p>
          <a:p>
            <a:pPr lvl="1"/>
            <a:r>
              <a:rPr lang="en-CA" dirty="0" smtClean="0"/>
              <a:t>Microsoft SQL, FTP, and SSH servers are popular targets </a:t>
            </a:r>
          </a:p>
          <a:p>
            <a:pPr lvl="1"/>
            <a:r>
              <a:rPr lang="en-CA" dirty="0" smtClean="0"/>
              <a:t>The access that is gained if a valid username/password pair is identified is large</a:t>
            </a:r>
          </a:p>
          <a:p>
            <a:r>
              <a:rPr lang="en-CA" dirty="0" smtClean="0"/>
              <a:t>Web Application Attacks</a:t>
            </a:r>
          </a:p>
          <a:p>
            <a:pPr lvl="1"/>
            <a:r>
              <a:rPr lang="en-CA" dirty="0" smtClean="0"/>
              <a:t>SQL Injection, Cross-site Scripting and PHP File Include attacks </a:t>
            </a:r>
          </a:p>
          <a:p>
            <a:pPr lvl="1"/>
            <a:r>
              <a:rPr lang="en-CA" dirty="0" smtClean="0"/>
              <a:t>Use automated tools to target custom web vulnerabilities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Zero Day Vulnerability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Flaw in software code is discovered and code exploiting the flaw appears before a fix or patch is available</a:t>
            </a:r>
          </a:p>
          <a:p>
            <a:r>
              <a:rPr lang="en-CA" dirty="0" smtClean="0"/>
              <a:t>Vulnerabilities are often found in 3rd party add-ons to popular and wide-spread software suites like Office and Flash</a:t>
            </a:r>
          </a:p>
          <a:p>
            <a:r>
              <a:rPr lang="en-CA" dirty="0" smtClean="0"/>
              <a:t>One of the most significant threats</a:t>
            </a:r>
          </a:p>
          <a:p>
            <a:r>
              <a:rPr lang="en-CA" dirty="0" smtClean="0"/>
              <a:t>Can go for as high as $1,500,000 each on black market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Computer Security</a:t>
            </a:r>
          </a:p>
          <a:p>
            <a:r>
              <a:rPr lang="en-US" dirty="0" smtClean="0"/>
              <a:t>Types of Cyber-Attacks</a:t>
            </a:r>
          </a:p>
          <a:p>
            <a:r>
              <a:rPr lang="en-US" dirty="0" smtClean="0"/>
              <a:t>Web Application Vulnerabilities</a:t>
            </a:r>
          </a:p>
          <a:p>
            <a:r>
              <a:rPr lang="en-US" dirty="0" smtClean="0"/>
              <a:t>Security Design Implications</a:t>
            </a:r>
          </a:p>
          <a:p>
            <a:r>
              <a:rPr lang="en-US" dirty="0" smtClean="0"/>
              <a:t>Security in the SDLC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Stuxnet</a:t>
            </a:r>
            <a:r>
              <a:rPr lang="en-US" dirty="0" smtClean="0"/>
              <a:t> (2005? -2010)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Stuxnet</a:t>
            </a:r>
            <a:r>
              <a:rPr lang="en-US" dirty="0"/>
              <a:t> is a malicious computer worm, first uncovered in 2010 by Kaspersky Labs, the antivirus company. </a:t>
            </a:r>
            <a:endParaRPr lang="en-US" dirty="0" smtClean="0"/>
          </a:p>
          <a:p>
            <a:r>
              <a:rPr lang="en-US" dirty="0" smtClean="0"/>
              <a:t>Thought </a:t>
            </a:r>
            <a:r>
              <a:rPr lang="en-US" dirty="0"/>
              <a:t>to have been in development since at least 2005, </a:t>
            </a:r>
            <a:r>
              <a:rPr lang="en-US" dirty="0" err="1"/>
              <a:t>stuxnet</a:t>
            </a:r>
            <a:r>
              <a:rPr lang="en-US" dirty="0"/>
              <a:t> targets SCADA systems and was responsible for causing substantial damage to Iran's </a:t>
            </a:r>
            <a:r>
              <a:rPr lang="en-US" dirty="0" smtClean="0"/>
              <a:t>nuclear </a:t>
            </a:r>
            <a:r>
              <a:rPr lang="en-US" dirty="0"/>
              <a:t>program</a:t>
            </a:r>
            <a:r>
              <a:rPr lang="en-US" dirty="0" smtClean="0"/>
              <a:t>.</a:t>
            </a:r>
          </a:p>
          <a:p>
            <a:r>
              <a:rPr lang="en-US" dirty="0" err="1"/>
              <a:t>Stuxnet</a:t>
            </a:r>
            <a:r>
              <a:rPr lang="en-US" dirty="0"/>
              <a:t> attacked Windows systems using an unprecedented four zero-day attacks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Country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Share </a:t>
            </a:r>
            <a:r>
              <a:rPr lang="en-US" b="1" dirty="0"/>
              <a:t>of infected </a:t>
            </a:r>
            <a:r>
              <a:rPr lang="en-US" b="1" dirty="0" smtClean="0"/>
              <a:t>computers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	Iran</a:t>
            </a:r>
            <a:r>
              <a:rPr lang="en-US" dirty="0"/>
              <a:t>	</a:t>
            </a:r>
            <a:r>
              <a:rPr lang="en-US" dirty="0" smtClean="0"/>
              <a:t>		58.85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 smtClean="0"/>
              <a:t>	Indonesia</a:t>
            </a:r>
            <a:r>
              <a:rPr lang="en-US" dirty="0"/>
              <a:t>	</a:t>
            </a:r>
            <a:r>
              <a:rPr lang="en-US" dirty="0" smtClean="0"/>
              <a:t>	18.22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 smtClean="0"/>
              <a:t>	India</a:t>
            </a:r>
            <a:r>
              <a:rPr lang="en-US" dirty="0"/>
              <a:t>	</a:t>
            </a:r>
            <a:r>
              <a:rPr lang="en-US" dirty="0" smtClean="0"/>
              <a:t>		8.31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 smtClean="0"/>
              <a:t>	Azerbaijan</a:t>
            </a:r>
            <a:r>
              <a:rPr lang="en-US" dirty="0"/>
              <a:t>	</a:t>
            </a:r>
            <a:r>
              <a:rPr lang="en-US" dirty="0" smtClean="0"/>
              <a:t>	2.57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 smtClean="0"/>
              <a:t>	United </a:t>
            </a:r>
            <a:r>
              <a:rPr lang="en-US" dirty="0"/>
              <a:t>States	</a:t>
            </a:r>
            <a:r>
              <a:rPr lang="en-US" dirty="0" smtClean="0"/>
              <a:t>	1.56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 smtClean="0"/>
              <a:t>	Pakistan</a:t>
            </a:r>
            <a:r>
              <a:rPr lang="en-US" dirty="0"/>
              <a:t>	</a:t>
            </a:r>
            <a:r>
              <a:rPr lang="en-US" dirty="0" smtClean="0"/>
              <a:t>		1.28</a:t>
            </a:r>
            <a:r>
              <a:rPr lang="en-US" dirty="0"/>
              <a:t>%</a:t>
            </a:r>
          </a:p>
          <a:p>
            <a:pPr marL="114300" indent="0">
              <a:buNone/>
            </a:pPr>
            <a:r>
              <a:rPr lang="en-US" dirty="0" smtClean="0"/>
              <a:t>	Other </a:t>
            </a:r>
            <a:r>
              <a:rPr lang="en-US" dirty="0"/>
              <a:t>countries	</a:t>
            </a:r>
            <a:r>
              <a:rPr lang="en-US" dirty="0" smtClean="0"/>
              <a:t>	9.2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380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Hardware</a:t>
            </a:r>
          </a:p>
          <a:p>
            <a:pPr lvl="1"/>
            <a:r>
              <a:rPr lang="en-CA" dirty="0" smtClean="0"/>
              <a:t>Router/Modem</a:t>
            </a:r>
          </a:p>
          <a:p>
            <a:pPr lvl="1"/>
            <a:r>
              <a:rPr lang="en-CA" dirty="0" smtClean="0"/>
              <a:t>Firewall</a:t>
            </a:r>
          </a:p>
          <a:p>
            <a:pPr lvl="1"/>
            <a:r>
              <a:rPr lang="en-CA" dirty="0" smtClean="0"/>
              <a:t>Physical Space</a:t>
            </a:r>
          </a:p>
          <a:p>
            <a:pPr lvl="1"/>
            <a:r>
              <a:rPr lang="en-CA" dirty="0" smtClean="0"/>
              <a:t>Printers and Output</a:t>
            </a:r>
          </a:p>
          <a:p>
            <a:r>
              <a:rPr lang="en-CA" dirty="0" smtClean="0"/>
              <a:t>Software</a:t>
            </a:r>
          </a:p>
          <a:p>
            <a:pPr lvl="1"/>
            <a:r>
              <a:rPr lang="en-CA" dirty="0" smtClean="0"/>
              <a:t>Operating System</a:t>
            </a:r>
          </a:p>
          <a:p>
            <a:pPr lvl="1"/>
            <a:r>
              <a:rPr lang="en-CA" dirty="0" smtClean="0"/>
              <a:t>Patches</a:t>
            </a:r>
          </a:p>
          <a:p>
            <a:pPr lvl="1"/>
            <a:r>
              <a:rPr lang="en-CA" dirty="0" smtClean="0"/>
              <a:t>Updates</a:t>
            </a:r>
          </a:p>
          <a:p>
            <a:pPr lvl="1"/>
            <a:r>
              <a:rPr lang="en-CA" dirty="0" smtClean="0"/>
              <a:t>Other software not related to your system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</a:p>
          <a:p>
            <a:pPr lvl="1"/>
            <a:r>
              <a:rPr lang="en-CA" dirty="0" smtClean="0"/>
              <a:t>Programming Environment</a:t>
            </a:r>
          </a:p>
          <a:p>
            <a:pPr lvl="1"/>
            <a:r>
              <a:rPr lang="en-CA" dirty="0" smtClean="0"/>
              <a:t>Database</a:t>
            </a:r>
          </a:p>
          <a:p>
            <a:pPr lvl="1"/>
            <a:r>
              <a:rPr lang="en-CA" dirty="0" smtClean="0"/>
              <a:t>Third party tools</a:t>
            </a:r>
          </a:p>
          <a:p>
            <a:r>
              <a:rPr lang="en-CA" dirty="0" smtClean="0"/>
              <a:t>Testing</a:t>
            </a:r>
          </a:p>
          <a:p>
            <a:pPr lvl="1"/>
            <a:r>
              <a:rPr lang="en-CA" dirty="0" smtClean="0"/>
              <a:t>Exposure</a:t>
            </a:r>
          </a:p>
          <a:p>
            <a:pPr lvl="1"/>
            <a:r>
              <a:rPr lang="en-CA" dirty="0" smtClean="0"/>
              <a:t>Privacy of data (obfuscation)</a:t>
            </a:r>
          </a:p>
          <a:p>
            <a:pPr lvl="1"/>
            <a:r>
              <a:rPr lang="en-CA" dirty="0" smtClean="0"/>
              <a:t>Third party users/testers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Installation</a:t>
            </a:r>
          </a:p>
          <a:p>
            <a:pPr lvl="1"/>
            <a:r>
              <a:rPr lang="en-CA" dirty="0" smtClean="0"/>
              <a:t>Data migration</a:t>
            </a:r>
          </a:p>
          <a:p>
            <a:pPr lvl="1"/>
            <a:r>
              <a:rPr lang="en-CA" dirty="0" smtClean="0"/>
              <a:t>Patch levels </a:t>
            </a:r>
          </a:p>
          <a:p>
            <a:pPr lvl="1"/>
            <a:r>
              <a:rPr lang="en-CA" dirty="0" smtClean="0"/>
              <a:t>Other software</a:t>
            </a:r>
          </a:p>
          <a:p>
            <a:pPr lvl="1"/>
            <a:r>
              <a:rPr lang="en-CA" dirty="0" smtClean="0"/>
              <a:t>Port opening/exposure of web sites</a:t>
            </a:r>
          </a:p>
          <a:p>
            <a:r>
              <a:rPr lang="en-CA" dirty="0" smtClean="0"/>
              <a:t>Operations and Maintenance</a:t>
            </a:r>
          </a:p>
          <a:p>
            <a:pPr lvl="1"/>
            <a:r>
              <a:rPr lang="en-CA" dirty="0" smtClean="0"/>
              <a:t>Maintaining patch level</a:t>
            </a:r>
          </a:p>
          <a:p>
            <a:pPr lvl="1"/>
            <a:r>
              <a:rPr lang="en-CA" dirty="0" smtClean="0"/>
              <a:t>Up-to-date virus software</a:t>
            </a:r>
          </a:p>
          <a:p>
            <a:pPr lvl="1"/>
            <a:r>
              <a:rPr lang="en-CA" dirty="0" smtClean="0"/>
              <a:t>New hardware/software implications</a:t>
            </a:r>
          </a:p>
          <a:p>
            <a:pPr lvl="1"/>
            <a:r>
              <a:rPr lang="en-CA" dirty="0" smtClean="0"/>
              <a:t>Backup and Recovery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Project Management</a:t>
            </a:r>
          </a:p>
          <a:p>
            <a:pPr lvl="1"/>
            <a:r>
              <a:rPr lang="en-CA" dirty="0" smtClean="0"/>
              <a:t>Protecting assets</a:t>
            </a:r>
          </a:p>
          <a:p>
            <a:pPr lvl="1"/>
            <a:r>
              <a:rPr lang="en-CA" dirty="0" smtClean="0"/>
              <a:t>Communication of details and privacy</a:t>
            </a:r>
          </a:p>
          <a:p>
            <a:pPr lvl="1"/>
            <a:r>
              <a:rPr lang="en-CA" dirty="0" smtClean="0"/>
              <a:t>External personnel attacks</a:t>
            </a:r>
          </a:p>
          <a:p>
            <a:pPr lvl="1"/>
            <a:r>
              <a:rPr lang="en-CA" dirty="0" smtClean="0"/>
              <a:t>Internal personnel attacks</a:t>
            </a:r>
          </a:p>
          <a:p>
            <a:r>
              <a:rPr lang="en-CA" dirty="0" smtClean="0"/>
              <a:t>Network</a:t>
            </a:r>
          </a:p>
          <a:p>
            <a:pPr lvl="1"/>
            <a:r>
              <a:rPr lang="en-CA" dirty="0" smtClean="0"/>
              <a:t>What ports to open</a:t>
            </a:r>
          </a:p>
          <a:p>
            <a:pPr lvl="1"/>
            <a:r>
              <a:rPr lang="en-CA" dirty="0" smtClean="0"/>
              <a:t>Firewall Setup</a:t>
            </a:r>
          </a:p>
          <a:p>
            <a:pPr lvl="1"/>
            <a:r>
              <a:rPr lang="en-CA" dirty="0" smtClean="0"/>
              <a:t>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Space</a:t>
            </a:r>
          </a:p>
          <a:p>
            <a:pPr lvl="1"/>
            <a:r>
              <a:rPr lang="en-CA" dirty="0" smtClean="0"/>
              <a:t>Printers and confidentiality</a:t>
            </a:r>
          </a:p>
          <a:p>
            <a:pPr lvl="1"/>
            <a:r>
              <a:rPr lang="en-CA" dirty="0" smtClean="0"/>
              <a:t>Protection of hardware</a:t>
            </a:r>
          </a:p>
          <a:p>
            <a:pPr lvl="1"/>
            <a:r>
              <a:rPr lang="en-CA" dirty="0" smtClean="0"/>
              <a:t>Climate control</a:t>
            </a:r>
          </a:p>
          <a:p>
            <a:pPr lvl="1"/>
            <a:r>
              <a:rPr lang="en-CA" dirty="0" smtClean="0"/>
              <a:t>Location </a:t>
            </a:r>
          </a:p>
          <a:p>
            <a:pPr lvl="1"/>
            <a:r>
              <a:rPr lang="en-CA" dirty="0" smtClean="0"/>
              <a:t>Transportation of information</a:t>
            </a:r>
          </a:p>
          <a:p>
            <a:pPr lvl="1"/>
            <a:r>
              <a:rPr lang="en-CA" dirty="0" smtClean="0"/>
              <a:t>Backup media</a:t>
            </a:r>
          </a:p>
          <a:p>
            <a:pPr lvl="1"/>
            <a:r>
              <a:rPr lang="en-CA" dirty="0" smtClean="0"/>
              <a:t>Disaster Recovery (DR)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pic>
        <p:nvPicPr>
          <p:cNvPr id="3074" name="Picture 2" descr="Image result for secure network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7" y="1700808"/>
            <a:ext cx="74676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Implications to Design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Application Design</a:t>
            </a:r>
          </a:p>
          <a:p>
            <a:pPr lvl="1"/>
            <a:r>
              <a:rPr lang="en-CA" dirty="0" smtClean="0"/>
              <a:t>Exposure on Internet</a:t>
            </a:r>
          </a:p>
          <a:p>
            <a:pPr lvl="1"/>
            <a:r>
              <a:rPr lang="en-CA" dirty="0" smtClean="0"/>
              <a:t>Authentication</a:t>
            </a:r>
          </a:p>
          <a:p>
            <a:pPr lvl="1"/>
            <a:r>
              <a:rPr lang="en-CA" dirty="0" smtClean="0"/>
              <a:t>Authorization</a:t>
            </a:r>
          </a:p>
          <a:p>
            <a:pPr lvl="1"/>
            <a:r>
              <a:rPr lang="en-CA" dirty="0" smtClean="0"/>
              <a:t>Database vulnerabilities</a:t>
            </a:r>
          </a:p>
          <a:p>
            <a:pPr lvl="1"/>
            <a:r>
              <a:rPr lang="en-CA" dirty="0" smtClean="0"/>
              <a:t>SSL or not</a:t>
            </a:r>
          </a:p>
          <a:p>
            <a:pPr lvl="1"/>
            <a:r>
              <a:rPr lang="en-CA" dirty="0" smtClean="0"/>
              <a:t>SQL injections</a:t>
            </a:r>
          </a:p>
          <a:p>
            <a:pPr lvl="1"/>
            <a:r>
              <a:rPr lang="en-CA" dirty="0" smtClean="0"/>
              <a:t>Interfaces to other systems</a:t>
            </a:r>
          </a:p>
          <a:p>
            <a:pPr lvl="1"/>
            <a:r>
              <a:rPr lang="en-CA" dirty="0" smtClean="0"/>
              <a:t>Timeouts on accounts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Autofit/>
          </a:bodyPr>
          <a:lstStyle/>
          <a:p>
            <a:r>
              <a:rPr lang="en-US" sz="3600" dirty="0"/>
              <a:t>Enterprise-Wide Web Application Security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7544" y="1900876"/>
            <a:ext cx="3657600" cy="45902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Web Application Security testing must be applied in all phases of the Application Lifecycle and by all constituencies  throughout the enterprise – Auditors, Application Developers, QA and Security Operations.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32350" y="1773238"/>
            <a:ext cx="4059238" cy="4059237"/>
            <a:chOff x="3044" y="1117"/>
            <a:chExt cx="2557" cy="2557"/>
          </a:xfrm>
        </p:grpSpPr>
        <p:sp>
          <p:nvSpPr>
            <p:cNvPr id="506885" name="Freeform 5"/>
            <p:cNvSpPr>
              <a:spLocks/>
            </p:cNvSpPr>
            <p:nvPr/>
          </p:nvSpPr>
          <p:spPr bwMode="auto">
            <a:xfrm>
              <a:off x="3044" y="1117"/>
              <a:ext cx="2557" cy="2557"/>
            </a:xfrm>
            <a:custGeom>
              <a:avLst/>
              <a:gdLst/>
              <a:ahLst/>
              <a:cxnLst>
                <a:cxn ang="0">
                  <a:pos x="2774" y="1460"/>
                </a:cxn>
                <a:cxn ang="0">
                  <a:pos x="2748" y="1668"/>
                </a:cxn>
                <a:cxn ang="0">
                  <a:pos x="2692" y="1866"/>
                </a:cxn>
                <a:cxn ang="0">
                  <a:pos x="2610" y="2050"/>
                </a:cxn>
                <a:cxn ang="0">
                  <a:pos x="2500" y="2218"/>
                </a:cxn>
                <a:cxn ang="0">
                  <a:pos x="2370" y="2370"/>
                </a:cxn>
                <a:cxn ang="0">
                  <a:pos x="2220" y="2500"/>
                </a:cxn>
                <a:cxn ang="0">
                  <a:pos x="2050" y="2608"/>
                </a:cxn>
                <a:cxn ang="0">
                  <a:pos x="1866" y="2692"/>
                </a:cxn>
                <a:cxn ang="0">
                  <a:pos x="1668" y="2748"/>
                </a:cxn>
                <a:cxn ang="0">
                  <a:pos x="1460" y="2774"/>
                </a:cxn>
                <a:cxn ang="0">
                  <a:pos x="1316" y="2774"/>
                </a:cxn>
                <a:cxn ang="0">
                  <a:pos x="1108" y="2748"/>
                </a:cxn>
                <a:cxn ang="0">
                  <a:pos x="910" y="2692"/>
                </a:cxn>
                <a:cxn ang="0">
                  <a:pos x="726" y="2608"/>
                </a:cxn>
                <a:cxn ang="0">
                  <a:pos x="558" y="2500"/>
                </a:cxn>
                <a:cxn ang="0">
                  <a:pos x="406" y="2370"/>
                </a:cxn>
                <a:cxn ang="0">
                  <a:pos x="276" y="2218"/>
                </a:cxn>
                <a:cxn ang="0">
                  <a:pos x="168" y="2050"/>
                </a:cxn>
                <a:cxn ang="0">
                  <a:pos x="84" y="1866"/>
                </a:cxn>
                <a:cxn ang="0">
                  <a:pos x="28" y="1668"/>
                </a:cxn>
                <a:cxn ang="0">
                  <a:pos x="2" y="1460"/>
                </a:cxn>
                <a:cxn ang="0">
                  <a:pos x="2" y="1316"/>
                </a:cxn>
                <a:cxn ang="0">
                  <a:pos x="28" y="1108"/>
                </a:cxn>
                <a:cxn ang="0">
                  <a:pos x="84" y="910"/>
                </a:cxn>
                <a:cxn ang="0">
                  <a:pos x="168" y="726"/>
                </a:cxn>
                <a:cxn ang="0">
                  <a:pos x="276" y="556"/>
                </a:cxn>
                <a:cxn ang="0">
                  <a:pos x="406" y="406"/>
                </a:cxn>
                <a:cxn ang="0">
                  <a:pos x="558" y="276"/>
                </a:cxn>
                <a:cxn ang="0">
                  <a:pos x="726" y="166"/>
                </a:cxn>
                <a:cxn ang="0">
                  <a:pos x="910" y="84"/>
                </a:cxn>
                <a:cxn ang="0">
                  <a:pos x="1108" y="28"/>
                </a:cxn>
                <a:cxn ang="0">
                  <a:pos x="1316" y="2"/>
                </a:cxn>
                <a:cxn ang="0">
                  <a:pos x="1460" y="2"/>
                </a:cxn>
                <a:cxn ang="0">
                  <a:pos x="1668" y="28"/>
                </a:cxn>
                <a:cxn ang="0">
                  <a:pos x="1866" y="84"/>
                </a:cxn>
                <a:cxn ang="0">
                  <a:pos x="2050" y="166"/>
                </a:cxn>
                <a:cxn ang="0">
                  <a:pos x="2220" y="276"/>
                </a:cxn>
                <a:cxn ang="0">
                  <a:pos x="2370" y="406"/>
                </a:cxn>
                <a:cxn ang="0">
                  <a:pos x="2500" y="556"/>
                </a:cxn>
                <a:cxn ang="0">
                  <a:pos x="2610" y="726"/>
                </a:cxn>
                <a:cxn ang="0">
                  <a:pos x="2692" y="910"/>
                </a:cxn>
                <a:cxn ang="0">
                  <a:pos x="2748" y="1108"/>
                </a:cxn>
                <a:cxn ang="0">
                  <a:pos x="2774" y="1316"/>
                </a:cxn>
              </a:cxnLst>
              <a:rect l="0" t="0" r="r" b="b"/>
              <a:pathLst>
                <a:path w="2776" h="2776">
                  <a:moveTo>
                    <a:pt x="2776" y="1388"/>
                  </a:moveTo>
                  <a:lnTo>
                    <a:pt x="2776" y="1388"/>
                  </a:lnTo>
                  <a:lnTo>
                    <a:pt x="2774" y="1460"/>
                  </a:lnTo>
                  <a:lnTo>
                    <a:pt x="2770" y="1530"/>
                  </a:lnTo>
                  <a:lnTo>
                    <a:pt x="2760" y="1600"/>
                  </a:lnTo>
                  <a:lnTo>
                    <a:pt x="2748" y="1668"/>
                  </a:lnTo>
                  <a:lnTo>
                    <a:pt x="2734" y="1734"/>
                  </a:lnTo>
                  <a:lnTo>
                    <a:pt x="2714" y="1800"/>
                  </a:lnTo>
                  <a:lnTo>
                    <a:pt x="2692" y="1866"/>
                  </a:lnTo>
                  <a:lnTo>
                    <a:pt x="2668" y="1928"/>
                  </a:lnTo>
                  <a:lnTo>
                    <a:pt x="2640" y="1990"/>
                  </a:lnTo>
                  <a:lnTo>
                    <a:pt x="2610" y="2050"/>
                  </a:lnTo>
                  <a:lnTo>
                    <a:pt x="2576" y="2108"/>
                  </a:lnTo>
                  <a:lnTo>
                    <a:pt x="2540" y="2164"/>
                  </a:lnTo>
                  <a:lnTo>
                    <a:pt x="2500" y="2218"/>
                  </a:lnTo>
                  <a:lnTo>
                    <a:pt x="2460" y="2270"/>
                  </a:lnTo>
                  <a:lnTo>
                    <a:pt x="2416" y="2322"/>
                  </a:lnTo>
                  <a:lnTo>
                    <a:pt x="2370" y="2370"/>
                  </a:lnTo>
                  <a:lnTo>
                    <a:pt x="2322" y="2416"/>
                  </a:lnTo>
                  <a:lnTo>
                    <a:pt x="2272" y="2458"/>
                  </a:lnTo>
                  <a:lnTo>
                    <a:pt x="2220" y="2500"/>
                  </a:lnTo>
                  <a:lnTo>
                    <a:pt x="2164" y="2538"/>
                  </a:lnTo>
                  <a:lnTo>
                    <a:pt x="2108" y="2576"/>
                  </a:lnTo>
                  <a:lnTo>
                    <a:pt x="2050" y="2608"/>
                  </a:lnTo>
                  <a:lnTo>
                    <a:pt x="1990" y="2640"/>
                  </a:lnTo>
                  <a:lnTo>
                    <a:pt x="1928" y="2666"/>
                  </a:lnTo>
                  <a:lnTo>
                    <a:pt x="1866" y="2692"/>
                  </a:lnTo>
                  <a:lnTo>
                    <a:pt x="1802" y="2714"/>
                  </a:lnTo>
                  <a:lnTo>
                    <a:pt x="1736" y="2732"/>
                  </a:lnTo>
                  <a:lnTo>
                    <a:pt x="1668" y="2748"/>
                  </a:lnTo>
                  <a:lnTo>
                    <a:pt x="1600" y="2760"/>
                  </a:lnTo>
                  <a:lnTo>
                    <a:pt x="1530" y="2768"/>
                  </a:lnTo>
                  <a:lnTo>
                    <a:pt x="1460" y="2774"/>
                  </a:lnTo>
                  <a:lnTo>
                    <a:pt x="1388" y="2776"/>
                  </a:lnTo>
                  <a:lnTo>
                    <a:pt x="1388" y="2776"/>
                  </a:lnTo>
                  <a:lnTo>
                    <a:pt x="1316" y="2774"/>
                  </a:lnTo>
                  <a:lnTo>
                    <a:pt x="1246" y="2768"/>
                  </a:lnTo>
                  <a:lnTo>
                    <a:pt x="1176" y="2760"/>
                  </a:lnTo>
                  <a:lnTo>
                    <a:pt x="1108" y="2748"/>
                  </a:lnTo>
                  <a:lnTo>
                    <a:pt x="1042" y="2732"/>
                  </a:lnTo>
                  <a:lnTo>
                    <a:pt x="976" y="2714"/>
                  </a:lnTo>
                  <a:lnTo>
                    <a:pt x="910" y="2692"/>
                  </a:lnTo>
                  <a:lnTo>
                    <a:pt x="848" y="2666"/>
                  </a:lnTo>
                  <a:lnTo>
                    <a:pt x="786" y="2640"/>
                  </a:lnTo>
                  <a:lnTo>
                    <a:pt x="726" y="2608"/>
                  </a:lnTo>
                  <a:lnTo>
                    <a:pt x="668" y="2576"/>
                  </a:lnTo>
                  <a:lnTo>
                    <a:pt x="612" y="2538"/>
                  </a:lnTo>
                  <a:lnTo>
                    <a:pt x="558" y="2500"/>
                  </a:lnTo>
                  <a:lnTo>
                    <a:pt x="506" y="2458"/>
                  </a:lnTo>
                  <a:lnTo>
                    <a:pt x="454" y="2416"/>
                  </a:lnTo>
                  <a:lnTo>
                    <a:pt x="406" y="2370"/>
                  </a:lnTo>
                  <a:lnTo>
                    <a:pt x="360" y="2322"/>
                  </a:lnTo>
                  <a:lnTo>
                    <a:pt x="318" y="2270"/>
                  </a:lnTo>
                  <a:lnTo>
                    <a:pt x="276" y="2218"/>
                  </a:lnTo>
                  <a:lnTo>
                    <a:pt x="238" y="2164"/>
                  </a:lnTo>
                  <a:lnTo>
                    <a:pt x="200" y="2108"/>
                  </a:lnTo>
                  <a:lnTo>
                    <a:pt x="168" y="2050"/>
                  </a:lnTo>
                  <a:lnTo>
                    <a:pt x="136" y="1990"/>
                  </a:lnTo>
                  <a:lnTo>
                    <a:pt x="110" y="1928"/>
                  </a:lnTo>
                  <a:lnTo>
                    <a:pt x="84" y="1866"/>
                  </a:lnTo>
                  <a:lnTo>
                    <a:pt x="62" y="1800"/>
                  </a:lnTo>
                  <a:lnTo>
                    <a:pt x="44" y="1734"/>
                  </a:lnTo>
                  <a:lnTo>
                    <a:pt x="28" y="1668"/>
                  </a:lnTo>
                  <a:lnTo>
                    <a:pt x="16" y="1600"/>
                  </a:lnTo>
                  <a:lnTo>
                    <a:pt x="8" y="1530"/>
                  </a:lnTo>
                  <a:lnTo>
                    <a:pt x="2" y="1460"/>
                  </a:lnTo>
                  <a:lnTo>
                    <a:pt x="0" y="1388"/>
                  </a:lnTo>
                  <a:lnTo>
                    <a:pt x="0" y="1388"/>
                  </a:lnTo>
                  <a:lnTo>
                    <a:pt x="2" y="1316"/>
                  </a:lnTo>
                  <a:lnTo>
                    <a:pt x="8" y="1246"/>
                  </a:lnTo>
                  <a:lnTo>
                    <a:pt x="16" y="1176"/>
                  </a:lnTo>
                  <a:lnTo>
                    <a:pt x="28" y="1108"/>
                  </a:lnTo>
                  <a:lnTo>
                    <a:pt x="44" y="1040"/>
                  </a:lnTo>
                  <a:lnTo>
                    <a:pt x="62" y="974"/>
                  </a:lnTo>
                  <a:lnTo>
                    <a:pt x="84" y="910"/>
                  </a:lnTo>
                  <a:lnTo>
                    <a:pt x="110" y="848"/>
                  </a:lnTo>
                  <a:lnTo>
                    <a:pt x="136" y="786"/>
                  </a:lnTo>
                  <a:lnTo>
                    <a:pt x="168" y="726"/>
                  </a:lnTo>
                  <a:lnTo>
                    <a:pt x="200" y="668"/>
                  </a:lnTo>
                  <a:lnTo>
                    <a:pt x="238" y="612"/>
                  </a:lnTo>
                  <a:lnTo>
                    <a:pt x="276" y="556"/>
                  </a:lnTo>
                  <a:lnTo>
                    <a:pt x="318" y="504"/>
                  </a:lnTo>
                  <a:lnTo>
                    <a:pt x="360" y="454"/>
                  </a:lnTo>
                  <a:lnTo>
                    <a:pt x="406" y="406"/>
                  </a:lnTo>
                  <a:lnTo>
                    <a:pt x="454" y="360"/>
                  </a:lnTo>
                  <a:lnTo>
                    <a:pt x="506" y="316"/>
                  </a:lnTo>
                  <a:lnTo>
                    <a:pt x="558" y="276"/>
                  </a:lnTo>
                  <a:lnTo>
                    <a:pt x="612" y="236"/>
                  </a:lnTo>
                  <a:lnTo>
                    <a:pt x="668" y="200"/>
                  </a:lnTo>
                  <a:lnTo>
                    <a:pt x="726" y="166"/>
                  </a:lnTo>
                  <a:lnTo>
                    <a:pt x="786" y="136"/>
                  </a:lnTo>
                  <a:lnTo>
                    <a:pt x="848" y="108"/>
                  </a:lnTo>
                  <a:lnTo>
                    <a:pt x="910" y="84"/>
                  </a:lnTo>
                  <a:lnTo>
                    <a:pt x="976" y="62"/>
                  </a:lnTo>
                  <a:lnTo>
                    <a:pt x="1042" y="42"/>
                  </a:lnTo>
                  <a:lnTo>
                    <a:pt x="1108" y="28"/>
                  </a:lnTo>
                  <a:lnTo>
                    <a:pt x="1176" y="16"/>
                  </a:lnTo>
                  <a:lnTo>
                    <a:pt x="1246" y="6"/>
                  </a:lnTo>
                  <a:lnTo>
                    <a:pt x="1316" y="2"/>
                  </a:lnTo>
                  <a:lnTo>
                    <a:pt x="1388" y="0"/>
                  </a:lnTo>
                  <a:lnTo>
                    <a:pt x="1388" y="0"/>
                  </a:lnTo>
                  <a:lnTo>
                    <a:pt x="1460" y="2"/>
                  </a:lnTo>
                  <a:lnTo>
                    <a:pt x="1530" y="6"/>
                  </a:lnTo>
                  <a:lnTo>
                    <a:pt x="1600" y="16"/>
                  </a:lnTo>
                  <a:lnTo>
                    <a:pt x="1668" y="28"/>
                  </a:lnTo>
                  <a:lnTo>
                    <a:pt x="1736" y="42"/>
                  </a:lnTo>
                  <a:lnTo>
                    <a:pt x="1802" y="62"/>
                  </a:lnTo>
                  <a:lnTo>
                    <a:pt x="1866" y="84"/>
                  </a:lnTo>
                  <a:lnTo>
                    <a:pt x="1928" y="108"/>
                  </a:lnTo>
                  <a:lnTo>
                    <a:pt x="1990" y="136"/>
                  </a:lnTo>
                  <a:lnTo>
                    <a:pt x="2050" y="166"/>
                  </a:lnTo>
                  <a:lnTo>
                    <a:pt x="2108" y="200"/>
                  </a:lnTo>
                  <a:lnTo>
                    <a:pt x="2164" y="236"/>
                  </a:lnTo>
                  <a:lnTo>
                    <a:pt x="2220" y="276"/>
                  </a:lnTo>
                  <a:lnTo>
                    <a:pt x="2272" y="316"/>
                  </a:lnTo>
                  <a:lnTo>
                    <a:pt x="2322" y="360"/>
                  </a:lnTo>
                  <a:lnTo>
                    <a:pt x="2370" y="406"/>
                  </a:lnTo>
                  <a:lnTo>
                    <a:pt x="2416" y="454"/>
                  </a:lnTo>
                  <a:lnTo>
                    <a:pt x="2460" y="504"/>
                  </a:lnTo>
                  <a:lnTo>
                    <a:pt x="2500" y="556"/>
                  </a:lnTo>
                  <a:lnTo>
                    <a:pt x="2540" y="612"/>
                  </a:lnTo>
                  <a:lnTo>
                    <a:pt x="2576" y="668"/>
                  </a:lnTo>
                  <a:lnTo>
                    <a:pt x="2610" y="726"/>
                  </a:lnTo>
                  <a:lnTo>
                    <a:pt x="2640" y="786"/>
                  </a:lnTo>
                  <a:lnTo>
                    <a:pt x="2668" y="848"/>
                  </a:lnTo>
                  <a:lnTo>
                    <a:pt x="2692" y="910"/>
                  </a:lnTo>
                  <a:lnTo>
                    <a:pt x="2714" y="974"/>
                  </a:lnTo>
                  <a:lnTo>
                    <a:pt x="2734" y="1040"/>
                  </a:lnTo>
                  <a:lnTo>
                    <a:pt x="2748" y="1108"/>
                  </a:lnTo>
                  <a:lnTo>
                    <a:pt x="2760" y="1176"/>
                  </a:lnTo>
                  <a:lnTo>
                    <a:pt x="2770" y="1246"/>
                  </a:lnTo>
                  <a:lnTo>
                    <a:pt x="2774" y="1316"/>
                  </a:lnTo>
                  <a:lnTo>
                    <a:pt x="2776" y="1388"/>
                  </a:lnTo>
                  <a:lnTo>
                    <a:pt x="2776" y="1388"/>
                  </a:lnTo>
                  <a:close/>
                </a:path>
              </a:pathLst>
            </a:custGeom>
            <a:solidFill>
              <a:srgbClr val="120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886" name="Freeform 6"/>
            <p:cNvSpPr>
              <a:spLocks/>
            </p:cNvSpPr>
            <p:nvPr/>
          </p:nvSpPr>
          <p:spPr bwMode="auto">
            <a:xfrm>
              <a:off x="3094" y="1156"/>
              <a:ext cx="1251" cy="1380"/>
            </a:xfrm>
            <a:custGeom>
              <a:avLst/>
              <a:gdLst/>
              <a:ahLst/>
              <a:cxnLst>
                <a:cxn ang="0">
                  <a:pos x="346" y="446"/>
                </a:cxn>
                <a:cxn ang="0">
                  <a:pos x="222" y="606"/>
                </a:cxn>
                <a:cxn ang="0">
                  <a:pos x="126" y="778"/>
                </a:cxn>
                <a:cxn ang="0">
                  <a:pos x="56" y="962"/>
                </a:cxn>
                <a:cxn ang="0">
                  <a:pos x="14" y="1150"/>
                </a:cxn>
                <a:cxn ang="0">
                  <a:pos x="0" y="1344"/>
                </a:cxn>
                <a:cxn ang="0">
                  <a:pos x="176" y="1358"/>
                </a:cxn>
                <a:cxn ang="0">
                  <a:pos x="186" y="1402"/>
                </a:cxn>
                <a:cxn ang="0">
                  <a:pos x="210" y="1442"/>
                </a:cxn>
                <a:cxn ang="0">
                  <a:pos x="232" y="1464"/>
                </a:cxn>
                <a:cxn ang="0">
                  <a:pos x="270" y="1486"/>
                </a:cxn>
                <a:cxn ang="0">
                  <a:pos x="314" y="1498"/>
                </a:cxn>
                <a:cxn ang="0">
                  <a:pos x="358" y="1496"/>
                </a:cxn>
                <a:cxn ang="0">
                  <a:pos x="400" y="1480"/>
                </a:cxn>
                <a:cxn ang="0">
                  <a:pos x="438" y="1454"/>
                </a:cxn>
                <a:cxn ang="0">
                  <a:pos x="458" y="1430"/>
                </a:cxn>
                <a:cxn ang="0">
                  <a:pos x="476" y="1388"/>
                </a:cxn>
                <a:cxn ang="0">
                  <a:pos x="482" y="1344"/>
                </a:cxn>
                <a:cxn ang="0">
                  <a:pos x="652" y="1312"/>
                </a:cxn>
                <a:cxn ang="0">
                  <a:pos x="664" y="1214"/>
                </a:cxn>
                <a:cxn ang="0">
                  <a:pos x="690" y="1118"/>
                </a:cxn>
                <a:cxn ang="0">
                  <a:pos x="732" y="1026"/>
                </a:cxn>
                <a:cxn ang="0">
                  <a:pos x="786" y="940"/>
                </a:cxn>
                <a:cxn ang="0">
                  <a:pos x="854" y="860"/>
                </a:cxn>
                <a:cxn ang="0">
                  <a:pos x="908" y="812"/>
                </a:cxn>
                <a:cxn ang="0">
                  <a:pos x="996" y="750"/>
                </a:cxn>
                <a:cxn ang="0">
                  <a:pos x="1090" y="706"/>
                </a:cxn>
                <a:cxn ang="0">
                  <a:pos x="1188" y="676"/>
                </a:cxn>
                <a:cxn ang="0">
                  <a:pos x="1290" y="660"/>
                </a:cxn>
                <a:cxn ang="0">
                  <a:pos x="1358" y="490"/>
                </a:cxn>
                <a:cxn ang="0">
                  <a:pos x="1326" y="488"/>
                </a:cxn>
                <a:cxn ang="0">
                  <a:pos x="1282" y="474"/>
                </a:cxn>
                <a:cxn ang="0">
                  <a:pos x="1242" y="446"/>
                </a:cxn>
                <a:cxn ang="0">
                  <a:pos x="1222" y="422"/>
                </a:cxn>
                <a:cxn ang="0">
                  <a:pos x="1202" y="380"/>
                </a:cxn>
                <a:cxn ang="0">
                  <a:pos x="1196" y="336"/>
                </a:cxn>
                <a:cxn ang="0">
                  <a:pos x="1202" y="292"/>
                </a:cxn>
                <a:cxn ang="0">
                  <a:pos x="1222" y="252"/>
                </a:cxn>
                <a:cxn ang="0">
                  <a:pos x="1242" y="228"/>
                </a:cxn>
                <a:cxn ang="0">
                  <a:pos x="1280" y="198"/>
                </a:cxn>
                <a:cxn ang="0">
                  <a:pos x="1326" y="184"/>
                </a:cxn>
                <a:cxn ang="0">
                  <a:pos x="1356" y="0"/>
                </a:cxn>
                <a:cxn ang="0">
                  <a:pos x="1226" y="6"/>
                </a:cxn>
                <a:cxn ang="0">
                  <a:pos x="1032" y="38"/>
                </a:cxn>
                <a:cxn ang="0">
                  <a:pos x="844" y="98"/>
                </a:cxn>
                <a:cxn ang="0">
                  <a:pos x="664" y="186"/>
                </a:cxn>
                <a:cxn ang="0">
                  <a:pos x="498" y="302"/>
                </a:cxn>
                <a:cxn ang="0">
                  <a:pos x="394" y="396"/>
                </a:cxn>
              </a:cxnLst>
              <a:rect l="0" t="0" r="r" b="b"/>
              <a:pathLst>
                <a:path w="1358" h="1498">
                  <a:moveTo>
                    <a:pt x="394" y="396"/>
                  </a:moveTo>
                  <a:lnTo>
                    <a:pt x="394" y="396"/>
                  </a:lnTo>
                  <a:lnTo>
                    <a:pt x="346" y="446"/>
                  </a:lnTo>
                  <a:lnTo>
                    <a:pt x="302" y="498"/>
                  </a:lnTo>
                  <a:lnTo>
                    <a:pt x="260" y="550"/>
                  </a:lnTo>
                  <a:lnTo>
                    <a:pt x="222" y="606"/>
                  </a:lnTo>
                  <a:lnTo>
                    <a:pt x="188" y="662"/>
                  </a:lnTo>
                  <a:lnTo>
                    <a:pt x="154" y="720"/>
                  </a:lnTo>
                  <a:lnTo>
                    <a:pt x="126" y="778"/>
                  </a:lnTo>
                  <a:lnTo>
                    <a:pt x="100" y="838"/>
                  </a:lnTo>
                  <a:lnTo>
                    <a:pt x="76" y="900"/>
                  </a:lnTo>
                  <a:lnTo>
                    <a:pt x="56" y="962"/>
                  </a:lnTo>
                  <a:lnTo>
                    <a:pt x="38" y="1024"/>
                  </a:lnTo>
                  <a:lnTo>
                    <a:pt x="24" y="1088"/>
                  </a:lnTo>
                  <a:lnTo>
                    <a:pt x="14" y="1150"/>
                  </a:lnTo>
                  <a:lnTo>
                    <a:pt x="6" y="1214"/>
                  </a:lnTo>
                  <a:lnTo>
                    <a:pt x="2" y="1278"/>
                  </a:lnTo>
                  <a:lnTo>
                    <a:pt x="0" y="1344"/>
                  </a:lnTo>
                  <a:lnTo>
                    <a:pt x="174" y="1344"/>
                  </a:lnTo>
                  <a:lnTo>
                    <a:pt x="174" y="1344"/>
                  </a:lnTo>
                  <a:lnTo>
                    <a:pt x="176" y="1358"/>
                  </a:lnTo>
                  <a:lnTo>
                    <a:pt x="178" y="1374"/>
                  </a:lnTo>
                  <a:lnTo>
                    <a:pt x="182" y="1388"/>
                  </a:lnTo>
                  <a:lnTo>
                    <a:pt x="186" y="1402"/>
                  </a:lnTo>
                  <a:lnTo>
                    <a:pt x="192" y="1416"/>
                  </a:lnTo>
                  <a:lnTo>
                    <a:pt x="200" y="1428"/>
                  </a:lnTo>
                  <a:lnTo>
                    <a:pt x="210" y="1442"/>
                  </a:lnTo>
                  <a:lnTo>
                    <a:pt x="220" y="1454"/>
                  </a:lnTo>
                  <a:lnTo>
                    <a:pt x="220" y="1454"/>
                  </a:lnTo>
                  <a:lnTo>
                    <a:pt x="232" y="1464"/>
                  </a:lnTo>
                  <a:lnTo>
                    <a:pt x="244" y="1472"/>
                  </a:lnTo>
                  <a:lnTo>
                    <a:pt x="258" y="1480"/>
                  </a:lnTo>
                  <a:lnTo>
                    <a:pt x="270" y="1486"/>
                  </a:lnTo>
                  <a:lnTo>
                    <a:pt x="284" y="1492"/>
                  </a:lnTo>
                  <a:lnTo>
                    <a:pt x="300" y="1496"/>
                  </a:lnTo>
                  <a:lnTo>
                    <a:pt x="314" y="1498"/>
                  </a:lnTo>
                  <a:lnTo>
                    <a:pt x="328" y="1498"/>
                  </a:lnTo>
                  <a:lnTo>
                    <a:pt x="344" y="1498"/>
                  </a:lnTo>
                  <a:lnTo>
                    <a:pt x="358" y="1496"/>
                  </a:lnTo>
                  <a:lnTo>
                    <a:pt x="372" y="1492"/>
                  </a:lnTo>
                  <a:lnTo>
                    <a:pt x="386" y="1486"/>
                  </a:lnTo>
                  <a:lnTo>
                    <a:pt x="400" y="1480"/>
                  </a:lnTo>
                  <a:lnTo>
                    <a:pt x="414" y="1472"/>
                  </a:lnTo>
                  <a:lnTo>
                    <a:pt x="426" y="1464"/>
                  </a:lnTo>
                  <a:lnTo>
                    <a:pt x="438" y="1454"/>
                  </a:lnTo>
                  <a:lnTo>
                    <a:pt x="438" y="1454"/>
                  </a:lnTo>
                  <a:lnTo>
                    <a:pt x="448" y="1442"/>
                  </a:lnTo>
                  <a:lnTo>
                    <a:pt x="458" y="1430"/>
                  </a:lnTo>
                  <a:lnTo>
                    <a:pt x="466" y="1416"/>
                  </a:lnTo>
                  <a:lnTo>
                    <a:pt x="472" y="1402"/>
                  </a:lnTo>
                  <a:lnTo>
                    <a:pt x="476" y="1388"/>
                  </a:lnTo>
                  <a:lnTo>
                    <a:pt x="480" y="1374"/>
                  </a:lnTo>
                  <a:lnTo>
                    <a:pt x="482" y="1360"/>
                  </a:lnTo>
                  <a:lnTo>
                    <a:pt x="482" y="1344"/>
                  </a:lnTo>
                  <a:lnTo>
                    <a:pt x="652" y="1346"/>
                  </a:lnTo>
                  <a:lnTo>
                    <a:pt x="652" y="1346"/>
                  </a:lnTo>
                  <a:lnTo>
                    <a:pt x="652" y="1312"/>
                  </a:lnTo>
                  <a:lnTo>
                    <a:pt x="654" y="1280"/>
                  </a:lnTo>
                  <a:lnTo>
                    <a:pt x="658" y="1246"/>
                  </a:lnTo>
                  <a:lnTo>
                    <a:pt x="664" y="1214"/>
                  </a:lnTo>
                  <a:lnTo>
                    <a:pt x="672" y="1182"/>
                  </a:lnTo>
                  <a:lnTo>
                    <a:pt x="680" y="1150"/>
                  </a:lnTo>
                  <a:lnTo>
                    <a:pt x="690" y="1118"/>
                  </a:lnTo>
                  <a:lnTo>
                    <a:pt x="702" y="1088"/>
                  </a:lnTo>
                  <a:lnTo>
                    <a:pt x="716" y="1056"/>
                  </a:lnTo>
                  <a:lnTo>
                    <a:pt x="732" y="1026"/>
                  </a:lnTo>
                  <a:lnTo>
                    <a:pt x="748" y="996"/>
                  </a:lnTo>
                  <a:lnTo>
                    <a:pt x="766" y="968"/>
                  </a:lnTo>
                  <a:lnTo>
                    <a:pt x="786" y="940"/>
                  </a:lnTo>
                  <a:lnTo>
                    <a:pt x="806" y="912"/>
                  </a:lnTo>
                  <a:lnTo>
                    <a:pt x="830" y="886"/>
                  </a:lnTo>
                  <a:lnTo>
                    <a:pt x="854" y="860"/>
                  </a:lnTo>
                  <a:lnTo>
                    <a:pt x="854" y="860"/>
                  </a:lnTo>
                  <a:lnTo>
                    <a:pt x="880" y="834"/>
                  </a:lnTo>
                  <a:lnTo>
                    <a:pt x="908" y="812"/>
                  </a:lnTo>
                  <a:lnTo>
                    <a:pt x="936" y="790"/>
                  </a:lnTo>
                  <a:lnTo>
                    <a:pt x="966" y="770"/>
                  </a:lnTo>
                  <a:lnTo>
                    <a:pt x="996" y="750"/>
                  </a:lnTo>
                  <a:lnTo>
                    <a:pt x="1026" y="734"/>
                  </a:lnTo>
                  <a:lnTo>
                    <a:pt x="1058" y="718"/>
                  </a:lnTo>
                  <a:lnTo>
                    <a:pt x="1090" y="706"/>
                  </a:lnTo>
                  <a:lnTo>
                    <a:pt x="1122" y="694"/>
                  </a:lnTo>
                  <a:lnTo>
                    <a:pt x="1156" y="684"/>
                  </a:lnTo>
                  <a:lnTo>
                    <a:pt x="1188" y="676"/>
                  </a:lnTo>
                  <a:lnTo>
                    <a:pt x="1222" y="668"/>
                  </a:lnTo>
                  <a:lnTo>
                    <a:pt x="1256" y="664"/>
                  </a:lnTo>
                  <a:lnTo>
                    <a:pt x="1290" y="660"/>
                  </a:lnTo>
                  <a:lnTo>
                    <a:pt x="1324" y="658"/>
                  </a:lnTo>
                  <a:lnTo>
                    <a:pt x="1358" y="658"/>
                  </a:lnTo>
                  <a:lnTo>
                    <a:pt x="1358" y="490"/>
                  </a:lnTo>
                  <a:lnTo>
                    <a:pt x="1358" y="490"/>
                  </a:lnTo>
                  <a:lnTo>
                    <a:pt x="1342" y="490"/>
                  </a:lnTo>
                  <a:lnTo>
                    <a:pt x="1326" y="488"/>
                  </a:lnTo>
                  <a:lnTo>
                    <a:pt x="1310" y="486"/>
                  </a:lnTo>
                  <a:lnTo>
                    <a:pt x="1296" y="480"/>
                  </a:lnTo>
                  <a:lnTo>
                    <a:pt x="1282" y="474"/>
                  </a:lnTo>
                  <a:lnTo>
                    <a:pt x="1268" y="466"/>
                  </a:lnTo>
                  <a:lnTo>
                    <a:pt x="1254" y="456"/>
                  </a:lnTo>
                  <a:lnTo>
                    <a:pt x="1242" y="446"/>
                  </a:lnTo>
                  <a:lnTo>
                    <a:pt x="1242" y="446"/>
                  </a:lnTo>
                  <a:lnTo>
                    <a:pt x="1230" y="434"/>
                  </a:lnTo>
                  <a:lnTo>
                    <a:pt x="1222" y="422"/>
                  </a:lnTo>
                  <a:lnTo>
                    <a:pt x="1214" y="408"/>
                  </a:lnTo>
                  <a:lnTo>
                    <a:pt x="1208" y="394"/>
                  </a:lnTo>
                  <a:lnTo>
                    <a:pt x="1202" y="380"/>
                  </a:lnTo>
                  <a:lnTo>
                    <a:pt x="1200" y="366"/>
                  </a:lnTo>
                  <a:lnTo>
                    <a:pt x="1198" y="352"/>
                  </a:lnTo>
                  <a:lnTo>
                    <a:pt x="1196" y="336"/>
                  </a:lnTo>
                  <a:lnTo>
                    <a:pt x="1198" y="322"/>
                  </a:lnTo>
                  <a:lnTo>
                    <a:pt x="1200" y="306"/>
                  </a:lnTo>
                  <a:lnTo>
                    <a:pt x="1202" y="292"/>
                  </a:lnTo>
                  <a:lnTo>
                    <a:pt x="1208" y="278"/>
                  </a:lnTo>
                  <a:lnTo>
                    <a:pt x="1214" y="264"/>
                  </a:lnTo>
                  <a:lnTo>
                    <a:pt x="1222" y="252"/>
                  </a:lnTo>
                  <a:lnTo>
                    <a:pt x="1230" y="240"/>
                  </a:lnTo>
                  <a:lnTo>
                    <a:pt x="1242" y="228"/>
                  </a:lnTo>
                  <a:lnTo>
                    <a:pt x="1242" y="228"/>
                  </a:lnTo>
                  <a:lnTo>
                    <a:pt x="1254" y="216"/>
                  </a:lnTo>
                  <a:lnTo>
                    <a:pt x="1268" y="206"/>
                  </a:lnTo>
                  <a:lnTo>
                    <a:pt x="1280" y="198"/>
                  </a:lnTo>
                  <a:lnTo>
                    <a:pt x="1296" y="192"/>
                  </a:lnTo>
                  <a:lnTo>
                    <a:pt x="1310" y="188"/>
                  </a:lnTo>
                  <a:lnTo>
                    <a:pt x="1326" y="184"/>
                  </a:lnTo>
                  <a:lnTo>
                    <a:pt x="1342" y="182"/>
                  </a:lnTo>
                  <a:lnTo>
                    <a:pt x="1356" y="182"/>
                  </a:lnTo>
                  <a:lnTo>
                    <a:pt x="1356" y="0"/>
                  </a:lnTo>
                  <a:lnTo>
                    <a:pt x="1356" y="0"/>
                  </a:lnTo>
                  <a:lnTo>
                    <a:pt x="1290" y="2"/>
                  </a:lnTo>
                  <a:lnTo>
                    <a:pt x="1226" y="6"/>
                  </a:lnTo>
                  <a:lnTo>
                    <a:pt x="1160" y="14"/>
                  </a:lnTo>
                  <a:lnTo>
                    <a:pt x="1096" y="24"/>
                  </a:lnTo>
                  <a:lnTo>
                    <a:pt x="1032" y="38"/>
                  </a:lnTo>
                  <a:lnTo>
                    <a:pt x="968" y="54"/>
                  </a:lnTo>
                  <a:lnTo>
                    <a:pt x="906" y="74"/>
                  </a:lnTo>
                  <a:lnTo>
                    <a:pt x="844" y="98"/>
                  </a:lnTo>
                  <a:lnTo>
                    <a:pt x="784" y="124"/>
                  </a:lnTo>
                  <a:lnTo>
                    <a:pt x="724" y="152"/>
                  </a:lnTo>
                  <a:lnTo>
                    <a:pt x="664" y="186"/>
                  </a:lnTo>
                  <a:lnTo>
                    <a:pt x="608" y="222"/>
                  </a:lnTo>
                  <a:lnTo>
                    <a:pt x="552" y="260"/>
                  </a:lnTo>
                  <a:lnTo>
                    <a:pt x="498" y="302"/>
                  </a:lnTo>
                  <a:lnTo>
                    <a:pt x="446" y="346"/>
                  </a:lnTo>
                  <a:lnTo>
                    <a:pt x="394" y="396"/>
                  </a:lnTo>
                  <a:lnTo>
                    <a:pt x="394" y="396"/>
                  </a:lnTo>
                  <a:close/>
                </a:path>
              </a:pathLst>
            </a:custGeom>
            <a:solidFill>
              <a:srgbClr val="33812C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887" name="Freeform 7"/>
            <p:cNvSpPr>
              <a:spLocks/>
            </p:cNvSpPr>
            <p:nvPr/>
          </p:nvSpPr>
          <p:spPr bwMode="auto">
            <a:xfrm>
              <a:off x="4177" y="1156"/>
              <a:ext cx="1380" cy="1252"/>
            </a:xfrm>
            <a:custGeom>
              <a:avLst/>
              <a:gdLst/>
              <a:ahLst/>
              <a:cxnLst>
                <a:cxn ang="0">
                  <a:pos x="176" y="182"/>
                </a:cxn>
                <a:cxn ang="0">
                  <a:pos x="126" y="182"/>
                </a:cxn>
                <a:cxn ang="0">
                  <a:pos x="76" y="202"/>
                </a:cxn>
                <a:cxn ang="0">
                  <a:pos x="48" y="222"/>
                </a:cxn>
                <a:cxn ang="0">
                  <a:pos x="20" y="260"/>
                </a:cxn>
                <a:cxn ang="0">
                  <a:pos x="4" y="302"/>
                </a:cxn>
                <a:cxn ang="0">
                  <a:pos x="2" y="346"/>
                </a:cxn>
                <a:cxn ang="0">
                  <a:pos x="10" y="388"/>
                </a:cxn>
                <a:cxn ang="0">
                  <a:pos x="34" y="428"/>
                </a:cxn>
                <a:cxn ang="0">
                  <a:pos x="56" y="452"/>
                </a:cxn>
                <a:cxn ang="0">
                  <a:pos x="102" y="478"/>
                </a:cxn>
                <a:cxn ang="0">
                  <a:pos x="154" y="488"/>
                </a:cxn>
                <a:cxn ang="0">
                  <a:pos x="168" y="658"/>
                </a:cxn>
                <a:cxn ang="0">
                  <a:pos x="264" y="668"/>
                </a:cxn>
                <a:cxn ang="0">
                  <a:pos x="360" y="692"/>
                </a:cxn>
                <a:cxn ang="0">
                  <a:pos x="452" y="730"/>
                </a:cxn>
                <a:cxn ang="0">
                  <a:pos x="538" y="780"/>
                </a:cxn>
                <a:cxn ang="0">
                  <a:pos x="618" y="846"/>
                </a:cxn>
                <a:cxn ang="0">
                  <a:pos x="666" y="896"/>
                </a:cxn>
                <a:cxn ang="0">
                  <a:pos x="726" y="976"/>
                </a:cxn>
                <a:cxn ang="0">
                  <a:pos x="774" y="1064"/>
                </a:cxn>
                <a:cxn ang="0">
                  <a:pos x="808" y="1156"/>
                </a:cxn>
                <a:cxn ang="0">
                  <a:pos x="828" y="1250"/>
                </a:cxn>
                <a:cxn ang="0">
                  <a:pos x="834" y="1346"/>
                </a:cxn>
                <a:cxn ang="0">
                  <a:pos x="1004" y="1324"/>
                </a:cxn>
                <a:cxn ang="0">
                  <a:pos x="1028" y="1276"/>
                </a:cxn>
                <a:cxn ang="0">
                  <a:pos x="1046" y="1256"/>
                </a:cxn>
                <a:cxn ang="0">
                  <a:pos x="1084" y="1228"/>
                </a:cxn>
                <a:cxn ang="0">
                  <a:pos x="1126" y="1214"/>
                </a:cxn>
                <a:cxn ang="0">
                  <a:pos x="1170" y="1214"/>
                </a:cxn>
                <a:cxn ang="0">
                  <a:pos x="1214" y="1224"/>
                </a:cxn>
                <a:cxn ang="0">
                  <a:pos x="1252" y="1248"/>
                </a:cxn>
                <a:cxn ang="0">
                  <a:pos x="1274" y="1270"/>
                </a:cxn>
                <a:cxn ang="0">
                  <a:pos x="1294" y="1304"/>
                </a:cxn>
                <a:cxn ang="0">
                  <a:pos x="1498" y="1360"/>
                </a:cxn>
                <a:cxn ang="0">
                  <a:pos x="1494" y="1232"/>
                </a:cxn>
                <a:cxn ang="0">
                  <a:pos x="1464" y="1044"/>
                </a:cxn>
                <a:cxn ang="0">
                  <a:pos x="1406" y="860"/>
                </a:cxn>
                <a:cxn ang="0">
                  <a:pos x="1324" y="682"/>
                </a:cxn>
                <a:cxn ang="0">
                  <a:pos x="1212" y="518"/>
                </a:cxn>
                <a:cxn ang="0">
                  <a:pos x="1124" y="414"/>
                </a:cxn>
                <a:cxn ang="0">
                  <a:pos x="970" y="278"/>
                </a:cxn>
                <a:cxn ang="0">
                  <a:pos x="802" y="168"/>
                </a:cxn>
                <a:cxn ang="0">
                  <a:pos x="624" y="86"/>
                </a:cxn>
                <a:cxn ang="0">
                  <a:pos x="436" y="30"/>
                </a:cxn>
                <a:cxn ang="0">
                  <a:pos x="244" y="2"/>
                </a:cxn>
              </a:cxnLst>
              <a:rect l="0" t="0" r="r" b="b"/>
              <a:pathLst>
                <a:path w="1498" h="1360">
                  <a:moveTo>
                    <a:pt x="180" y="0"/>
                  </a:moveTo>
                  <a:lnTo>
                    <a:pt x="176" y="182"/>
                  </a:lnTo>
                  <a:lnTo>
                    <a:pt x="176" y="182"/>
                  </a:lnTo>
                  <a:lnTo>
                    <a:pt x="160" y="180"/>
                  </a:lnTo>
                  <a:lnTo>
                    <a:pt x="142" y="180"/>
                  </a:lnTo>
                  <a:lnTo>
                    <a:pt x="126" y="182"/>
                  </a:lnTo>
                  <a:lnTo>
                    <a:pt x="108" y="186"/>
                  </a:lnTo>
                  <a:lnTo>
                    <a:pt x="92" y="194"/>
                  </a:lnTo>
                  <a:lnTo>
                    <a:pt x="76" y="202"/>
                  </a:lnTo>
                  <a:lnTo>
                    <a:pt x="62" y="210"/>
                  </a:lnTo>
                  <a:lnTo>
                    <a:pt x="48" y="222"/>
                  </a:lnTo>
                  <a:lnTo>
                    <a:pt x="48" y="222"/>
                  </a:lnTo>
                  <a:lnTo>
                    <a:pt x="38" y="234"/>
                  </a:lnTo>
                  <a:lnTo>
                    <a:pt x="28" y="246"/>
                  </a:lnTo>
                  <a:lnTo>
                    <a:pt x="20" y="260"/>
                  </a:lnTo>
                  <a:lnTo>
                    <a:pt x="14" y="272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2" y="316"/>
                  </a:lnTo>
                  <a:lnTo>
                    <a:pt x="0" y="330"/>
                  </a:lnTo>
                  <a:lnTo>
                    <a:pt x="2" y="346"/>
                  </a:lnTo>
                  <a:lnTo>
                    <a:pt x="2" y="360"/>
                  </a:lnTo>
                  <a:lnTo>
                    <a:pt x="6" y="374"/>
                  </a:lnTo>
                  <a:lnTo>
                    <a:pt x="10" y="388"/>
                  </a:lnTo>
                  <a:lnTo>
                    <a:pt x="16" y="402"/>
                  </a:lnTo>
                  <a:lnTo>
                    <a:pt x="24" y="416"/>
                  </a:lnTo>
                  <a:lnTo>
                    <a:pt x="34" y="428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56" y="452"/>
                  </a:lnTo>
                  <a:lnTo>
                    <a:pt x="72" y="464"/>
                  </a:lnTo>
                  <a:lnTo>
                    <a:pt x="86" y="472"/>
                  </a:lnTo>
                  <a:lnTo>
                    <a:pt x="102" y="478"/>
                  </a:lnTo>
                  <a:lnTo>
                    <a:pt x="120" y="484"/>
                  </a:lnTo>
                  <a:lnTo>
                    <a:pt x="136" y="486"/>
                  </a:lnTo>
                  <a:lnTo>
                    <a:pt x="154" y="488"/>
                  </a:lnTo>
                  <a:lnTo>
                    <a:pt x="170" y="486"/>
                  </a:lnTo>
                  <a:lnTo>
                    <a:pt x="168" y="658"/>
                  </a:lnTo>
                  <a:lnTo>
                    <a:pt x="168" y="658"/>
                  </a:lnTo>
                  <a:lnTo>
                    <a:pt x="200" y="660"/>
                  </a:lnTo>
                  <a:lnTo>
                    <a:pt x="232" y="662"/>
                  </a:lnTo>
                  <a:lnTo>
                    <a:pt x="264" y="668"/>
                  </a:lnTo>
                  <a:lnTo>
                    <a:pt x="298" y="674"/>
                  </a:lnTo>
                  <a:lnTo>
                    <a:pt x="328" y="682"/>
                  </a:lnTo>
                  <a:lnTo>
                    <a:pt x="360" y="692"/>
                  </a:lnTo>
                  <a:lnTo>
                    <a:pt x="392" y="702"/>
                  </a:lnTo>
                  <a:lnTo>
                    <a:pt x="422" y="716"/>
                  </a:lnTo>
                  <a:lnTo>
                    <a:pt x="452" y="730"/>
                  </a:lnTo>
                  <a:lnTo>
                    <a:pt x="482" y="744"/>
                  </a:lnTo>
                  <a:lnTo>
                    <a:pt x="510" y="762"/>
                  </a:lnTo>
                  <a:lnTo>
                    <a:pt x="538" y="780"/>
                  </a:lnTo>
                  <a:lnTo>
                    <a:pt x="566" y="800"/>
                  </a:lnTo>
                  <a:lnTo>
                    <a:pt x="592" y="822"/>
                  </a:lnTo>
                  <a:lnTo>
                    <a:pt x="618" y="846"/>
                  </a:lnTo>
                  <a:lnTo>
                    <a:pt x="642" y="870"/>
                  </a:lnTo>
                  <a:lnTo>
                    <a:pt x="642" y="870"/>
                  </a:lnTo>
                  <a:lnTo>
                    <a:pt x="666" y="896"/>
                  </a:lnTo>
                  <a:lnTo>
                    <a:pt x="688" y="922"/>
                  </a:lnTo>
                  <a:lnTo>
                    <a:pt x="708" y="948"/>
                  </a:lnTo>
                  <a:lnTo>
                    <a:pt x="726" y="976"/>
                  </a:lnTo>
                  <a:lnTo>
                    <a:pt x="744" y="1004"/>
                  </a:lnTo>
                  <a:lnTo>
                    <a:pt x="760" y="1034"/>
                  </a:lnTo>
                  <a:lnTo>
                    <a:pt x="774" y="1064"/>
                  </a:lnTo>
                  <a:lnTo>
                    <a:pt x="786" y="1094"/>
                  </a:lnTo>
                  <a:lnTo>
                    <a:pt x="798" y="1124"/>
                  </a:lnTo>
                  <a:lnTo>
                    <a:pt x="808" y="1156"/>
                  </a:lnTo>
                  <a:lnTo>
                    <a:pt x="816" y="1186"/>
                  </a:lnTo>
                  <a:lnTo>
                    <a:pt x="822" y="1218"/>
                  </a:lnTo>
                  <a:lnTo>
                    <a:pt x="828" y="1250"/>
                  </a:lnTo>
                  <a:lnTo>
                    <a:pt x="832" y="1282"/>
                  </a:lnTo>
                  <a:lnTo>
                    <a:pt x="834" y="1314"/>
                  </a:lnTo>
                  <a:lnTo>
                    <a:pt x="834" y="1346"/>
                  </a:lnTo>
                  <a:lnTo>
                    <a:pt x="1000" y="1350"/>
                  </a:lnTo>
                  <a:lnTo>
                    <a:pt x="1000" y="1350"/>
                  </a:lnTo>
                  <a:lnTo>
                    <a:pt x="1004" y="1324"/>
                  </a:lnTo>
                  <a:lnTo>
                    <a:pt x="1014" y="1300"/>
                  </a:lnTo>
                  <a:lnTo>
                    <a:pt x="1020" y="1288"/>
                  </a:lnTo>
                  <a:lnTo>
                    <a:pt x="1028" y="1276"/>
                  </a:lnTo>
                  <a:lnTo>
                    <a:pt x="1036" y="1266"/>
                  </a:lnTo>
                  <a:lnTo>
                    <a:pt x="1046" y="1256"/>
                  </a:lnTo>
                  <a:lnTo>
                    <a:pt x="1046" y="1256"/>
                  </a:lnTo>
                  <a:lnTo>
                    <a:pt x="1058" y="1244"/>
                  </a:lnTo>
                  <a:lnTo>
                    <a:pt x="1070" y="1236"/>
                  </a:lnTo>
                  <a:lnTo>
                    <a:pt x="1084" y="1228"/>
                  </a:lnTo>
                  <a:lnTo>
                    <a:pt x="1098" y="1222"/>
                  </a:lnTo>
                  <a:lnTo>
                    <a:pt x="1112" y="1218"/>
                  </a:lnTo>
                  <a:lnTo>
                    <a:pt x="1126" y="1214"/>
                  </a:lnTo>
                  <a:lnTo>
                    <a:pt x="1142" y="1212"/>
                  </a:lnTo>
                  <a:lnTo>
                    <a:pt x="1156" y="1212"/>
                  </a:lnTo>
                  <a:lnTo>
                    <a:pt x="1170" y="1214"/>
                  </a:lnTo>
                  <a:lnTo>
                    <a:pt x="1186" y="1216"/>
                  </a:lnTo>
                  <a:lnTo>
                    <a:pt x="1200" y="1220"/>
                  </a:lnTo>
                  <a:lnTo>
                    <a:pt x="1214" y="1224"/>
                  </a:lnTo>
                  <a:lnTo>
                    <a:pt x="1228" y="1232"/>
                  </a:lnTo>
                  <a:lnTo>
                    <a:pt x="1240" y="1240"/>
                  </a:lnTo>
                  <a:lnTo>
                    <a:pt x="1252" y="1248"/>
                  </a:lnTo>
                  <a:lnTo>
                    <a:pt x="1264" y="1260"/>
                  </a:lnTo>
                  <a:lnTo>
                    <a:pt x="1264" y="1260"/>
                  </a:lnTo>
                  <a:lnTo>
                    <a:pt x="1274" y="1270"/>
                  </a:lnTo>
                  <a:lnTo>
                    <a:pt x="1282" y="1282"/>
                  </a:lnTo>
                  <a:lnTo>
                    <a:pt x="1288" y="1292"/>
                  </a:lnTo>
                  <a:lnTo>
                    <a:pt x="1294" y="1304"/>
                  </a:lnTo>
                  <a:lnTo>
                    <a:pt x="1302" y="1330"/>
                  </a:lnTo>
                  <a:lnTo>
                    <a:pt x="1306" y="1356"/>
                  </a:lnTo>
                  <a:lnTo>
                    <a:pt x="1498" y="1360"/>
                  </a:lnTo>
                  <a:lnTo>
                    <a:pt x="1498" y="1360"/>
                  </a:lnTo>
                  <a:lnTo>
                    <a:pt x="1498" y="1296"/>
                  </a:lnTo>
                  <a:lnTo>
                    <a:pt x="1494" y="1232"/>
                  </a:lnTo>
                  <a:lnTo>
                    <a:pt x="1486" y="1170"/>
                  </a:lnTo>
                  <a:lnTo>
                    <a:pt x="1476" y="1106"/>
                  </a:lnTo>
                  <a:lnTo>
                    <a:pt x="1464" y="1044"/>
                  </a:lnTo>
                  <a:lnTo>
                    <a:pt x="1448" y="982"/>
                  </a:lnTo>
                  <a:lnTo>
                    <a:pt x="1428" y="920"/>
                  </a:lnTo>
                  <a:lnTo>
                    <a:pt x="1406" y="860"/>
                  </a:lnTo>
                  <a:lnTo>
                    <a:pt x="1382" y="800"/>
                  </a:lnTo>
                  <a:lnTo>
                    <a:pt x="1354" y="740"/>
                  </a:lnTo>
                  <a:lnTo>
                    <a:pt x="1324" y="682"/>
                  </a:lnTo>
                  <a:lnTo>
                    <a:pt x="1290" y="626"/>
                  </a:lnTo>
                  <a:lnTo>
                    <a:pt x="1252" y="572"/>
                  </a:lnTo>
                  <a:lnTo>
                    <a:pt x="1212" y="518"/>
                  </a:lnTo>
                  <a:lnTo>
                    <a:pt x="1170" y="466"/>
                  </a:lnTo>
                  <a:lnTo>
                    <a:pt x="1124" y="414"/>
                  </a:lnTo>
                  <a:lnTo>
                    <a:pt x="1124" y="414"/>
                  </a:lnTo>
                  <a:lnTo>
                    <a:pt x="1074" y="366"/>
                  </a:lnTo>
                  <a:lnTo>
                    <a:pt x="1022" y="320"/>
                  </a:lnTo>
                  <a:lnTo>
                    <a:pt x="970" y="278"/>
                  </a:lnTo>
                  <a:lnTo>
                    <a:pt x="916" y="238"/>
                  </a:lnTo>
                  <a:lnTo>
                    <a:pt x="860" y="202"/>
                  </a:lnTo>
                  <a:lnTo>
                    <a:pt x="802" y="168"/>
                  </a:lnTo>
                  <a:lnTo>
                    <a:pt x="744" y="138"/>
                  </a:lnTo>
                  <a:lnTo>
                    <a:pt x="684" y="110"/>
                  </a:lnTo>
                  <a:lnTo>
                    <a:pt x="624" y="86"/>
                  </a:lnTo>
                  <a:lnTo>
                    <a:pt x="562" y="64"/>
                  </a:lnTo>
                  <a:lnTo>
                    <a:pt x="500" y="46"/>
                  </a:lnTo>
                  <a:lnTo>
                    <a:pt x="436" y="30"/>
                  </a:lnTo>
                  <a:lnTo>
                    <a:pt x="372" y="18"/>
                  </a:lnTo>
                  <a:lnTo>
                    <a:pt x="308" y="8"/>
                  </a:lnTo>
                  <a:lnTo>
                    <a:pt x="244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6D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4330" y="2243"/>
              <a:ext cx="1230" cy="1381"/>
            </a:xfrm>
            <a:custGeom>
              <a:avLst/>
              <a:gdLst/>
              <a:ahLst/>
              <a:cxnLst>
                <a:cxn ang="0">
                  <a:pos x="1150" y="150"/>
                </a:cxn>
                <a:cxn ang="0">
                  <a:pos x="1142" y="102"/>
                </a:cxn>
                <a:cxn ang="0">
                  <a:pos x="1116" y="58"/>
                </a:cxn>
                <a:cxn ang="0">
                  <a:pos x="1092" y="34"/>
                </a:cxn>
                <a:cxn ang="0">
                  <a:pos x="1054" y="10"/>
                </a:cxn>
                <a:cxn ang="0">
                  <a:pos x="1010" y="0"/>
                </a:cxn>
                <a:cxn ang="0">
                  <a:pos x="966" y="2"/>
                </a:cxn>
                <a:cxn ang="0">
                  <a:pos x="924" y="16"/>
                </a:cxn>
                <a:cxn ang="0">
                  <a:pos x="886" y="44"/>
                </a:cxn>
                <a:cxn ang="0">
                  <a:pos x="866" y="72"/>
                </a:cxn>
                <a:cxn ang="0">
                  <a:pos x="846" y="118"/>
                </a:cxn>
                <a:cxn ang="0">
                  <a:pos x="842" y="168"/>
                </a:cxn>
                <a:cxn ang="0">
                  <a:pos x="670" y="200"/>
                </a:cxn>
                <a:cxn ang="0">
                  <a:pos x="658" y="296"/>
                </a:cxn>
                <a:cxn ang="0">
                  <a:pos x="630" y="388"/>
                </a:cxn>
                <a:cxn ang="0">
                  <a:pos x="590" y="478"/>
                </a:cxn>
                <a:cxn ang="0">
                  <a:pos x="536" y="562"/>
                </a:cxn>
                <a:cxn ang="0">
                  <a:pos x="470" y="640"/>
                </a:cxn>
                <a:cxn ang="0">
                  <a:pos x="420" y="686"/>
                </a:cxn>
                <a:cxn ang="0">
                  <a:pos x="338" y="744"/>
                </a:cxn>
                <a:cxn ang="0">
                  <a:pos x="250" y="788"/>
                </a:cxn>
                <a:cxn ang="0">
                  <a:pos x="158" y="820"/>
                </a:cxn>
                <a:cxn ang="0">
                  <a:pos x="64" y="838"/>
                </a:cxn>
                <a:cxn ang="0">
                  <a:pos x="0" y="1012"/>
                </a:cxn>
                <a:cxn ang="0">
                  <a:pos x="52" y="1024"/>
                </a:cxn>
                <a:cxn ang="0">
                  <a:pos x="86" y="1046"/>
                </a:cxn>
                <a:cxn ang="0">
                  <a:pos x="108" y="1068"/>
                </a:cxn>
                <a:cxn ang="0">
                  <a:pos x="130" y="1106"/>
                </a:cxn>
                <a:cxn ang="0">
                  <a:pos x="142" y="1150"/>
                </a:cxn>
                <a:cxn ang="0">
                  <a:pos x="140" y="1194"/>
                </a:cxn>
                <a:cxn ang="0">
                  <a:pos x="124" y="1236"/>
                </a:cxn>
                <a:cxn ang="0">
                  <a:pos x="98" y="1274"/>
                </a:cxn>
                <a:cxn ang="0">
                  <a:pos x="76" y="1292"/>
                </a:cxn>
                <a:cxn ang="0">
                  <a:pos x="26" y="1314"/>
                </a:cxn>
                <a:cxn ang="0">
                  <a:pos x="0" y="1500"/>
                </a:cxn>
                <a:cxn ang="0">
                  <a:pos x="190" y="1484"/>
                </a:cxn>
                <a:cxn ang="0">
                  <a:pos x="378" y="1442"/>
                </a:cxn>
                <a:cxn ang="0">
                  <a:pos x="560" y="1372"/>
                </a:cxn>
                <a:cxn ang="0">
                  <a:pos x="732" y="1276"/>
                </a:cxn>
                <a:cxn ang="0">
                  <a:pos x="890" y="1152"/>
                </a:cxn>
                <a:cxn ang="0">
                  <a:pos x="988" y="1056"/>
                </a:cxn>
                <a:cxn ang="0">
                  <a:pos x="1112" y="896"/>
                </a:cxn>
                <a:cxn ang="0">
                  <a:pos x="1208" y="726"/>
                </a:cxn>
                <a:cxn ang="0">
                  <a:pos x="1278" y="544"/>
                </a:cxn>
                <a:cxn ang="0">
                  <a:pos x="1320" y="358"/>
                </a:cxn>
                <a:cxn ang="0">
                  <a:pos x="1336" y="168"/>
                </a:cxn>
              </a:cxnLst>
              <a:rect l="0" t="0" r="r" b="b"/>
              <a:pathLst>
                <a:path w="1336" h="1500">
                  <a:moveTo>
                    <a:pt x="1150" y="168"/>
                  </a:moveTo>
                  <a:lnTo>
                    <a:pt x="1150" y="168"/>
                  </a:lnTo>
                  <a:lnTo>
                    <a:pt x="1150" y="150"/>
                  </a:lnTo>
                  <a:lnTo>
                    <a:pt x="1148" y="134"/>
                  </a:lnTo>
                  <a:lnTo>
                    <a:pt x="1146" y="118"/>
                  </a:lnTo>
                  <a:lnTo>
                    <a:pt x="1142" y="102"/>
                  </a:lnTo>
                  <a:lnTo>
                    <a:pt x="1134" y="86"/>
                  </a:lnTo>
                  <a:lnTo>
                    <a:pt x="1126" y="72"/>
                  </a:lnTo>
                  <a:lnTo>
                    <a:pt x="1116" y="58"/>
                  </a:lnTo>
                  <a:lnTo>
                    <a:pt x="1104" y="44"/>
                  </a:lnTo>
                  <a:lnTo>
                    <a:pt x="1104" y="44"/>
                  </a:lnTo>
                  <a:lnTo>
                    <a:pt x="1092" y="34"/>
                  </a:lnTo>
                  <a:lnTo>
                    <a:pt x="1080" y="24"/>
                  </a:lnTo>
                  <a:lnTo>
                    <a:pt x="1068" y="16"/>
                  </a:lnTo>
                  <a:lnTo>
                    <a:pt x="1054" y="10"/>
                  </a:lnTo>
                  <a:lnTo>
                    <a:pt x="1040" y="6"/>
                  </a:lnTo>
                  <a:lnTo>
                    <a:pt x="1026" y="2"/>
                  </a:lnTo>
                  <a:lnTo>
                    <a:pt x="1010" y="0"/>
                  </a:lnTo>
                  <a:lnTo>
                    <a:pt x="996" y="0"/>
                  </a:lnTo>
                  <a:lnTo>
                    <a:pt x="982" y="0"/>
                  </a:lnTo>
                  <a:lnTo>
                    <a:pt x="966" y="2"/>
                  </a:lnTo>
                  <a:lnTo>
                    <a:pt x="952" y="6"/>
                  </a:lnTo>
                  <a:lnTo>
                    <a:pt x="938" y="10"/>
                  </a:lnTo>
                  <a:lnTo>
                    <a:pt x="924" y="16"/>
                  </a:lnTo>
                  <a:lnTo>
                    <a:pt x="912" y="24"/>
                  </a:lnTo>
                  <a:lnTo>
                    <a:pt x="898" y="34"/>
                  </a:lnTo>
                  <a:lnTo>
                    <a:pt x="886" y="44"/>
                  </a:lnTo>
                  <a:lnTo>
                    <a:pt x="886" y="44"/>
                  </a:lnTo>
                  <a:lnTo>
                    <a:pt x="876" y="58"/>
                  </a:lnTo>
                  <a:lnTo>
                    <a:pt x="866" y="72"/>
                  </a:lnTo>
                  <a:lnTo>
                    <a:pt x="856" y="86"/>
                  </a:lnTo>
                  <a:lnTo>
                    <a:pt x="850" y="102"/>
                  </a:lnTo>
                  <a:lnTo>
                    <a:pt x="846" y="118"/>
                  </a:lnTo>
                  <a:lnTo>
                    <a:pt x="842" y="134"/>
                  </a:lnTo>
                  <a:lnTo>
                    <a:pt x="842" y="150"/>
                  </a:lnTo>
                  <a:lnTo>
                    <a:pt x="842" y="168"/>
                  </a:lnTo>
                  <a:lnTo>
                    <a:pt x="672" y="168"/>
                  </a:lnTo>
                  <a:lnTo>
                    <a:pt x="672" y="168"/>
                  </a:lnTo>
                  <a:lnTo>
                    <a:pt x="670" y="200"/>
                  </a:lnTo>
                  <a:lnTo>
                    <a:pt x="668" y="232"/>
                  </a:lnTo>
                  <a:lnTo>
                    <a:pt x="664" y="264"/>
                  </a:lnTo>
                  <a:lnTo>
                    <a:pt x="658" y="296"/>
                  </a:lnTo>
                  <a:lnTo>
                    <a:pt x="650" y="326"/>
                  </a:lnTo>
                  <a:lnTo>
                    <a:pt x="640" y="358"/>
                  </a:lnTo>
                  <a:lnTo>
                    <a:pt x="630" y="388"/>
                  </a:lnTo>
                  <a:lnTo>
                    <a:pt x="618" y="418"/>
                  </a:lnTo>
                  <a:lnTo>
                    <a:pt x="606" y="448"/>
                  </a:lnTo>
                  <a:lnTo>
                    <a:pt x="590" y="478"/>
                  </a:lnTo>
                  <a:lnTo>
                    <a:pt x="574" y="506"/>
                  </a:lnTo>
                  <a:lnTo>
                    <a:pt x="556" y="534"/>
                  </a:lnTo>
                  <a:lnTo>
                    <a:pt x="536" y="562"/>
                  </a:lnTo>
                  <a:lnTo>
                    <a:pt x="516" y="588"/>
                  </a:lnTo>
                  <a:lnTo>
                    <a:pt x="494" y="614"/>
                  </a:lnTo>
                  <a:lnTo>
                    <a:pt x="470" y="640"/>
                  </a:lnTo>
                  <a:lnTo>
                    <a:pt x="470" y="640"/>
                  </a:lnTo>
                  <a:lnTo>
                    <a:pt x="444" y="664"/>
                  </a:lnTo>
                  <a:lnTo>
                    <a:pt x="420" y="686"/>
                  </a:lnTo>
                  <a:lnTo>
                    <a:pt x="392" y="706"/>
                  </a:lnTo>
                  <a:lnTo>
                    <a:pt x="366" y="726"/>
                  </a:lnTo>
                  <a:lnTo>
                    <a:pt x="338" y="744"/>
                  </a:lnTo>
                  <a:lnTo>
                    <a:pt x="308" y="760"/>
                  </a:lnTo>
                  <a:lnTo>
                    <a:pt x="280" y="774"/>
                  </a:lnTo>
                  <a:lnTo>
                    <a:pt x="250" y="788"/>
                  </a:lnTo>
                  <a:lnTo>
                    <a:pt x="220" y="800"/>
                  </a:lnTo>
                  <a:lnTo>
                    <a:pt x="190" y="810"/>
                  </a:lnTo>
                  <a:lnTo>
                    <a:pt x="158" y="820"/>
                  </a:lnTo>
                  <a:lnTo>
                    <a:pt x="126" y="826"/>
                  </a:lnTo>
                  <a:lnTo>
                    <a:pt x="96" y="832"/>
                  </a:lnTo>
                  <a:lnTo>
                    <a:pt x="64" y="838"/>
                  </a:lnTo>
                  <a:lnTo>
                    <a:pt x="32" y="840"/>
                  </a:lnTo>
                  <a:lnTo>
                    <a:pt x="0" y="84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6" y="1016"/>
                  </a:lnTo>
                  <a:lnTo>
                    <a:pt x="52" y="1024"/>
                  </a:lnTo>
                  <a:lnTo>
                    <a:pt x="64" y="1030"/>
                  </a:lnTo>
                  <a:lnTo>
                    <a:pt x="76" y="1038"/>
                  </a:lnTo>
                  <a:lnTo>
                    <a:pt x="86" y="1046"/>
                  </a:lnTo>
                  <a:lnTo>
                    <a:pt x="98" y="1056"/>
                  </a:lnTo>
                  <a:lnTo>
                    <a:pt x="98" y="1056"/>
                  </a:lnTo>
                  <a:lnTo>
                    <a:pt x="108" y="1068"/>
                  </a:lnTo>
                  <a:lnTo>
                    <a:pt x="116" y="1080"/>
                  </a:lnTo>
                  <a:lnTo>
                    <a:pt x="124" y="1094"/>
                  </a:lnTo>
                  <a:lnTo>
                    <a:pt x="130" y="1106"/>
                  </a:lnTo>
                  <a:lnTo>
                    <a:pt x="136" y="1120"/>
                  </a:lnTo>
                  <a:lnTo>
                    <a:pt x="140" y="1136"/>
                  </a:lnTo>
                  <a:lnTo>
                    <a:pt x="142" y="1150"/>
                  </a:lnTo>
                  <a:lnTo>
                    <a:pt x="142" y="1164"/>
                  </a:lnTo>
                  <a:lnTo>
                    <a:pt x="142" y="1180"/>
                  </a:lnTo>
                  <a:lnTo>
                    <a:pt x="140" y="1194"/>
                  </a:lnTo>
                  <a:lnTo>
                    <a:pt x="136" y="1208"/>
                  </a:lnTo>
                  <a:lnTo>
                    <a:pt x="130" y="1222"/>
                  </a:lnTo>
                  <a:lnTo>
                    <a:pt x="124" y="1236"/>
                  </a:lnTo>
                  <a:lnTo>
                    <a:pt x="116" y="1250"/>
                  </a:lnTo>
                  <a:lnTo>
                    <a:pt x="108" y="1262"/>
                  </a:lnTo>
                  <a:lnTo>
                    <a:pt x="98" y="1274"/>
                  </a:lnTo>
                  <a:lnTo>
                    <a:pt x="98" y="1274"/>
                  </a:lnTo>
                  <a:lnTo>
                    <a:pt x="86" y="1284"/>
                  </a:lnTo>
                  <a:lnTo>
                    <a:pt x="76" y="1292"/>
                  </a:lnTo>
                  <a:lnTo>
                    <a:pt x="64" y="1298"/>
                  </a:lnTo>
                  <a:lnTo>
                    <a:pt x="52" y="1306"/>
                  </a:lnTo>
                  <a:lnTo>
                    <a:pt x="26" y="1314"/>
                  </a:lnTo>
                  <a:lnTo>
                    <a:pt x="0" y="1318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64" y="1498"/>
                  </a:lnTo>
                  <a:lnTo>
                    <a:pt x="128" y="1492"/>
                  </a:lnTo>
                  <a:lnTo>
                    <a:pt x="190" y="1484"/>
                  </a:lnTo>
                  <a:lnTo>
                    <a:pt x="254" y="1474"/>
                  </a:lnTo>
                  <a:lnTo>
                    <a:pt x="316" y="1460"/>
                  </a:lnTo>
                  <a:lnTo>
                    <a:pt x="378" y="1442"/>
                  </a:lnTo>
                  <a:lnTo>
                    <a:pt x="440" y="1422"/>
                  </a:lnTo>
                  <a:lnTo>
                    <a:pt x="500" y="1398"/>
                  </a:lnTo>
                  <a:lnTo>
                    <a:pt x="560" y="1372"/>
                  </a:lnTo>
                  <a:lnTo>
                    <a:pt x="618" y="1344"/>
                  </a:lnTo>
                  <a:lnTo>
                    <a:pt x="676" y="1310"/>
                  </a:lnTo>
                  <a:lnTo>
                    <a:pt x="732" y="1276"/>
                  </a:lnTo>
                  <a:lnTo>
                    <a:pt x="786" y="1238"/>
                  </a:lnTo>
                  <a:lnTo>
                    <a:pt x="840" y="1196"/>
                  </a:lnTo>
                  <a:lnTo>
                    <a:pt x="890" y="1152"/>
                  </a:lnTo>
                  <a:lnTo>
                    <a:pt x="940" y="1104"/>
                  </a:lnTo>
                  <a:lnTo>
                    <a:pt x="940" y="1104"/>
                  </a:lnTo>
                  <a:lnTo>
                    <a:pt x="988" y="1056"/>
                  </a:lnTo>
                  <a:lnTo>
                    <a:pt x="1032" y="1004"/>
                  </a:lnTo>
                  <a:lnTo>
                    <a:pt x="1072" y="952"/>
                  </a:lnTo>
                  <a:lnTo>
                    <a:pt x="1112" y="896"/>
                  </a:lnTo>
                  <a:lnTo>
                    <a:pt x="1146" y="840"/>
                  </a:lnTo>
                  <a:lnTo>
                    <a:pt x="1178" y="784"/>
                  </a:lnTo>
                  <a:lnTo>
                    <a:pt x="1208" y="726"/>
                  </a:lnTo>
                  <a:lnTo>
                    <a:pt x="1234" y="666"/>
                  </a:lnTo>
                  <a:lnTo>
                    <a:pt x="1256" y="606"/>
                  </a:lnTo>
                  <a:lnTo>
                    <a:pt x="1278" y="544"/>
                  </a:lnTo>
                  <a:lnTo>
                    <a:pt x="1294" y="484"/>
                  </a:lnTo>
                  <a:lnTo>
                    <a:pt x="1308" y="420"/>
                  </a:lnTo>
                  <a:lnTo>
                    <a:pt x="1320" y="358"/>
                  </a:lnTo>
                  <a:lnTo>
                    <a:pt x="1328" y="294"/>
                  </a:lnTo>
                  <a:lnTo>
                    <a:pt x="1334" y="232"/>
                  </a:lnTo>
                  <a:lnTo>
                    <a:pt x="1336" y="168"/>
                  </a:lnTo>
                  <a:lnTo>
                    <a:pt x="1150" y="168"/>
                  </a:lnTo>
                  <a:close/>
                </a:path>
              </a:pathLst>
            </a:custGeom>
            <a:solidFill>
              <a:srgbClr val="D200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889" name="Freeform 9"/>
            <p:cNvSpPr>
              <a:spLocks/>
            </p:cNvSpPr>
            <p:nvPr/>
          </p:nvSpPr>
          <p:spPr bwMode="auto">
            <a:xfrm>
              <a:off x="3094" y="2396"/>
              <a:ext cx="1394" cy="1226"/>
            </a:xfrm>
            <a:custGeom>
              <a:avLst/>
              <a:gdLst/>
              <a:ahLst/>
              <a:cxnLst>
                <a:cxn ang="0">
                  <a:pos x="1344" y="676"/>
                </a:cxn>
                <a:cxn ang="0">
                  <a:pos x="1244" y="668"/>
                </a:cxn>
                <a:cxn ang="0">
                  <a:pos x="1146" y="646"/>
                </a:cxn>
                <a:cxn ang="0">
                  <a:pos x="1052" y="612"/>
                </a:cxn>
                <a:cxn ang="0">
                  <a:pos x="962" y="562"/>
                </a:cxn>
                <a:cxn ang="0">
                  <a:pos x="880" y="498"/>
                </a:cxn>
                <a:cxn ang="0">
                  <a:pos x="830" y="448"/>
                </a:cxn>
                <a:cxn ang="0">
                  <a:pos x="768" y="368"/>
                </a:cxn>
                <a:cxn ang="0">
                  <a:pos x="718" y="282"/>
                </a:cxn>
                <a:cxn ang="0">
                  <a:pos x="684" y="192"/>
                </a:cxn>
                <a:cxn ang="0">
                  <a:pos x="660" y="98"/>
                </a:cxn>
                <a:cxn ang="0">
                  <a:pos x="652" y="2"/>
                </a:cxn>
                <a:cxn ang="0">
                  <a:pos x="474" y="26"/>
                </a:cxn>
                <a:cxn ang="0">
                  <a:pos x="444" y="84"/>
                </a:cxn>
                <a:cxn ang="0">
                  <a:pos x="424" y="106"/>
                </a:cxn>
                <a:cxn ang="0">
                  <a:pos x="384" y="128"/>
                </a:cxn>
                <a:cxn ang="0">
                  <a:pos x="342" y="140"/>
                </a:cxn>
                <a:cxn ang="0">
                  <a:pos x="298" y="136"/>
                </a:cxn>
                <a:cxn ang="0">
                  <a:pos x="254" y="122"/>
                </a:cxn>
                <a:cxn ang="0">
                  <a:pos x="218" y="94"/>
                </a:cxn>
                <a:cxn ang="0">
                  <a:pos x="200" y="74"/>
                </a:cxn>
                <a:cxn ang="0">
                  <a:pos x="174" y="0"/>
                </a:cxn>
                <a:cxn ang="0">
                  <a:pos x="2" y="64"/>
                </a:cxn>
                <a:cxn ang="0">
                  <a:pos x="26" y="254"/>
                </a:cxn>
                <a:cxn ang="0">
                  <a:pos x="78" y="440"/>
                </a:cxn>
                <a:cxn ang="0">
                  <a:pos x="156" y="616"/>
                </a:cxn>
                <a:cxn ang="0">
                  <a:pos x="262" y="784"/>
                </a:cxn>
                <a:cxn ang="0">
                  <a:pos x="394" y="938"/>
                </a:cxn>
                <a:cxn ang="0">
                  <a:pos x="496" y="1030"/>
                </a:cxn>
                <a:cxn ang="0">
                  <a:pos x="662" y="1146"/>
                </a:cxn>
                <a:cxn ang="0">
                  <a:pos x="838" y="1234"/>
                </a:cxn>
                <a:cxn ang="0">
                  <a:pos x="1024" y="1294"/>
                </a:cxn>
                <a:cxn ang="0">
                  <a:pos x="1216" y="1326"/>
                </a:cxn>
                <a:cxn ang="0">
                  <a:pos x="1344" y="1156"/>
                </a:cxn>
                <a:cxn ang="0">
                  <a:pos x="1378" y="1154"/>
                </a:cxn>
                <a:cxn ang="0">
                  <a:pos x="1426" y="1142"/>
                </a:cxn>
                <a:cxn ang="0">
                  <a:pos x="1470" y="1110"/>
                </a:cxn>
                <a:cxn ang="0">
                  <a:pos x="1490" y="1086"/>
                </a:cxn>
                <a:cxn ang="0">
                  <a:pos x="1508" y="1046"/>
                </a:cxn>
                <a:cxn ang="0">
                  <a:pos x="1514" y="1002"/>
                </a:cxn>
                <a:cxn ang="0">
                  <a:pos x="1508" y="958"/>
                </a:cxn>
                <a:cxn ang="0">
                  <a:pos x="1490" y="918"/>
                </a:cxn>
                <a:cxn ang="0">
                  <a:pos x="1470" y="894"/>
                </a:cxn>
                <a:cxn ang="0">
                  <a:pos x="1426" y="862"/>
                </a:cxn>
                <a:cxn ang="0">
                  <a:pos x="1378" y="848"/>
                </a:cxn>
                <a:cxn ang="0">
                  <a:pos x="1344" y="848"/>
                </a:cxn>
              </a:cxnLst>
              <a:rect l="0" t="0" r="r" b="b"/>
              <a:pathLst>
                <a:path w="1514" h="1332">
                  <a:moveTo>
                    <a:pt x="1344" y="848"/>
                  </a:moveTo>
                  <a:lnTo>
                    <a:pt x="1344" y="676"/>
                  </a:lnTo>
                  <a:lnTo>
                    <a:pt x="1344" y="676"/>
                  </a:lnTo>
                  <a:lnTo>
                    <a:pt x="1312" y="674"/>
                  </a:lnTo>
                  <a:lnTo>
                    <a:pt x="1278" y="672"/>
                  </a:lnTo>
                  <a:lnTo>
                    <a:pt x="1244" y="668"/>
                  </a:lnTo>
                  <a:lnTo>
                    <a:pt x="1212" y="662"/>
                  </a:lnTo>
                  <a:lnTo>
                    <a:pt x="1180" y="656"/>
                  </a:lnTo>
                  <a:lnTo>
                    <a:pt x="1146" y="646"/>
                  </a:lnTo>
                  <a:lnTo>
                    <a:pt x="1114" y="636"/>
                  </a:lnTo>
                  <a:lnTo>
                    <a:pt x="1084" y="624"/>
                  </a:lnTo>
                  <a:lnTo>
                    <a:pt x="1052" y="612"/>
                  </a:lnTo>
                  <a:lnTo>
                    <a:pt x="1022" y="596"/>
                  </a:lnTo>
                  <a:lnTo>
                    <a:pt x="992" y="580"/>
                  </a:lnTo>
                  <a:lnTo>
                    <a:pt x="962" y="562"/>
                  </a:lnTo>
                  <a:lnTo>
                    <a:pt x="934" y="542"/>
                  </a:lnTo>
                  <a:lnTo>
                    <a:pt x="906" y="520"/>
                  </a:lnTo>
                  <a:lnTo>
                    <a:pt x="880" y="498"/>
                  </a:lnTo>
                  <a:lnTo>
                    <a:pt x="854" y="472"/>
                  </a:lnTo>
                  <a:lnTo>
                    <a:pt x="854" y="472"/>
                  </a:lnTo>
                  <a:lnTo>
                    <a:pt x="830" y="448"/>
                  </a:lnTo>
                  <a:lnTo>
                    <a:pt x="808" y="422"/>
                  </a:lnTo>
                  <a:lnTo>
                    <a:pt x="786" y="396"/>
                  </a:lnTo>
                  <a:lnTo>
                    <a:pt x="768" y="368"/>
                  </a:lnTo>
                  <a:lnTo>
                    <a:pt x="750" y="340"/>
                  </a:lnTo>
                  <a:lnTo>
                    <a:pt x="734" y="312"/>
                  </a:lnTo>
                  <a:lnTo>
                    <a:pt x="718" y="282"/>
                  </a:lnTo>
                  <a:lnTo>
                    <a:pt x="706" y="252"/>
                  </a:lnTo>
                  <a:lnTo>
                    <a:pt x="694" y="222"/>
                  </a:lnTo>
                  <a:lnTo>
                    <a:pt x="684" y="192"/>
                  </a:lnTo>
                  <a:lnTo>
                    <a:pt x="674" y="160"/>
                  </a:lnTo>
                  <a:lnTo>
                    <a:pt x="666" y="130"/>
                  </a:lnTo>
                  <a:lnTo>
                    <a:pt x="660" y="98"/>
                  </a:lnTo>
                  <a:lnTo>
                    <a:pt x="656" y="66"/>
                  </a:lnTo>
                  <a:lnTo>
                    <a:pt x="654" y="34"/>
                  </a:lnTo>
                  <a:lnTo>
                    <a:pt x="652" y="2"/>
                  </a:lnTo>
                  <a:lnTo>
                    <a:pt x="480" y="2"/>
                  </a:lnTo>
                  <a:lnTo>
                    <a:pt x="480" y="2"/>
                  </a:lnTo>
                  <a:lnTo>
                    <a:pt x="474" y="26"/>
                  </a:lnTo>
                  <a:lnTo>
                    <a:pt x="466" y="52"/>
                  </a:lnTo>
                  <a:lnTo>
                    <a:pt x="452" y="74"/>
                  </a:lnTo>
                  <a:lnTo>
                    <a:pt x="444" y="84"/>
                  </a:lnTo>
                  <a:lnTo>
                    <a:pt x="436" y="94"/>
                  </a:lnTo>
                  <a:lnTo>
                    <a:pt x="436" y="94"/>
                  </a:lnTo>
                  <a:lnTo>
                    <a:pt x="424" y="106"/>
                  </a:lnTo>
                  <a:lnTo>
                    <a:pt x="412" y="114"/>
                  </a:lnTo>
                  <a:lnTo>
                    <a:pt x="398" y="122"/>
                  </a:lnTo>
                  <a:lnTo>
                    <a:pt x="384" y="128"/>
                  </a:lnTo>
                  <a:lnTo>
                    <a:pt x="370" y="134"/>
                  </a:lnTo>
                  <a:lnTo>
                    <a:pt x="356" y="136"/>
                  </a:lnTo>
                  <a:lnTo>
                    <a:pt x="342" y="140"/>
                  </a:lnTo>
                  <a:lnTo>
                    <a:pt x="326" y="140"/>
                  </a:lnTo>
                  <a:lnTo>
                    <a:pt x="312" y="140"/>
                  </a:lnTo>
                  <a:lnTo>
                    <a:pt x="298" y="136"/>
                  </a:lnTo>
                  <a:lnTo>
                    <a:pt x="282" y="134"/>
                  </a:lnTo>
                  <a:lnTo>
                    <a:pt x="268" y="128"/>
                  </a:lnTo>
                  <a:lnTo>
                    <a:pt x="254" y="122"/>
                  </a:lnTo>
                  <a:lnTo>
                    <a:pt x="242" y="114"/>
                  </a:lnTo>
                  <a:lnTo>
                    <a:pt x="230" y="106"/>
                  </a:lnTo>
                  <a:lnTo>
                    <a:pt x="218" y="94"/>
                  </a:lnTo>
                  <a:lnTo>
                    <a:pt x="218" y="94"/>
                  </a:lnTo>
                  <a:lnTo>
                    <a:pt x="208" y="84"/>
                  </a:lnTo>
                  <a:lnTo>
                    <a:pt x="200" y="74"/>
                  </a:lnTo>
                  <a:lnTo>
                    <a:pt x="186" y="50"/>
                  </a:lnTo>
                  <a:lnTo>
                    <a:pt x="178" y="26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4"/>
                  </a:lnTo>
                  <a:lnTo>
                    <a:pt x="6" y="128"/>
                  </a:lnTo>
                  <a:lnTo>
                    <a:pt x="14" y="190"/>
                  </a:lnTo>
                  <a:lnTo>
                    <a:pt x="26" y="254"/>
                  </a:lnTo>
                  <a:lnTo>
                    <a:pt x="40" y="316"/>
                  </a:lnTo>
                  <a:lnTo>
                    <a:pt x="58" y="378"/>
                  </a:lnTo>
                  <a:lnTo>
                    <a:pt x="78" y="440"/>
                  </a:lnTo>
                  <a:lnTo>
                    <a:pt x="100" y="500"/>
                  </a:lnTo>
                  <a:lnTo>
                    <a:pt x="128" y="558"/>
                  </a:lnTo>
                  <a:lnTo>
                    <a:pt x="156" y="616"/>
                  </a:lnTo>
                  <a:lnTo>
                    <a:pt x="188" y="674"/>
                  </a:lnTo>
                  <a:lnTo>
                    <a:pt x="224" y="730"/>
                  </a:lnTo>
                  <a:lnTo>
                    <a:pt x="262" y="784"/>
                  </a:lnTo>
                  <a:lnTo>
                    <a:pt x="302" y="838"/>
                  </a:lnTo>
                  <a:lnTo>
                    <a:pt x="346" y="888"/>
                  </a:lnTo>
                  <a:lnTo>
                    <a:pt x="394" y="938"/>
                  </a:lnTo>
                  <a:lnTo>
                    <a:pt x="394" y="938"/>
                  </a:lnTo>
                  <a:lnTo>
                    <a:pt x="444" y="986"/>
                  </a:lnTo>
                  <a:lnTo>
                    <a:pt x="496" y="1030"/>
                  </a:lnTo>
                  <a:lnTo>
                    <a:pt x="550" y="1072"/>
                  </a:lnTo>
                  <a:lnTo>
                    <a:pt x="604" y="1110"/>
                  </a:lnTo>
                  <a:lnTo>
                    <a:pt x="662" y="1146"/>
                  </a:lnTo>
                  <a:lnTo>
                    <a:pt x="720" y="1178"/>
                  </a:lnTo>
                  <a:lnTo>
                    <a:pt x="778" y="1208"/>
                  </a:lnTo>
                  <a:lnTo>
                    <a:pt x="838" y="1234"/>
                  </a:lnTo>
                  <a:lnTo>
                    <a:pt x="900" y="1256"/>
                  </a:lnTo>
                  <a:lnTo>
                    <a:pt x="962" y="1276"/>
                  </a:lnTo>
                  <a:lnTo>
                    <a:pt x="1024" y="1294"/>
                  </a:lnTo>
                  <a:lnTo>
                    <a:pt x="1088" y="1308"/>
                  </a:lnTo>
                  <a:lnTo>
                    <a:pt x="1152" y="1318"/>
                  </a:lnTo>
                  <a:lnTo>
                    <a:pt x="1216" y="1326"/>
                  </a:lnTo>
                  <a:lnTo>
                    <a:pt x="1280" y="1332"/>
                  </a:lnTo>
                  <a:lnTo>
                    <a:pt x="1344" y="1332"/>
                  </a:lnTo>
                  <a:lnTo>
                    <a:pt x="1344" y="1156"/>
                  </a:lnTo>
                  <a:lnTo>
                    <a:pt x="1344" y="1156"/>
                  </a:lnTo>
                  <a:lnTo>
                    <a:pt x="1362" y="1156"/>
                  </a:lnTo>
                  <a:lnTo>
                    <a:pt x="1378" y="1154"/>
                  </a:lnTo>
                  <a:lnTo>
                    <a:pt x="1394" y="1152"/>
                  </a:lnTo>
                  <a:lnTo>
                    <a:pt x="1410" y="1148"/>
                  </a:lnTo>
                  <a:lnTo>
                    <a:pt x="1426" y="1142"/>
                  </a:lnTo>
                  <a:lnTo>
                    <a:pt x="1442" y="1132"/>
                  </a:lnTo>
                  <a:lnTo>
                    <a:pt x="1456" y="1122"/>
                  </a:lnTo>
                  <a:lnTo>
                    <a:pt x="1470" y="1110"/>
                  </a:lnTo>
                  <a:lnTo>
                    <a:pt x="1470" y="1110"/>
                  </a:lnTo>
                  <a:lnTo>
                    <a:pt x="1480" y="1100"/>
                  </a:lnTo>
                  <a:lnTo>
                    <a:pt x="1490" y="1086"/>
                  </a:lnTo>
                  <a:lnTo>
                    <a:pt x="1496" y="1074"/>
                  </a:lnTo>
                  <a:lnTo>
                    <a:pt x="1504" y="1060"/>
                  </a:lnTo>
                  <a:lnTo>
                    <a:pt x="1508" y="1046"/>
                  </a:lnTo>
                  <a:lnTo>
                    <a:pt x="1512" y="1032"/>
                  </a:lnTo>
                  <a:lnTo>
                    <a:pt x="1514" y="1016"/>
                  </a:lnTo>
                  <a:lnTo>
                    <a:pt x="1514" y="1002"/>
                  </a:lnTo>
                  <a:lnTo>
                    <a:pt x="1514" y="988"/>
                  </a:lnTo>
                  <a:lnTo>
                    <a:pt x="1512" y="972"/>
                  </a:lnTo>
                  <a:lnTo>
                    <a:pt x="1508" y="958"/>
                  </a:lnTo>
                  <a:lnTo>
                    <a:pt x="1504" y="944"/>
                  </a:lnTo>
                  <a:lnTo>
                    <a:pt x="1496" y="930"/>
                  </a:lnTo>
                  <a:lnTo>
                    <a:pt x="1490" y="918"/>
                  </a:lnTo>
                  <a:lnTo>
                    <a:pt x="1480" y="904"/>
                  </a:lnTo>
                  <a:lnTo>
                    <a:pt x="1470" y="894"/>
                  </a:lnTo>
                  <a:lnTo>
                    <a:pt x="1470" y="894"/>
                  </a:lnTo>
                  <a:lnTo>
                    <a:pt x="1456" y="882"/>
                  </a:lnTo>
                  <a:lnTo>
                    <a:pt x="1442" y="872"/>
                  </a:lnTo>
                  <a:lnTo>
                    <a:pt x="1426" y="862"/>
                  </a:lnTo>
                  <a:lnTo>
                    <a:pt x="1410" y="856"/>
                  </a:lnTo>
                  <a:lnTo>
                    <a:pt x="1394" y="852"/>
                  </a:lnTo>
                  <a:lnTo>
                    <a:pt x="1378" y="848"/>
                  </a:lnTo>
                  <a:lnTo>
                    <a:pt x="1362" y="848"/>
                  </a:lnTo>
                  <a:lnTo>
                    <a:pt x="1344" y="848"/>
                  </a:lnTo>
                  <a:lnTo>
                    <a:pt x="1344" y="848"/>
                  </a:lnTo>
                  <a:close/>
                </a:path>
              </a:pathLst>
            </a:custGeom>
            <a:solidFill>
              <a:srgbClr val="FFCF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3556" y="1546"/>
              <a:ext cx="22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298224"/>
                  </a:solidFill>
                  <a:latin typeface="Verdana" pitchFamily="34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3543" y="1556"/>
              <a:ext cx="22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FFFFFF"/>
                  </a:solidFill>
                  <a:latin typeface="Verdana" pitchFamily="34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4899" y="1544"/>
              <a:ext cx="2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B55A00"/>
                  </a:solidFill>
                  <a:latin typeface="Verdana" pitchFamily="34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3" name="Rectangle 13"/>
            <p:cNvSpPr>
              <a:spLocks noChangeArrowheads="1"/>
            </p:cNvSpPr>
            <p:nvPr/>
          </p:nvSpPr>
          <p:spPr bwMode="auto">
            <a:xfrm>
              <a:off x="4890" y="1559"/>
              <a:ext cx="2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FFFFFF"/>
                  </a:solidFill>
                  <a:latin typeface="Verdana" pitchFamily="34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4" name="Rectangle 14"/>
            <p:cNvSpPr>
              <a:spLocks noChangeArrowheads="1"/>
            </p:cNvSpPr>
            <p:nvPr/>
          </p:nvSpPr>
          <p:spPr bwMode="auto">
            <a:xfrm>
              <a:off x="4872" y="2827"/>
              <a:ext cx="24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910000"/>
                  </a:solidFill>
                  <a:latin typeface="Verdana" pitchFamily="34" charset="0"/>
                </a:rPr>
                <a:t>Q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5" name="Rectangle 15"/>
            <p:cNvSpPr>
              <a:spLocks noChangeArrowheads="1"/>
            </p:cNvSpPr>
            <p:nvPr/>
          </p:nvSpPr>
          <p:spPr bwMode="auto">
            <a:xfrm>
              <a:off x="4852" y="2836"/>
              <a:ext cx="24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FFFFFF"/>
                  </a:solidFill>
                  <a:latin typeface="Verdana" pitchFamily="34" charset="0"/>
                </a:rPr>
                <a:t>Q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6" name="Rectangle 16"/>
            <p:cNvSpPr>
              <a:spLocks noChangeArrowheads="1"/>
            </p:cNvSpPr>
            <p:nvPr/>
          </p:nvSpPr>
          <p:spPr bwMode="auto">
            <a:xfrm>
              <a:off x="3603" y="2856"/>
              <a:ext cx="20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B8B82F"/>
                  </a:solidFill>
                  <a:latin typeface="Verdana" pitchFamily="34" charset="0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7" name="Rectangle 17"/>
            <p:cNvSpPr>
              <a:spLocks noChangeArrowheads="1"/>
            </p:cNvSpPr>
            <p:nvPr/>
          </p:nvSpPr>
          <p:spPr bwMode="auto">
            <a:xfrm>
              <a:off x="3585" y="2865"/>
              <a:ext cx="20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>
                  <a:solidFill>
                    <a:srgbClr val="FFFFFF"/>
                  </a:solidFill>
                  <a:latin typeface="Verdana" pitchFamily="34" charset="0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8" name="Rectangle 18"/>
            <p:cNvSpPr>
              <a:spLocks noChangeArrowheads="1"/>
            </p:cNvSpPr>
            <p:nvPr/>
          </p:nvSpPr>
          <p:spPr bwMode="auto">
            <a:xfrm>
              <a:off x="4151" y="2068"/>
              <a:ext cx="4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590057"/>
                  </a:solidFill>
                  <a:latin typeface="Verdana" pitchFamily="34" charset="0"/>
                </a:rPr>
                <a:t>Web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9" name="Rectangle 19"/>
            <p:cNvSpPr>
              <a:spLocks noChangeArrowheads="1"/>
            </p:cNvSpPr>
            <p:nvPr/>
          </p:nvSpPr>
          <p:spPr bwMode="auto">
            <a:xfrm>
              <a:off x="3855" y="2252"/>
              <a:ext cx="105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590057"/>
                  </a:solidFill>
                  <a:latin typeface="Verdana" pitchFamily="34" charset="0"/>
                </a:rPr>
                <a:t>Application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0" name="Rectangle 20"/>
            <p:cNvSpPr>
              <a:spLocks noChangeArrowheads="1"/>
            </p:cNvSpPr>
            <p:nvPr/>
          </p:nvSpPr>
          <p:spPr bwMode="auto">
            <a:xfrm>
              <a:off x="3985" y="2436"/>
              <a:ext cx="7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590057"/>
                  </a:solidFill>
                  <a:latin typeface="Verdana" pitchFamily="34" charset="0"/>
                </a:rPr>
                <a:t>Security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1" name="Rectangle 21"/>
            <p:cNvSpPr>
              <a:spLocks noChangeArrowheads="1"/>
            </p:cNvSpPr>
            <p:nvPr/>
          </p:nvSpPr>
          <p:spPr bwMode="auto">
            <a:xfrm>
              <a:off x="4142" y="2062"/>
              <a:ext cx="4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FFFF"/>
                  </a:solidFill>
                  <a:latin typeface="Verdana" pitchFamily="34" charset="0"/>
                </a:rPr>
                <a:t>Web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2" name="Rectangle 22"/>
            <p:cNvSpPr>
              <a:spLocks noChangeArrowheads="1"/>
            </p:cNvSpPr>
            <p:nvPr/>
          </p:nvSpPr>
          <p:spPr bwMode="auto">
            <a:xfrm>
              <a:off x="3845" y="2246"/>
              <a:ext cx="105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FFFF"/>
                  </a:solidFill>
                  <a:latin typeface="Verdana" pitchFamily="34" charset="0"/>
                </a:rPr>
                <a:t>Application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3" name="Rectangle 23"/>
            <p:cNvSpPr>
              <a:spLocks noChangeArrowheads="1"/>
            </p:cNvSpPr>
            <p:nvPr/>
          </p:nvSpPr>
          <p:spPr bwMode="auto">
            <a:xfrm>
              <a:off x="3976" y="2431"/>
              <a:ext cx="7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FFFF"/>
                  </a:solidFill>
                  <a:latin typeface="Verdana" pitchFamily="34" charset="0"/>
                </a:rPr>
                <a:t>Security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696" y="1736"/>
              <a:ext cx="1282" cy="1282"/>
              <a:chOff x="1020" y="1008"/>
              <a:chExt cx="1392" cy="1392"/>
            </a:xfrm>
          </p:grpSpPr>
          <p:sp>
            <p:nvSpPr>
              <p:cNvPr id="506905" name="Oval 25"/>
              <p:cNvSpPr>
                <a:spLocks noChangeArrowheads="1"/>
              </p:cNvSpPr>
              <p:nvPr/>
            </p:nvSpPr>
            <p:spPr bwMode="auto">
              <a:xfrm>
                <a:off x="1020" y="1008"/>
                <a:ext cx="1392" cy="1392"/>
              </a:xfrm>
              <a:prstGeom prst="ellipse">
                <a:avLst/>
              </a:prstGeom>
              <a:gradFill rotWithShape="0">
                <a:gsLst>
                  <a:gs pos="0">
                    <a:srgbClr val="000099">
                      <a:gamma/>
                      <a:tint val="55294"/>
                      <a:invGamma/>
                    </a:srgbClr>
                  </a:gs>
                  <a:gs pos="100000">
                    <a:srgbClr val="000099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06" name="Rectangle 26"/>
              <p:cNvSpPr>
                <a:spLocks noChangeArrowheads="1"/>
              </p:cNvSpPr>
              <p:nvPr/>
            </p:nvSpPr>
            <p:spPr bwMode="auto">
              <a:xfrm>
                <a:off x="1507" y="1374"/>
                <a:ext cx="455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590057"/>
                    </a:solidFill>
                    <a:latin typeface="Verdana" pitchFamily="34" charset="0"/>
                  </a:rPr>
                  <a:t>Web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06907" name="Rectangle 27"/>
              <p:cNvSpPr>
                <a:spLocks noChangeArrowheads="1"/>
              </p:cNvSpPr>
              <p:nvPr/>
            </p:nvSpPr>
            <p:spPr bwMode="auto">
              <a:xfrm>
                <a:off x="1186" y="1574"/>
                <a:ext cx="1149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590057"/>
                    </a:solidFill>
                    <a:latin typeface="Verdana" pitchFamily="34" charset="0"/>
                  </a:rPr>
                  <a:t>Application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06908" name="Rectangle 28"/>
              <p:cNvSpPr>
                <a:spLocks noChangeArrowheads="1"/>
              </p:cNvSpPr>
              <p:nvPr/>
            </p:nvSpPr>
            <p:spPr bwMode="auto">
              <a:xfrm>
                <a:off x="1328" y="1773"/>
                <a:ext cx="84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590057"/>
                    </a:solidFill>
                    <a:latin typeface="Verdana" pitchFamily="34" charset="0"/>
                  </a:rPr>
                  <a:t>Security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06909" name="Rectangle 29"/>
              <p:cNvSpPr>
                <a:spLocks noChangeArrowheads="1"/>
              </p:cNvSpPr>
              <p:nvPr/>
            </p:nvSpPr>
            <p:spPr bwMode="auto">
              <a:xfrm>
                <a:off x="1498" y="1368"/>
                <a:ext cx="45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FFFFFF"/>
                    </a:solidFill>
                    <a:latin typeface="Verdana" pitchFamily="34" charset="0"/>
                  </a:rPr>
                  <a:t>Web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06910" name="Rectangle 30"/>
              <p:cNvSpPr>
                <a:spLocks noChangeArrowheads="1"/>
              </p:cNvSpPr>
              <p:nvPr/>
            </p:nvSpPr>
            <p:spPr bwMode="auto">
              <a:xfrm>
                <a:off x="1176" y="1568"/>
                <a:ext cx="1149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FFFFFF"/>
                    </a:solidFill>
                    <a:latin typeface="Verdana" pitchFamily="34" charset="0"/>
                  </a:rPr>
                  <a:t>Application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06911" name="Rectangle 31"/>
              <p:cNvSpPr>
                <a:spLocks noChangeArrowheads="1"/>
              </p:cNvSpPr>
              <p:nvPr/>
            </p:nvSpPr>
            <p:spPr bwMode="auto">
              <a:xfrm>
                <a:off x="1317" y="1768"/>
                <a:ext cx="844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FFFFFF"/>
                    </a:solidFill>
                    <a:latin typeface="Verdana" pitchFamily="34" charset="0"/>
                  </a:rPr>
                  <a:t>Security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33487" y="2724944"/>
            <a:ext cx="4689475" cy="3087688"/>
          </a:xfrm>
          <a:prstGeom prst="rect">
            <a:avLst/>
          </a:prstGeom>
          <a:solidFill>
            <a:srgbClr val="120B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179512" y="2655094"/>
            <a:ext cx="4805362" cy="322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71587" y="3250407"/>
            <a:ext cx="460533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lvl="2" indent="-342900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kumimoji="1" lang="en-US" sz="1600" dirty="0">
                <a:solidFill>
                  <a:schemeClr val="bg1"/>
                </a:solidFill>
                <a:latin typeface="Verdana" pitchFamily="34" charset="0"/>
              </a:rPr>
              <a:t>Must have clear cut security requirement to follow during Development and QA phases</a:t>
            </a:r>
          </a:p>
          <a:p>
            <a:pPr marL="571500" lvl="2" indent="-342900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kumimoji="1" lang="en-US" sz="1600" dirty="0">
                <a:solidFill>
                  <a:schemeClr val="bg1"/>
                </a:solidFill>
                <a:latin typeface="Verdana" pitchFamily="34" charset="0"/>
              </a:rPr>
              <a:t>Need to run automated tests on code during Development phase</a:t>
            </a:r>
          </a:p>
          <a:p>
            <a:pPr marL="571500" lvl="2" indent="-342900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kumimoji="1" lang="en-US" sz="1600" dirty="0">
                <a:solidFill>
                  <a:schemeClr val="bg1"/>
                </a:solidFill>
                <a:latin typeface="Verdana" pitchFamily="34" charset="0"/>
              </a:rPr>
              <a:t>Must utilize secure code for re-use</a:t>
            </a:r>
          </a:p>
          <a:p>
            <a:pPr marL="571500" lvl="2" indent="-342900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kumimoji="1" lang="en-US" sz="1600" dirty="0">
                <a:solidFill>
                  <a:schemeClr val="bg1"/>
                </a:solidFill>
                <a:latin typeface="Verdana" pitchFamily="34" charset="0"/>
              </a:rPr>
              <a:t>Require automated testing products that integrate into current environment</a:t>
            </a:r>
          </a:p>
          <a:p>
            <a:pPr marL="571500" lvl="2" indent="-342900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endParaRPr kumimoji="1" 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213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04087"/>
            <a:ext cx="8305800" cy="772287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/>
              <a:t>Enterprise-Wide Web Application Security</a:t>
            </a:r>
          </a:p>
        </p:txBody>
      </p:sp>
      <p:sp>
        <p:nvSpPr>
          <p:cNvPr id="43213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99911" y="2752062"/>
            <a:ext cx="4179888" cy="5476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Application Developers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19738" y="3016250"/>
            <a:ext cx="2752725" cy="2752725"/>
            <a:chOff x="3735" y="892"/>
            <a:chExt cx="1734" cy="1734"/>
          </a:xfrm>
        </p:grpSpPr>
        <p:sp>
          <p:nvSpPr>
            <p:cNvPr id="432136" name="Freeform 8"/>
            <p:cNvSpPr>
              <a:spLocks/>
            </p:cNvSpPr>
            <p:nvPr/>
          </p:nvSpPr>
          <p:spPr bwMode="auto">
            <a:xfrm>
              <a:off x="3735" y="892"/>
              <a:ext cx="1734" cy="1734"/>
            </a:xfrm>
            <a:custGeom>
              <a:avLst/>
              <a:gdLst/>
              <a:ahLst/>
              <a:cxnLst>
                <a:cxn ang="0">
                  <a:pos x="2774" y="1460"/>
                </a:cxn>
                <a:cxn ang="0">
                  <a:pos x="2748" y="1668"/>
                </a:cxn>
                <a:cxn ang="0">
                  <a:pos x="2692" y="1866"/>
                </a:cxn>
                <a:cxn ang="0">
                  <a:pos x="2610" y="2050"/>
                </a:cxn>
                <a:cxn ang="0">
                  <a:pos x="2500" y="2218"/>
                </a:cxn>
                <a:cxn ang="0">
                  <a:pos x="2370" y="2370"/>
                </a:cxn>
                <a:cxn ang="0">
                  <a:pos x="2220" y="2500"/>
                </a:cxn>
                <a:cxn ang="0">
                  <a:pos x="2050" y="2608"/>
                </a:cxn>
                <a:cxn ang="0">
                  <a:pos x="1866" y="2692"/>
                </a:cxn>
                <a:cxn ang="0">
                  <a:pos x="1668" y="2748"/>
                </a:cxn>
                <a:cxn ang="0">
                  <a:pos x="1460" y="2774"/>
                </a:cxn>
                <a:cxn ang="0">
                  <a:pos x="1316" y="2774"/>
                </a:cxn>
                <a:cxn ang="0">
                  <a:pos x="1108" y="2748"/>
                </a:cxn>
                <a:cxn ang="0">
                  <a:pos x="910" y="2692"/>
                </a:cxn>
                <a:cxn ang="0">
                  <a:pos x="726" y="2608"/>
                </a:cxn>
                <a:cxn ang="0">
                  <a:pos x="558" y="2500"/>
                </a:cxn>
                <a:cxn ang="0">
                  <a:pos x="406" y="2370"/>
                </a:cxn>
                <a:cxn ang="0">
                  <a:pos x="276" y="2218"/>
                </a:cxn>
                <a:cxn ang="0">
                  <a:pos x="168" y="2050"/>
                </a:cxn>
                <a:cxn ang="0">
                  <a:pos x="84" y="1866"/>
                </a:cxn>
                <a:cxn ang="0">
                  <a:pos x="28" y="1668"/>
                </a:cxn>
                <a:cxn ang="0">
                  <a:pos x="2" y="1460"/>
                </a:cxn>
                <a:cxn ang="0">
                  <a:pos x="2" y="1316"/>
                </a:cxn>
                <a:cxn ang="0">
                  <a:pos x="28" y="1108"/>
                </a:cxn>
                <a:cxn ang="0">
                  <a:pos x="84" y="910"/>
                </a:cxn>
                <a:cxn ang="0">
                  <a:pos x="168" y="726"/>
                </a:cxn>
                <a:cxn ang="0">
                  <a:pos x="276" y="556"/>
                </a:cxn>
                <a:cxn ang="0">
                  <a:pos x="406" y="406"/>
                </a:cxn>
                <a:cxn ang="0">
                  <a:pos x="558" y="276"/>
                </a:cxn>
                <a:cxn ang="0">
                  <a:pos x="726" y="166"/>
                </a:cxn>
                <a:cxn ang="0">
                  <a:pos x="910" y="84"/>
                </a:cxn>
                <a:cxn ang="0">
                  <a:pos x="1108" y="28"/>
                </a:cxn>
                <a:cxn ang="0">
                  <a:pos x="1316" y="2"/>
                </a:cxn>
                <a:cxn ang="0">
                  <a:pos x="1460" y="2"/>
                </a:cxn>
                <a:cxn ang="0">
                  <a:pos x="1668" y="28"/>
                </a:cxn>
                <a:cxn ang="0">
                  <a:pos x="1866" y="84"/>
                </a:cxn>
                <a:cxn ang="0">
                  <a:pos x="2050" y="166"/>
                </a:cxn>
                <a:cxn ang="0">
                  <a:pos x="2220" y="276"/>
                </a:cxn>
                <a:cxn ang="0">
                  <a:pos x="2370" y="406"/>
                </a:cxn>
                <a:cxn ang="0">
                  <a:pos x="2500" y="556"/>
                </a:cxn>
                <a:cxn ang="0">
                  <a:pos x="2610" y="726"/>
                </a:cxn>
                <a:cxn ang="0">
                  <a:pos x="2692" y="910"/>
                </a:cxn>
                <a:cxn ang="0">
                  <a:pos x="2748" y="1108"/>
                </a:cxn>
                <a:cxn ang="0">
                  <a:pos x="2774" y="1316"/>
                </a:cxn>
              </a:cxnLst>
              <a:rect l="0" t="0" r="r" b="b"/>
              <a:pathLst>
                <a:path w="2776" h="2776">
                  <a:moveTo>
                    <a:pt x="2776" y="1388"/>
                  </a:moveTo>
                  <a:lnTo>
                    <a:pt x="2776" y="1388"/>
                  </a:lnTo>
                  <a:lnTo>
                    <a:pt x="2774" y="1460"/>
                  </a:lnTo>
                  <a:lnTo>
                    <a:pt x="2770" y="1530"/>
                  </a:lnTo>
                  <a:lnTo>
                    <a:pt x="2760" y="1600"/>
                  </a:lnTo>
                  <a:lnTo>
                    <a:pt x="2748" y="1668"/>
                  </a:lnTo>
                  <a:lnTo>
                    <a:pt x="2734" y="1734"/>
                  </a:lnTo>
                  <a:lnTo>
                    <a:pt x="2714" y="1800"/>
                  </a:lnTo>
                  <a:lnTo>
                    <a:pt x="2692" y="1866"/>
                  </a:lnTo>
                  <a:lnTo>
                    <a:pt x="2668" y="1928"/>
                  </a:lnTo>
                  <a:lnTo>
                    <a:pt x="2640" y="1990"/>
                  </a:lnTo>
                  <a:lnTo>
                    <a:pt x="2610" y="2050"/>
                  </a:lnTo>
                  <a:lnTo>
                    <a:pt x="2576" y="2108"/>
                  </a:lnTo>
                  <a:lnTo>
                    <a:pt x="2540" y="2164"/>
                  </a:lnTo>
                  <a:lnTo>
                    <a:pt x="2500" y="2218"/>
                  </a:lnTo>
                  <a:lnTo>
                    <a:pt x="2460" y="2270"/>
                  </a:lnTo>
                  <a:lnTo>
                    <a:pt x="2416" y="2322"/>
                  </a:lnTo>
                  <a:lnTo>
                    <a:pt x="2370" y="2370"/>
                  </a:lnTo>
                  <a:lnTo>
                    <a:pt x="2322" y="2416"/>
                  </a:lnTo>
                  <a:lnTo>
                    <a:pt x="2272" y="2458"/>
                  </a:lnTo>
                  <a:lnTo>
                    <a:pt x="2220" y="2500"/>
                  </a:lnTo>
                  <a:lnTo>
                    <a:pt x="2164" y="2538"/>
                  </a:lnTo>
                  <a:lnTo>
                    <a:pt x="2108" y="2576"/>
                  </a:lnTo>
                  <a:lnTo>
                    <a:pt x="2050" y="2608"/>
                  </a:lnTo>
                  <a:lnTo>
                    <a:pt x="1990" y="2640"/>
                  </a:lnTo>
                  <a:lnTo>
                    <a:pt x="1928" y="2666"/>
                  </a:lnTo>
                  <a:lnTo>
                    <a:pt x="1866" y="2692"/>
                  </a:lnTo>
                  <a:lnTo>
                    <a:pt x="1802" y="2714"/>
                  </a:lnTo>
                  <a:lnTo>
                    <a:pt x="1736" y="2732"/>
                  </a:lnTo>
                  <a:lnTo>
                    <a:pt x="1668" y="2748"/>
                  </a:lnTo>
                  <a:lnTo>
                    <a:pt x="1600" y="2760"/>
                  </a:lnTo>
                  <a:lnTo>
                    <a:pt x="1530" y="2768"/>
                  </a:lnTo>
                  <a:lnTo>
                    <a:pt x="1460" y="2774"/>
                  </a:lnTo>
                  <a:lnTo>
                    <a:pt x="1388" y="2776"/>
                  </a:lnTo>
                  <a:lnTo>
                    <a:pt x="1388" y="2776"/>
                  </a:lnTo>
                  <a:lnTo>
                    <a:pt x="1316" y="2774"/>
                  </a:lnTo>
                  <a:lnTo>
                    <a:pt x="1246" y="2768"/>
                  </a:lnTo>
                  <a:lnTo>
                    <a:pt x="1176" y="2760"/>
                  </a:lnTo>
                  <a:lnTo>
                    <a:pt x="1108" y="2748"/>
                  </a:lnTo>
                  <a:lnTo>
                    <a:pt x="1042" y="2732"/>
                  </a:lnTo>
                  <a:lnTo>
                    <a:pt x="976" y="2714"/>
                  </a:lnTo>
                  <a:lnTo>
                    <a:pt x="910" y="2692"/>
                  </a:lnTo>
                  <a:lnTo>
                    <a:pt x="848" y="2666"/>
                  </a:lnTo>
                  <a:lnTo>
                    <a:pt x="786" y="2640"/>
                  </a:lnTo>
                  <a:lnTo>
                    <a:pt x="726" y="2608"/>
                  </a:lnTo>
                  <a:lnTo>
                    <a:pt x="668" y="2576"/>
                  </a:lnTo>
                  <a:lnTo>
                    <a:pt x="612" y="2538"/>
                  </a:lnTo>
                  <a:lnTo>
                    <a:pt x="558" y="2500"/>
                  </a:lnTo>
                  <a:lnTo>
                    <a:pt x="506" y="2458"/>
                  </a:lnTo>
                  <a:lnTo>
                    <a:pt x="454" y="2416"/>
                  </a:lnTo>
                  <a:lnTo>
                    <a:pt x="406" y="2370"/>
                  </a:lnTo>
                  <a:lnTo>
                    <a:pt x="360" y="2322"/>
                  </a:lnTo>
                  <a:lnTo>
                    <a:pt x="318" y="2270"/>
                  </a:lnTo>
                  <a:lnTo>
                    <a:pt x="276" y="2218"/>
                  </a:lnTo>
                  <a:lnTo>
                    <a:pt x="238" y="2164"/>
                  </a:lnTo>
                  <a:lnTo>
                    <a:pt x="200" y="2108"/>
                  </a:lnTo>
                  <a:lnTo>
                    <a:pt x="168" y="2050"/>
                  </a:lnTo>
                  <a:lnTo>
                    <a:pt x="136" y="1990"/>
                  </a:lnTo>
                  <a:lnTo>
                    <a:pt x="110" y="1928"/>
                  </a:lnTo>
                  <a:lnTo>
                    <a:pt x="84" y="1866"/>
                  </a:lnTo>
                  <a:lnTo>
                    <a:pt x="62" y="1800"/>
                  </a:lnTo>
                  <a:lnTo>
                    <a:pt x="44" y="1734"/>
                  </a:lnTo>
                  <a:lnTo>
                    <a:pt x="28" y="1668"/>
                  </a:lnTo>
                  <a:lnTo>
                    <a:pt x="16" y="1600"/>
                  </a:lnTo>
                  <a:lnTo>
                    <a:pt x="8" y="1530"/>
                  </a:lnTo>
                  <a:lnTo>
                    <a:pt x="2" y="1460"/>
                  </a:lnTo>
                  <a:lnTo>
                    <a:pt x="0" y="1388"/>
                  </a:lnTo>
                  <a:lnTo>
                    <a:pt x="0" y="1388"/>
                  </a:lnTo>
                  <a:lnTo>
                    <a:pt x="2" y="1316"/>
                  </a:lnTo>
                  <a:lnTo>
                    <a:pt x="8" y="1246"/>
                  </a:lnTo>
                  <a:lnTo>
                    <a:pt x="16" y="1176"/>
                  </a:lnTo>
                  <a:lnTo>
                    <a:pt x="28" y="1108"/>
                  </a:lnTo>
                  <a:lnTo>
                    <a:pt x="44" y="1040"/>
                  </a:lnTo>
                  <a:lnTo>
                    <a:pt x="62" y="974"/>
                  </a:lnTo>
                  <a:lnTo>
                    <a:pt x="84" y="910"/>
                  </a:lnTo>
                  <a:lnTo>
                    <a:pt x="110" y="848"/>
                  </a:lnTo>
                  <a:lnTo>
                    <a:pt x="136" y="786"/>
                  </a:lnTo>
                  <a:lnTo>
                    <a:pt x="168" y="726"/>
                  </a:lnTo>
                  <a:lnTo>
                    <a:pt x="200" y="668"/>
                  </a:lnTo>
                  <a:lnTo>
                    <a:pt x="238" y="612"/>
                  </a:lnTo>
                  <a:lnTo>
                    <a:pt x="276" y="556"/>
                  </a:lnTo>
                  <a:lnTo>
                    <a:pt x="318" y="504"/>
                  </a:lnTo>
                  <a:lnTo>
                    <a:pt x="360" y="454"/>
                  </a:lnTo>
                  <a:lnTo>
                    <a:pt x="406" y="406"/>
                  </a:lnTo>
                  <a:lnTo>
                    <a:pt x="454" y="360"/>
                  </a:lnTo>
                  <a:lnTo>
                    <a:pt x="506" y="316"/>
                  </a:lnTo>
                  <a:lnTo>
                    <a:pt x="558" y="276"/>
                  </a:lnTo>
                  <a:lnTo>
                    <a:pt x="612" y="236"/>
                  </a:lnTo>
                  <a:lnTo>
                    <a:pt x="668" y="200"/>
                  </a:lnTo>
                  <a:lnTo>
                    <a:pt x="726" y="166"/>
                  </a:lnTo>
                  <a:lnTo>
                    <a:pt x="786" y="136"/>
                  </a:lnTo>
                  <a:lnTo>
                    <a:pt x="848" y="108"/>
                  </a:lnTo>
                  <a:lnTo>
                    <a:pt x="910" y="84"/>
                  </a:lnTo>
                  <a:lnTo>
                    <a:pt x="976" y="62"/>
                  </a:lnTo>
                  <a:lnTo>
                    <a:pt x="1042" y="42"/>
                  </a:lnTo>
                  <a:lnTo>
                    <a:pt x="1108" y="28"/>
                  </a:lnTo>
                  <a:lnTo>
                    <a:pt x="1176" y="16"/>
                  </a:lnTo>
                  <a:lnTo>
                    <a:pt x="1246" y="6"/>
                  </a:lnTo>
                  <a:lnTo>
                    <a:pt x="1316" y="2"/>
                  </a:lnTo>
                  <a:lnTo>
                    <a:pt x="1388" y="0"/>
                  </a:lnTo>
                  <a:lnTo>
                    <a:pt x="1388" y="0"/>
                  </a:lnTo>
                  <a:lnTo>
                    <a:pt x="1460" y="2"/>
                  </a:lnTo>
                  <a:lnTo>
                    <a:pt x="1530" y="6"/>
                  </a:lnTo>
                  <a:lnTo>
                    <a:pt x="1600" y="16"/>
                  </a:lnTo>
                  <a:lnTo>
                    <a:pt x="1668" y="28"/>
                  </a:lnTo>
                  <a:lnTo>
                    <a:pt x="1736" y="42"/>
                  </a:lnTo>
                  <a:lnTo>
                    <a:pt x="1802" y="62"/>
                  </a:lnTo>
                  <a:lnTo>
                    <a:pt x="1866" y="84"/>
                  </a:lnTo>
                  <a:lnTo>
                    <a:pt x="1928" y="108"/>
                  </a:lnTo>
                  <a:lnTo>
                    <a:pt x="1990" y="136"/>
                  </a:lnTo>
                  <a:lnTo>
                    <a:pt x="2050" y="166"/>
                  </a:lnTo>
                  <a:lnTo>
                    <a:pt x="2108" y="200"/>
                  </a:lnTo>
                  <a:lnTo>
                    <a:pt x="2164" y="236"/>
                  </a:lnTo>
                  <a:lnTo>
                    <a:pt x="2220" y="276"/>
                  </a:lnTo>
                  <a:lnTo>
                    <a:pt x="2272" y="316"/>
                  </a:lnTo>
                  <a:lnTo>
                    <a:pt x="2322" y="360"/>
                  </a:lnTo>
                  <a:lnTo>
                    <a:pt x="2370" y="406"/>
                  </a:lnTo>
                  <a:lnTo>
                    <a:pt x="2416" y="454"/>
                  </a:lnTo>
                  <a:lnTo>
                    <a:pt x="2460" y="504"/>
                  </a:lnTo>
                  <a:lnTo>
                    <a:pt x="2500" y="556"/>
                  </a:lnTo>
                  <a:lnTo>
                    <a:pt x="2540" y="612"/>
                  </a:lnTo>
                  <a:lnTo>
                    <a:pt x="2576" y="668"/>
                  </a:lnTo>
                  <a:lnTo>
                    <a:pt x="2610" y="726"/>
                  </a:lnTo>
                  <a:lnTo>
                    <a:pt x="2640" y="786"/>
                  </a:lnTo>
                  <a:lnTo>
                    <a:pt x="2668" y="848"/>
                  </a:lnTo>
                  <a:lnTo>
                    <a:pt x="2692" y="910"/>
                  </a:lnTo>
                  <a:lnTo>
                    <a:pt x="2714" y="974"/>
                  </a:lnTo>
                  <a:lnTo>
                    <a:pt x="2734" y="1040"/>
                  </a:lnTo>
                  <a:lnTo>
                    <a:pt x="2748" y="1108"/>
                  </a:lnTo>
                  <a:lnTo>
                    <a:pt x="2760" y="1176"/>
                  </a:lnTo>
                  <a:lnTo>
                    <a:pt x="2770" y="1246"/>
                  </a:lnTo>
                  <a:lnTo>
                    <a:pt x="2774" y="1316"/>
                  </a:lnTo>
                  <a:lnTo>
                    <a:pt x="2776" y="1388"/>
                  </a:lnTo>
                  <a:lnTo>
                    <a:pt x="2776" y="1388"/>
                  </a:lnTo>
                  <a:close/>
                </a:path>
              </a:pathLst>
            </a:custGeom>
            <a:solidFill>
              <a:srgbClr val="120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37" name="Freeform 9"/>
            <p:cNvSpPr>
              <a:spLocks/>
            </p:cNvSpPr>
            <p:nvPr/>
          </p:nvSpPr>
          <p:spPr bwMode="auto">
            <a:xfrm>
              <a:off x="4607" y="1655"/>
              <a:ext cx="834" cy="937"/>
            </a:xfrm>
            <a:custGeom>
              <a:avLst/>
              <a:gdLst/>
              <a:ahLst/>
              <a:cxnLst>
                <a:cxn ang="0">
                  <a:pos x="1150" y="150"/>
                </a:cxn>
                <a:cxn ang="0">
                  <a:pos x="1142" y="102"/>
                </a:cxn>
                <a:cxn ang="0">
                  <a:pos x="1116" y="58"/>
                </a:cxn>
                <a:cxn ang="0">
                  <a:pos x="1092" y="34"/>
                </a:cxn>
                <a:cxn ang="0">
                  <a:pos x="1054" y="10"/>
                </a:cxn>
                <a:cxn ang="0">
                  <a:pos x="1010" y="0"/>
                </a:cxn>
                <a:cxn ang="0">
                  <a:pos x="966" y="2"/>
                </a:cxn>
                <a:cxn ang="0">
                  <a:pos x="924" y="16"/>
                </a:cxn>
                <a:cxn ang="0">
                  <a:pos x="886" y="44"/>
                </a:cxn>
                <a:cxn ang="0">
                  <a:pos x="866" y="72"/>
                </a:cxn>
                <a:cxn ang="0">
                  <a:pos x="846" y="118"/>
                </a:cxn>
                <a:cxn ang="0">
                  <a:pos x="842" y="168"/>
                </a:cxn>
                <a:cxn ang="0">
                  <a:pos x="670" y="200"/>
                </a:cxn>
                <a:cxn ang="0">
                  <a:pos x="658" y="296"/>
                </a:cxn>
                <a:cxn ang="0">
                  <a:pos x="630" y="388"/>
                </a:cxn>
                <a:cxn ang="0">
                  <a:pos x="590" y="478"/>
                </a:cxn>
                <a:cxn ang="0">
                  <a:pos x="536" y="562"/>
                </a:cxn>
                <a:cxn ang="0">
                  <a:pos x="470" y="640"/>
                </a:cxn>
                <a:cxn ang="0">
                  <a:pos x="420" y="686"/>
                </a:cxn>
                <a:cxn ang="0">
                  <a:pos x="338" y="744"/>
                </a:cxn>
                <a:cxn ang="0">
                  <a:pos x="250" y="788"/>
                </a:cxn>
                <a:cxn ang="0">
                  <a:pos x="158" y="820"/>
                </a:cxn>
                <a:cxn ang="0">
                  <a:pos x="64" y="838"/>
                </a:cxn>
                <a:cxn ang="0">
                  <a:pos x="0" y="1012"/>
                </a:cxn>
                <a:cxn ang="0">
                  <a:pos x="52" y="1024"/>
                </a:cxn>
                <a:cxn ang="0">
                  <a:pos x="86" y="1046"/>
                </a:cxn>
                <a:cxn ang="0">
                  <a:pos x="108" y="1068"/>
                </a:cxn>
                <a:cxn ang="0">
                  <a:pos x="130" y="1106"/>
                </a:cxn>
                <a:cxn ang="0">
                  <a:pos x="142" y="1150"/>
                </a:cxn>
                <a:cxn ang="0">
                  <a:pos x="140" y="1194"/>
                </a:cxn>
                <a:cxn ang="0">
                  <a:pos x="124" y="1236"/>
                </a:cxn>
                <a:cxn ang="0">
                  <a:pos x="98" y="1274"/>
                </a:cxn>
                <a:cxn ang="0">
                  <a:pos x="76" y="1292"/>
                </a:cxn>
                <a:cxn ang="0">
                  <a:pos x="26" y="1314"/>
                </a:cxn>
                <a:cxn ang="0">
                  <a:pos x="0" y="1500"/>
                </a:cxn>
                <a:cxn ang="0">
                  <a:pos x="190" y="1484"/>
                </a:cxn>
                <a:cxn ang="0">
                  <a:pos x="378" y="1442"/>
                </a:cxn>
                <a:cxn ang="0">
                  <a:pos x="560" y="1372"/>
                </a:cxn>
                <a:cxn ang="0">
                  <a:pos x="732" y="1276"/>
                </a:cxn>
                <a:cxn ang="0">
                  <a:pos x="890" y="1152"/>
                </a:cxn>
                <a:cxn ang="0">
                  <a:pos x="988" y="1056"/>
                </a:cxn>
                <a:cxn ang="0">
                  <a:pos x="1112" y="896"/>
                </a:cxn>
                <a:cxn ang="0">
                  <a:pos x="1208" y="726"/>
                </a:cxn>
                <a:cxn ang="0">
                  <a:pos x="1278" y="544"/>
                </a:cxn>
                <a:cxn ang="0">
                  <a:pos x="1320" y="358"/>
                </a:cxn>
                <a:cxn ang="0">
                  <a:pos x="1336" y="168"/>
                </a:cxn>
              </a:cxnLst>
              <a:rect l="0" t="0" r="r" b="b"/>
              <a:pathLst>
                <a:path w="1336" h="1500">
                  <a:moveTo>
                    <a:pt x="1150" y="168"/>
                  </a:moveTo>
                  <a:lnTo>
                    <a:pt x="1150" y="168"/>
                  </a:lnTo>
                  <a:lnTo>
                    <a:pt x="1150" y="150"/>
                  </a:lnTo>
                  <a:lnTo>
                    <a:pt x="1148" y="134"/>
                  </a:lnTo>
                  <a:lnTo>
                    <a:pt x="1146" y="118"/>
                  </a:lnTo>
                  <a:lnTo>
                    <a:pt x="1142" y="102"/>
                  </a:lnTo>
                  <a:lnTo>
                    <a:pt x="1134" y="86"/>
                  </a:lnTo>
                  <a:lnTo>
                    <a:pt x="1126" y="72"/>
                  </a:lnTo>
                  <a:lnTo>
                    <a:pt x="1116" y="58"/>
                  </a:lnTo>
                  <a:lnTo>
                    <a:pt x="1104" y="44"/>
                  </a:lnTo>
                  <a:lnTo>
                    <a:pt x="1104" y="44"/>
                  </a:lnTo>
                  <a:lnTo>
                    <a:pt x="1092" y="34"/>
                  </a:lnTo>
                  <a:lnTo>
                    <a:pt x="1080" y="24"/>
                  </a:lnTo>
                  <a:lnTo>
                    <a:pt x="1068" y="16"/>
                  </a:lnTo>
                  <a:lnTo>
                    <a:pt x="1054" y="10"/>
                  </a:lnTo>
                  <a:lnTo>
                    <a:pt x="1040" y="6"/>
                  </a:lnTo>
                  <a:lnTo>
                    <a:pt x="1026" y="2"/>
                  </a:lnTo>
                  <a:lnTo>
                    <a:pt x="1010" y="0"/>
                  </a:lnTo>
                  <a:lnTo>
                    <a:pt x="996" y="0"/>
                  </a:lnTo>
                  <a:lnTo>
                    <a:pt x="982" y="0"/>
                  </a:lnTo>
                  <a:lnTo>
                    <a:pt x="966" y="2"/>
                  </a:lnTo>
                  <a:lnTo>
                    <a:pt x="952" y="6"/>
                  </a:lnTo>
                  <a:lnTo>
                    <a:pt x="938" y="10"/>
                  </a:lnTo>
                  <a:lnTo>
                    <a:pt x="924" y="16"/>
                  </a:lnTo>
                  <a:lnTo>
                    <a:pt x="912" y="24"/>
                  </a:lnTo>
                  <a:lnTo>
                    <a:pt x="898" y="34"/>
                  </a:lnTo>
                  <a:lnTo>
                    <a:pt x="886" y="44"/>
                  </a:lnTo>
                  <a:lnTo>
                    <a:pt x="886" y="44"/>
                  </a:lnTo>
                  <a:lnTo>
                    <a:pt x="876" y="58"/>
                  </a:lnTo>
                  <a:lnTo>
                    <a:pt x="866" y="72"/>
                  </a:lnTo>
                  <a:lnTo>
                    <a:pt x="856" y="86"/>
                  </a:lnTo>
                  <a:lnTo>
                    <a:pt x="850" y="102"/>
                  </a:lnTo>
                  <a:lnTo>
                    <a:pt x="846" y="118"/>
                  </a:lnTo>
                  <a:lnTo>
                    <a:pt x="842" y="134"/>
                  </a:lnTo>
                  <a:lnTo>
                    <a:pt x="842" y="150"/>
                  </a:lnTo>
                  <a:lnTo>
                    <a:pt x="842" y="168"/>
                  </a:lnTo>
                  <a:lnTo>
                    <a:pt x="672" y="168"/>
                  </a:lnTo>
                  <a:lnTo>
                    <a:pt x="672" y="168"/>
                  </a:lnTo>
                  <a:lnTo>
                    <a:pt x="670" y="200"/>
                  </a:lnTo>
                  <a:lnTo>
                    <a:pt x="668" y="232"/>
                  </a:lnTo>
                  <a:lnTo>
                    <a:pt x="664" y="264"/>
                  </a:lnTo>
                  <a:lnTo>
                    <a:pt x="658" y="296"/>
                  </a:lnTo>
                  <a:lnTo>
                    <a:pt x="650" y="326"/>
                  </a:lnTo>
                  <a:lnTo>
                    <a:pt x="640" y="358"/>
                  </a:lnTo>
                  <a:lnTo>
                    <a:pt x="630" y="388"/>
                  </a:lnTo>
                  <a:lnTo>
                    <a:pt x="618" y="418"/>
                  </a:lnTo>
                  <a:lnTo>
                    <a:pt x="606" y="448"/>
                  </a:lnTo>
                  <a:lnTo>
                    <a:pt x="590" y="478"/>
                  </a:lnTo>
                  <a:lnTo>
                    <a:pt x="574" y="506"/>
                  </a:lnTo>
                  <a:lnTo>
                    <a:pt x="556" y="534"/>
                  </a:lnTo>
                  <a:lnTo>
                    <a:pt x="536" y="562"/>
                  </a:lnTo>
                  <a:lnTo>
                    <a:pt x="516" y="588"/>
                  </a:lnTo>
                  <a:lnTo>
                    <a:pt x="494" y="614"/>
                  </a:lnTo>
                  <a:lnTo>
                    <a:pt x="470" y="640"/>
                  </a:lnTo>
                  <a:lnTo>
                    <a:pt x="470" y="640"/>
                  </a:lnTo>
                  <a:lnTo>
                    <a:pt x="444" y="664"/>
                  </a:lnTo>
                  <a:lnTo>
                    <a:pt x="420" y="686"/>
                  </a:lnTo>
                  <a:lnTo>
                    <a:pt x="392" y="706"/>
                  </a:lnTo>
                  <a:lnTo>
                    <a:pt x="366" y="726"/>
                  </a:lnTo>
                  <a:lnTo>
                    <a:pt x="338" y="744"/>
                  </a:lnTo>
                  <a:lnTo>
                    <a:pt x="308" y="760"/>
                  </a:lnTo>
                  <a:lnTo>
                    <a:pt x="280" y="774"/>
                  </a:lnTo>
                  <a:lnTo>
                    <a:pt x="250" y="788"/>
                  </a:lnTo>
                  <a:lnTo>
                    <a:pt x="220" y="800"/>
                  </a:lnTo>
                  <a:lnTo>
                    <a:pt x="190" y="810"/>
                  </a:lnTo>
                  <a:lnTo>
                    <a:pt x="158" y="820"/>
                  </a:lnTo>
                  <a:lnTo>
                    <a:pt x="126" y="826"/>
                  </a:lnTo>
                  <a:lnTo>
                    <a:pt x="96" y="832"/>
                  </a:lnTo>
                  <a:lnTo>
                    <a:pt x="64" y="838"/>
                  </a:lnTo>
                  <a:lnTo>
                    <a:pt x="32" y="840"/>
                  </a:lnTo>
                  <a:lnTo>
                    <a:pt x="0" y="84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6" y="1016"/>
                  </a:lnTo>
                  <a:lnTo>
                    <a:pt x="52" y="1024"/>
                  </a:lnTo>
                  <a:lnTo>
                    <a:pt x="64" y="1030"/>
                  </a:lnTo>
                  <a:lnTo>
                    <a:pt x="76" y="1038"/>
                  </a:lnTo>
                  <a:lnTo>
                    <a:pt x="86" y="1046"/>
                  </a:lnTo>
                  <a:lnTo>
                    <a:pt x="98" y="1056"/>
                  </a:lnTo>
                  <a:lnTo>
                    <a:pt x="98" y="1056"/>
                  </a:lnTo>
                  <a:lnTo>
                    <a:pt x="108" y="1068"/>
                  </a:lnTo>
                  <a:lnTo>
                    <a:pt x="116" y="1080"/>
                  </a:lnTo>
                  <a:lnTo>
                    <a:pt x="124" y="1094"/>
                  </a:lnTo>
                  <a:lnTo>
                    <a:pt x="130" y="1106"/>
                  </a:lnTo>
                  <a:lnTo>
                    <a:pt x="136" y="1120"/>
                  </a:lnTo>
                  <a:lnTo>
                    <a:pt x="140" y="1136"/>
                  </a:lnTo>
                  <a:lnTo>
                    <a:pt x="142" y="1150"/>
                  </a:lnTo>
                  <a:lnTo>
                    <a:pt x="142" y="1164"/>
                  </a:lnTo>
                  <a:lnTo>
                    <a:pt x="142" y="1180"/>
                  </a:lnTo>
                  <a:lnTo>
                    <a:pt x="140" y="1194"/>
                  </a:lnTo>
                  <a:lnTo>
                    <a:pt x="136" y="1208"/>
                  </a:lnTo>
                  <a:lnTo>
                    <a:pt x="130" y="1222"/>
                  </a:lnTo>
                  <a:lnTo>
                    <a:pt x="124" y="1236"/>
                  </a:lnTo>
                  <a:lnTo>
                    <a:pt x="116" y="1250"/>
                  </a:lnTo>
                  <a:lnTo>
                    <a:pt x="108" y="1262"/>
                  </a:lnTo>
                  <a:lnTo>
                    <a:pt x="98" y="1274"/>
                  </a:lnTo>
                  <a:lnTo>
                    <a:pt x="98" y="1274"/>
                  </a:lnTo>
                  <a:lnTo>
                    <a:pt x="86" y="1284"/>
                  </a:lnTo>
                  <a:lnTo>
                    <a:pt x="76" y="1292"/>
                  </a:lnTo>
                  <a:lnTo>
                    <a:pt x="64" y="1298"/>
                  </a:lnTo>
                  <a:lnTo>
                    <a:pt x="52" y="1306"/>
                  </a:lnTo>
                  <a:lnTo>
                    <a:pt x="26" y="1314"/>
                  </a:lnTo>
                  <a:lnTo>
                    <a:pt x="0" y="1318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64" y="1498"/>
                  </a:lnTo>
                  <a:lnTo>
                    <a:pt x="128" y="1492"/>
                  </a:lnTo>
                  <a:lnTo>
                    <a:pt x="190" y="1484"/>
                  </a:lnTo>
                  <a:lnTo>
                    <a:pt x="254" y="1474"/>
                  </a:lnTo>
                  <a:lnTo>
                    <a:pt x="316" y="1460"/>
                  </a:lnTo>
                  <a:lnTo>
                    <a:pt x="378" y="1442"/>
                  </a:lnTo>
                  <a:lnTo>
                    <a:pt x="440" y="1422"/>
                  </a:lnTo>
                  <a:lnTo>
                    <a:pt x="500" y="1398"/>
                  </a:lnTo>
                  <a:lnTo>
                    <a:pt x="560" y="1372"/>
                  </a:lnTo>
                  <a:lnTo>
                    <a:pt x="618" y="1344"/>
                  </a:lnTo>
                  <a:lnTo>
                    <a:pt x="676" y="1310"/>
                  </a:lnTo>
                  <a:lnTo>
                    <a:pt x="732" y="1276"/>
                  </a:lnTo>
                  <a:lnTo>
                    <a:pt x="786" y="1238"/>
                  </a:lnTo>
                  <a:lnTo>
                    <a:pt x="840" y="1196"/>
                  </a:lnTo>
                  <a:lnTo>
                    <a:pt x="890" y="1152"/>
                  </a:lnTo>
                  <a:lnTo>
                    <a:pt x="940" y="1104"/>
                  </a:lnTo>
                  <a:lnTo>
                    <a:pt x="940" y="1104"/>
                  </a:lnTo>
                  <a:lnTo>
                    <a:pt x="988" y="1056"/>
                  </a:lnTo>
                  <a:lnTo>
                    <a:pt x="1032" y="1004"/>
                  </a:lnTo>
                  <a:lnTo>
                    <a:pt x="1072" y="952"/>
                  </a:lnTo>
                  <a:lnTo>
                    <a:pt x="1112" y="896"/>
                  </a:lnTo>
                  <a:lnTo>
                    <a:pt x="1146" y="840"/>
                  </a:lnTo>
                  <a:lnTo>
                    <a:pt x="1178" y="784"/>
                  </a:lnTo>
                  <a:lnTo>
                    <a:pt x="1208" y="726"/>
                  </a:lnTo>
                  <a:lnTo>
                    <a:pt x="1234" y="666"/>
                  </a:lnTo>
                  <a:lnTo>
                    <a:pt x="1256" y="606"/>
                  </a:lnTo>
                  <a:lnTo>
                    <a:pt x="1278" y="544"/>
                  </a:lnTo>
                  <a:lnTo>
                    <a:pt x="1294" y="484"/>
                  </a:lnTo>
                  <a:lnTo>
                    <a:pt x="1308" y="420"/>
                  </a:lnTo>
                  <a:lnTo>
                    <a:pt x="1320" y="358"/>
                  </a:lnTo>
                  <a:lnTo>
                    <a:pt x="1328" y="294"/>
                  </a:lnTo>
                  <a:lnTo>
                    <a:pt x="1334" y="232"/>
                  </a:lnTo>
                  <a:lnTo>
                    <a:pt x="1336" y="168"/>
                  </a:lnTo>
                  <a:lnTo>
                    <a:pt x="1150" y="168"/>
                  </a:lnTo>
                  <a:close/>
                </a:path>
              </a:pathLst>
            </a:custGeom>
            <a:solidFill>
              <a:srgbClr val="D200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38" name="Freeform 10"/>
            <p:cNvSpPr>
              <a:spLocks/>
            </p:cNvSpPr>
            <p:nvPr/>
          </p:nvSpPr>
          <p:spPr bwMode="auto">
            <a:xfrm>
              <a:off x="3769" y="1759"/>
              <a:ext cx="945" cy="832"/>
            </a:xfrm>
            <a:custGeom>
              <a:avLst/>
              <a:gdLst/>
              <a:ahLst/>
              <a:cxnLst>
                <a:cxn ang="0">
                  <a:pos x="1344" y="676"/>
                </a:cxn>
                <a:cxn ang="0">
                  <a:pos x="1244" y="668"/>
                </a:cxn>
                <a:cxn ang="0">
                  <a:pos x="1146" y="646"/>
                </a:cxn>
                <a:cxn ang="0">
                  <a:pos x="1052" y="612"/>
                </a:cxn>
                <a:cxn ang="0">
                  <a:pos x="962" y="562"/>
                </a:cxn>
                <a:cxn ang="0">
                  <a:pos x="880" y="498"/>
                </a:cxn>
                <a:cxn ang="0">
                  <a:pos x="830" y="448"/>
                </a:cxn>
                <a:cxn ang="0">
                  <a:pos x="768" y="368"/>
                </a:cxn>
                <a:cxn ang="0">
                  <a:pos x="718" y="282"/>
                </a:cxn>
                <a:cxn ang="0">
                  <a:pos x="684" y="192"/>
                </a:cxn>
                <a:cxn ang="0">
                  <a:pos x="660" y="98"/>
                </a:cxn>
                <a:cxn ang="0">
                  <a:pos x="652" y="2"/>
                </a:cxn>
                <a:cxn ang="0">
                  <a:pos x="474" y="26"/>
                </a:cxn>
                <a:cxn ang="0">
                  <a:pos x="444" y="84"/>
                </a:cxn>
                <a:cxn ang="0">
                  <a:pos x="424" y="106"/>
                </a:cxn>
                <a:cxn ang="0">
                  <a:pos x="384" y="128"/>
                </a:cxn>
                <a:cxn ang="0">
                  <a:pos x="342" y="140"/>
                </a:cxn>
                <a:cxn ang="0">
                  <a:pos x="298" y="136"/>
                </a:cxn>
                <a:cxn ang="0">
                  <a:pos x="254" y="122"/>
                </a:cxn>
                <a:cxn ang="0">
                  <a:pos x="218" y="94"/>
                </a:cxn>
                <a:cxn ang="0">
                  <a:pos x="200" y="74"/>
                </a:cxn>
                <a:cxn ang="0">
                  <a:pos x="174" y="0"/>
                </a:cxn>
                <a:cxn ang="0">
                  <a:pos x="2" y="64"/>
                </a:cxn>
                <a:cxn ang="0">
                  <a:pos x="26" y="254"/>
                </a:cxn>
                <a:cxn ang="0">
                  <a:pos x="78" y="440"/>
                </a:cxn>
                <a:cxn ang="0">
                  <a:pos x="156" y="616"/>
                </a:cxn>
                <a:cxn ang="0">
                  <a:pos x="262" y="784"/>
                </a:cxn>
                <a:cxn ang="0">
                  <a:pos x="394" y="938"/>
                </a:cxn>
                <a:cxn ang="0">
                  <a:pos x="496" y="1030"/>
                </a:cxn>
                <a:cxn ang="0">
                  <a:pos x="662" y="1146"/>
                </a:cxn>
                <a:cxn ang="0">
                  <a:pos x="838" y="1234"/>
                </a:cxn>
                <a:cxn ang="0">
                  <a:pos x="1024" y="1294"/>
                </a:cxn>
                <a:cxn ang="0">
                  <a:pos x="1216" y="1326"/>
                </a:cxn>
                <a:cxn ang="0">
                  <a:pos x="1344" y="1156"/>
                </a:cxn>
                <a:cxn ang="0">
                  <a:pos x="1378" y="1154"/>
                </a:cxn>
                <a:cxn ang="0">
                  <a:pos x="1426" y="1142"/>
                </a:cxn>
                <a:cxn ang="0">
                  <a:pos x="1470" y="1110"/>
                </a:cxn>
                <a:cxn ang="0">
                  <a:pos x="1490" y="1086"/>
                </a:cxn>
                <a:cxn ang="0">
                  <a:pos x="1508" y="1046"/>
                </a:cxn>
                <a:cxn ang="0">
                  <a:pos x="1514" y="1002"/>
                </a:cxn>
                <a:cxn ang="0">
                  <a:pos x="1508" y="958"/>
                </a:cxn>
                <a:cxn ang="0">
                  <a:pos x="1490" y="918"/>
                </a:cxn>
                <a:cxn ang="0">
                  <a:pos x="1470" y="894"/>
                </a:cxn>
                <a:cxn ang="0">
                  <a:pos x="1426" y="862"/>
                </a:cxn>
                <a:cxn ang="0">
                  <a:pos x="1378" y="848"/>
                </a:cxn>
                <a:cxn ang="0">
                  <a:pos x="1344" y="848"/>
                </a:cxn>
              </a:cxnLst>
              <a:rect l="0" t="0" r="r" b="b"/>
              <a:pathLst>
                <a:path w="1514" h="1332">
                  <a:moveTo>
                    <a:pt x="1344" y="848"/>
                  </a:moveTo>
                  <a:lnTo>
                    <a:pt x="1344" y="676"/>
                  </a:lnTo>
                  <a:lnTo>
                    <a:pt x="1344" y="676"/>
                  </a:lnTo>
                  <a:lnTo>
                    <a:pt x="1312" y="674"/>
                  </a:lnTo>
                  <a:lnTo>
                    <a:pt x="1278" y="672"/>
                  </a:lnTo>
                  <a:lnTo>
                    <a:pt x="1244" y="668"/>
                  </a:lnTo>
                  <a:lnTo>
                    <a:pt x="1212" y="662"/>
                  </a:lnTo>
                  <a:lnTo>
                    <a:pt x="1180" y="656"/>
                  </a:lnTo>
                  <a:lnTo>
                    <a:pt x="1146" y="646"/>
                  </a:lnTo>
                  <a:lnTo>
                    <a:pt x="1114" y="636"/>
                  </a:lnTo>
                  <a:lnTo>
                    <a:pt x="1084" y="624"/>
                  </a:lnTo>
                  <a:lnTo>
                    <a:pt x="1052" y="612"/>
                  </a:lnTo>
                  <a:lnTo>
                    <a:pt x="1022" y="596"/>
                  </a:lnTo>
                  <a:lnTo>
                    <a:pt x="992" y="580"/>
                  </a:lnTo>
                  <a:lnTo>
                    <a:pt x="962" y="562"/>
                  </a:lnTo>
                  <a:lnTo>
                    <a:pt x="934" y="542"/>
                  </a:lnTo>
                  <a:lnTo>
                    <a:pt x="906" y="520"/>
                  </a:lnTo>
                  <a:lnTo>
                    <a:pt x="880" y="498"/>
                  </a:lnTo>
                  <a:lnTo>
                    <a:pt x="854" y="472"/>
                  </a:lnTo>
                  <a:lnTo>
                    <a:pt x="854" y="472"/>
                  </a:lnTo>
                  <a:lnTo>
                    <a:pt x="830" y="448"/>
                  </a:lnTo>
                  <a:lnTo>
                    <a:pt x="808" y="422"/>
                  </a:lnTo>
                  <a:lnTo>
                    <a:pt x="786" y="396"/>
                  </a:lnTo>
                  <a:lnTo>
                    <a:pt x="768" y="368"/>
                  </a:lnTo>
                  <a:lnTo>
                    <a:pt x="750" y="340"/>
                  </a:lnTo>
                  <a:lnTo>
                    <a:pt x="734" y="312"/>
                  </a:lnTo>
                  <a:lnTo>
                    <a:pt x="718" y="282"/>
                  </a:lnTo>
                  <a:lnTo>
                    <a:pt x="706" y="252"/>
                  </a:lnTo>
                  <a:lnTo>
                    <a:pt x="694" y="222"/>
                  </a:lnTo>
                  <a:lnTo>
                    <a:pt x="684" y="192"/>
                  </a:lnTo>
                  <a:lnTo>
                    <a:pt x="674" y="160"/>
                  </a:lnTo>
                  <a:lnTo>
                    <a:pt x="666" y="130"/>
                  </a:lnTo>
                  <a:lnTo>
                    <a:pt x="660" y="98"/>
                  </a:lnTo>
                  <a:lnTo>
                    <a:pt x="656" y="66"/>
                  </a:lnTo>
                  <a:lnTo>
                    <a:pt x="654" y="34"/>
                  </a:lnTo>
                  <a:lnTo>
                    <a:pt x="652" y="2"/>
                  </a:lnTo>
                  <a:lnTo>
                    <a:pt x="480" y="2"/>
                  </a:lnTo>
                  <a:lnTo>
                    <a:pt x="480" y="2"/>
                  </a:lnTo>
                  <a:lnTo>
                    <a:pt x="474" y="26"/>
                  </a:lnTo>
                  <a:lnTo>
                    <a:pt x="466" y="52"/>
                  </a:lnTo>
                  <a:lnTo>
                    <a:pt x="452" y="74"/>
                  </a:lnTo>
                  <a:lnTo>
                    <a:pt x="444" y="84"/>
                  </a:lnTo>
                  <a:lnTo>
                    <a:pt x="436" y="94"/>
                  </a:lnTo>
                  <a:lnTo>
                    <a:pt x="436" y="94"/>
                  </a:lnTo>
                  <a:lnTo>
                    <a:pt x="424" y="106"/>
                  </a:lnTo>
                  <a:lnTo>
                    <a:pt x="412" y="114"/>
                  </a:lnTo>
                  <a:lnTo>
                    <a:pt x="398" y="122"/>
                  </a:lnTo>
                  <a:lnTo>
                    <a:pt x="384" y="128"/>
                  </a:lnTo>
                  <a:lnTo>
                    <a:pt x="370" y="134"/>
                  </a:lnTo>
                  <a:lnTo>
                    <a:pt x="356" y="136"/>
                  </a:lnTo>
                  <a:lnTo>
                    <a:pt x="342" y="140"/>
                  </a:lnTo>
                  <a:lnTo>
                    <a:pt x="326" y="140"/>
                  </a:lnTo>
                  <a:lnTo>
                    <a:pt x="312" y="140"/>
                  </a:lnTo>
                  <a:lnTo>
                    <a:pt x="298" y="136"/>
                  </a:lnTo>
                  <a:lnTo>
                    <a:pt x="282" y="134"/>
                  </a:lnTo>
                  <a:lnTo>
                    <a:pt x="268" y="128"/>
                  </a:lnTo>
                  <a:lnTo>
                    <a:pt x="254" y="122"/>
                  </a:lnTo>
                  <a:lnTo>
                    <a:pt x="242" y="114"/>
                  </a:lnTo>
                  <a:lnTo>
                    <a:pt x="230" y="106"/>
                  </a:lnTo>
                  <a:lnTo>
                    <a:pt x="218" y="94"/>
                  </a:lnTo>
                  <a:lnTo>
                    <a:pt x="218" y="94"/>
                  </a:lnTo>
                  <a:lnTo>
                    <a:pt x="208" y="84"/>
                  </a:lnTo>
                  <a:lnTo>
                    <a:pt x="200" y="74"/>
                  </a:lnTo>
                  <a:lnTo>
                    <a:pt x="186" y="50"/>
                  </a:lnTo>
                  <a:lnTo>
                    <a:pt x="178" y="26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4"/>
                  </a:lnTo>
                  <a:lnTo>
                    <a:pt x="6" y="128"/>
                  </a:lnTo>
                  <a:lnTo>
                    <a:pt x="14" y="190"/>
                  </a:lnTo>
                  <a:lnTo>
                    <a:pt x="26" y="254"/>
                  </a:lnTo>
                  <a:lnTo>
                    <a:pt x="40" y="316"/>
                  </a:lnTo>
                  <a:lnTo>
                    <a:pt x="58" y="378"/>
                  </a:lnTo>
                  <a:lnTo>
                    <a:pt x="78" y="440"/>
                  </a:lnTo>
                  <a:lnTo>
                    <a:pt x="100" y="500"/>
                  </a:lnTo>
                  <a:lnTo>
                    <a:pt x="128" y="558"/>
                  </a:lnTo>
                  <a:lnTo>
                    <a:pt x="156" y="616"/>
                  </a:lnTo>
                  <a:lnTo>
                    <a:pt x="188" y="674"/>
                  </a:lnTo>
                  <a:lnTo>
                    <a:pt x="224" y="730"/>
                  </a:lnTo>
                  <a:lnTo>
                    <a:pt x="262" y="784"/>
                  </a:lnTo>
                  <a:lnTo>
                    <a:pt x="302" y="838"/>
                  </a:lnTo>
                  <a:lnTo>
                    <a:pt x="346" y="888"/>
                  </a:lnTo>
                  <a:lnTo>
                    <a:pt x="394" y="938"/>
                  </a:lnTo>
                  <a:lnTo>
                    <a:pt x="394" y="938"/>
                  </a:lnTo>
                  <a:lnTo>
                    <a:pt x="444" y="986"/>
                  </a:lnTo>
                  <a:lnTo>
                    <a:pt x="496" y="1030"/>
                  </a:lnTo>
                  <a:lnTo>
                    <a:pt x="550" y="1072"/>
                  </a:lnTo>
                  <a:lnTo>
                    <a:pt x="604" y="1110"/>
                  </a:lnTo>
                  <a:lnTo>
                    <a:pt x="662" y="1146"/>
                  </a:lnTo>
                  <a:lnTo>
                    <a:pt x="720" y="1178"/>
                  </a:lnTo>
                  <a:lnTo>
                    <a:pt x="778" y="1208"/>
                  </a:lnTo>
                  <a:lnTo>
                    <a:pt x="838" y="1234"/>
                  </a:lnTo>
                  <a:lnTo>
                    <a:pt x="900" y="1256"/>
                  </a:lnTo>
                  <a:lnTo>
                    <a:pt x="962" y="1276"/>
                  </a:lnTo>
                  <a:lnTo>
                    <a:pt x="1024" y="1294"/>
                  </a:lnTo>
                  <a:lnTo>
                    <a:pt x="1088" y="1308"/>
                  </a:lnTo>
                  <a:lnTo>
                    <a:pt x="1152" y="1318"/>
                  </a:lnTo>
                  <a:lnTo>
                    <a:pt x="1216" y="1326"/>
                  </a:lnTo>
                  <a:lnTo>
                    <a:pt x="1280" y="1332"/>
                  </a:lnTo>
                  <a:lnTo>
                    <a:pt x="1344" y="1332"/>
                  </a:lnTo>
                  <a:lnTo>
                    <a:pt x="1344" y="1156"/>
                  </a:lnTo>
                  <a:lnTo>
                    <a:pt x="1344" y="1156"/>
                  </a:lnTo>
                  <a:lnTo>
                    <a:pt x="1362" y="1156"/>
                  </a:lnTo>
                  <a:lnTo>
                    <a:pt x="1378" y="1154"/>
                  </a:lnTo>
                  <a:lnTo>
                    <a:pt x="1394" y="1152"/>
                  </a:lnTo>
                  <a:lnTo>
                    <a:pt x="1410" y="1148"/>
                  </a:lnTo>
                  <a:lnTo>
                    <a:pt x="1426" y="1142"/>
                  </a:lnTo>
                  <a:lnTo>
                    <a:pt x="1442" y="1132"/>
                  </a:lnTo>
                  <a:lnTo>
                    <a:pt x="1456" y="1122"/>
                  </a:lnTo>
                  <a:lnTo>
                    <a:pt x="1470" y="1110"/>
                  </a:lnTo>
                  <a:lnTo>
                    <a:pt x="1470" y="1110"/>
                  </a:lnTo>
                  <a:lnTo>
                    <a:pt x="1480" y="1100"/>
                  </a:lnTo>
                  <a:lnTo>
                    <a:pt x="1490" y="1086"/>
                  </a:lnTo>
                  <a:lnTo>
                    <a:pt x="1496" y="1074"/>
                  </a:lnTo>
                  <a:lnTo>
                    <a:pt x="1504" y="1060"/>
                  </a:lnTo>
                  <a:lnTo>
                    <a:pt x="1508" y="1046"/>
                  </a:lnTo>
                  <a:lnTo>
                    <a:pt x="1512" y="1032"/>
                  </a:lnTo>
                  <a:lnTo>
                    <a:pt x="1514" y="1016"/>
                  </a:lnTo>
                  <a:lnTo>
                    <a:pt x="1514" y="1002"/>
                  </a:lnTo>
                  <a:lnTo>
                    <a:pt x="1514" y="988"/>
                  </a:lnTo>
                  <a:lnTo>
                    <a:pt x="1512" y="972"/>
                  </a:lnTo>
                  <a:lnTo>
                    <a:pt x="1508" y="958"/>
                  </a:lnTo>
                  <a:lnTo>
                    <a:pt x="1504" y="944"/>
                  </a:lnTo>
                  <a:lnTo>
                    <a:pt x="1496" y="930"/>
                  </a:lnTo>
                  <a:lnTo>
                    <a:pt x="1490" y="918"/>
                  </a:lnTo>
                  <a:lnTo>
                    <a:pt x="1480" y="904"/>
                  </a:lnTo>
                  <a:lnTo>
                    <a:pt x="1470" y="894"/>
                  </a:lnTo>
                  <a:lnTo>
                    <a:pt x="1470" y="894"/>
                  </a:lnTo>
                  <a:lnTo>
                    <a:pt x="1456" y="882"/>
                  </a:lnTo>
                  <a:lnTo>
                    <a:pt x="1442" y="872"/>
                  </a:lnTo>
                  <a:lnTo>
                    <a:pt x="1426" y="862"/>
                  </a:lnTo>
                  <a:lnTo>
                    <a:pt x="1410" y="856"/>
                  </a:lnTo>
                  <a:lnTo>
                    <a:pt x="1394" y="852"/>
                  </a:lnTo>
                  <a:lnTo>
                    <a:pt x="1378" y="848"/>
                  </a:lnTo>
                  <a:lnTo>
                    <a:pt x="1362" y="848"/>
                  </a:lnTo>
                  <a:lnTo>
                    <a:pt x="1344" y="848"/>
                  </a:lnTo>
                  <a:lnTo>
                    <a:pt x="1344" y="848"/>
                  </a:lnTo>
                  <a:close/>
                </a:path>
              </a:pathLst>
            </a:custGeom>
            <a:solidFill>
              <a:srgbClr val="FFCF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4975" y="2004"/>
              <a:ext cx="1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910000"/>
                  </a:solidFill>
                  <a:latin typeface="Verdana" pitchFamily="34" charset="0"/>
                </a:rPr>
                <a:t>Q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432140" name="Rectangle 12"/>
            <p:cNvSpPr>
              <a:spLocks noChangeArrowheads="1"/>
            </p:cNvSpPr>
            <p:nvPr/>
          </p:nvSpPr>
          <p:spPr bwMode="auto">
            <a:xfrm>
              <a:off x="4961" y="2010"/>
              <a:ext cx="1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latin typeface="Verdana" pitchFamily="34" charset="0"/>
                </a:rPr>
                <a:t>Q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4096" y="1999"/>
              <a:ext cx="1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B8B82F"/>
                  </a:solidFill>
                  <a:latin typeface="Verdana" pitchFamily="34" charset="0"/>
                </a:rPr>
                <a:t>S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432142" name="Rectangle 14"/>
            <p:cNvSpPr>
              <a:spLocks noChangeArrowheads="1"/>
            </p:cNvSpPr>
            <p:nvPr/>
          </p:nvSpPr>
          <p:spPr bwMode="auto">
            <a:xfrm>
              <a:off x="4084" y="2005"/>
              <a:ext cx="15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latin typeface="Verdana" pitchFamily="34" charset="0"/>
                </a:rPr>
                <a:t>S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432143" name="Freeform 15"/>
            <p:cNvSpPr>
              <a:spLocks noChangeAspect="1"/>
            </p:cNvSpPr>
            <p:nvPr/>
          </p:nvSpPr>
          <p:spPr bwMode="auto">
            <a:xfrm>
              <a:off x="3770" y="922"/>
              <a:ext cx="843" cy="930"/>
            </a:xfrm>
            <a:custGeom>
              <a:avLst/>
              <a:gdLst/>
              <a:ahLst/>
              <a:cxnLst>
                <a:cxn ang="0">
                  <a:pos x="346" y="446"/>
                </a:cxn>
                <a:cxn ang="0">
                  <a:pos x="222" y="606"/>
                </a:cxn>
                <a:cxn ang="0">
                  <a:pos x="126" y="778"/>
                </a:cxn>
                <a:cxn ang="0">
                  <a:pos x="56" y="962"/>
                </a:cxn>
                <a:cxn ang="0">
                  <a:pos x="14" y="1150"/>
                </a:cxn>
                <a:cxn ang="0">
                  <a:pos x="0" y="1344"/>
                </a:cxn>
                <a:cxn ang="0">
                  <a:pos x="176" y="1358"/>
                </a:cxn>
                <a:cxn ang="0">
                  <a:pos x="186" y="1402"/>
                </a:cxn>
                <a:cxn ang="0">
                  <a:pos x="210" y="1442"/>
                </a:cxn>
                <a:cxn ang="0">
                  <a:pos x="232" y="1464"/>
                </a:cxn>
                <a:cxn ang="0">
                  <a:pos x="270" y="1486"/>
                </a:cxn>
                <a:cxn ang="0">
                  <a:pos x="314" y="1498"/>
                </a:cxn>
                <a:cxn ang="0">
                  <a:pos x="358" y="1496"/>
                </a:cxn>
                <a:cxn ang="0">
                  <a:pos x="400" y="1480"/>
                </a:cxn>
                <a:cxn ang="0">
                  <a:pos x="438" y="1454"/>
                </a:cxn>
                <a:cxn ang="0">
                  <a:pos x="458" y="1430"/>
                </a:cxn>
                <a:cxn ang="0">
                  <a:pos x="476" y="1388"/>
                </a:cxn>
                <a:cxn ang="0">
                  <a:pos x="482" y="1344"/>
                </a:cxn>
                <a:cxn ang="0">
                  <a:pos x="652" y="1312"/>
                </a:cxn>
                <a:cxn ang="0">
                  <a:pos x="664" y="1214"/>
                </a:cxn>
                <a:cxn ang="0">
                  <a:pos x="690" y="1118"/>
                </a:cxn>
                <a:cxn ang="0">
                  <a:pos x="732" y="1026"/>
                </a:cxn>
                <a:cxn ang="0">
                  <a:pos x="786" y="940"/>
                </a:cxn>
                <a:cxn ang="0">
                  <a:pos x="854" y="860"/>
                </a:cxn>
                <a:cxn ang="0">
                  <a:pos x="908" y="812"/>
                </a:cxn>
                <a:cxn ang="0">
                  <a:pos x="996" y="750"/>
                </a:cxn>
                <a:cxn ang="0">
                  <a:pos x="1090" y="706"/>
                </a:cxn>
                <a:cxn ang="0">
                  <a:pos x="1188" y="676"/>
                </a:cxn>
                <a:cxn ang="0">
                  <a:pos x="1290" y="660"/>
                </a:cxn>
                <a:cxn ang="0">
                  <a:pos x="1358" y="490"/>
                </a:cxn>
                <a:cxn ang="0">
                  <a:pos x="1326" y="488"/>
                </a:cxn>
                <a:cxn ang="0">
                  <a:pos x="1282" y="474"/>
                </a:cxn>
                <a:cxn ang="0">
                  <a:pos x="1242" y="446"/>
                </a:cxn>
                <a:cxn ang="0">
                  <a:pos x="1222" y="422"/>
                </a:cxn>
                <a:cxn ang="0">
                  <a:pos x="1202" y="380"/>
                </a:cxn>
                <a:cxn ang="0">
                  <a:pos x="1196" y="336"/>
                </a:cxn>
                <a:cxn ang="0">
                  <a:pos x="1202" y="292"/>
                </a:cxn>
                <a:cxn ang="0">
                  <a:pos x="1222" y="252"/>
                </a:cxn>
                <a:cxn ang="0">
                  <a:pos x="1242" y="228"/>
                </a:cxn>
                <a:cxn ang="0">
                  <a:pos x="1280" y="198"/>
                </a:cxn>
                <a:cxn ang="0">
                  <a:pos x="1326" y="184"/>
                </a:cxn>
                <a:cxn ang="0">
                  <a:pos x="1356" y="0"/>
                </a:cxn>
                <a:cxn ang="0">
                  <a:pos x="1226" y="6"/>
                </a:cxn>
                <a:cxn ang="0">
                  <a:pos x="1032" y="38"/>
                </a:cxn>
                <a:cxn ang="0">
                  <a:pos x="844" y="98"/>
                </a:cxn>
                <a:cxn ang="0">
                  <a:pos x="664" y="186"/>
                </a:cxn>
                <a:cxn ang="0">
                  <a:pos x="498" y="302"/>
                </a:cxn>
                <a:cxn ang="0">
                  <a:pos x="394" y="396"/>
                </a:cxn>
              </a:cxnLst>
              <a:rect l="0" t="0" r="r" b="b"/>
              <a:pathLst>
                <a:path w="1358" h="1498">
                  <a:moveTo>
                    <a:pt x="394" y="396"/>
                  </a:moveTo>
                  <a:lnTo>
                    <a:pt x="394" y="396"/>
                  </a:lnTo>
                  <a:lnTo>
                    <a:pt x="346" y="446"/>
                  </a:lnTo>
                  <a:lnTo>
                    <a:pt x="302" y="498"/>
                  </a:lnTo>
                  <a:lnTo>
                    <a:pt x="260" y="550"/>
                  </a:lnTo>
                  <a:lnTo>
                    <a:pt x="222" y="606"/>
                  </a:lnTo>
                  <a:lnTo>
                    <a:pt x="188" y="662"/>
                  </a:lnTo>
                  <a:lnTo>
                    <a:pt x="154" y="720"/>
                  </a:lnTo>
                  <a:lnTo>
                    <a:pt x="126" y="778"/>
                  </a:lnTo>
                  <a:lnTo>
                    <a:pt x="100" y="838"/>
                  </a:lnTo>
                  <a:lnTo>
                    <a:pt x="76" y="900"/>
                  </a:lnTo>
                  <a:lnTo>
                    <a:pt x="56" y="962"/>
                  </a:lnTo>
                  <a:lnTo>
                    <a:pt x="38" y="1024"/>
                  </a:lnTo>
                  <a:lnTo>
                    <a:pt x="24" y="1088"/>
                  </a:lnTo>
                  <a:lnTo>
                    <a:pt x="14" y="1150"/>
                  </a:lnTo>
                  <a:lnTo>
                    <a:pt x="6" y="1214"/>
                  </a:lnTo>
                  <a:lnTo>
                    <a:pt x="2" y="1278"/>
                  </a:lnTo>
                  <a:lnTo>
                    <a:pt x="0" y="1344"/>
                  </a:lnTo>
                  <a:lnTo>
                    <a:pt x="174" y="1344"/>
                  </a:lnTo>
                  <a:lnTo>
                    <a:pt x="174" y="1344"/>
                  </a:lnTo>
                  <a:lnTo>
                    <a:pt x="176" y="1358"/>
                  </a:lnTo>
                  <a:lnTo>
                    <a:pt x="178" y="1374"/>
                  </a:lnTo>
                  <a:lnTo>
                    <a:pt x="182" y="1388"/>
                  </a:lnTo>
                  <a:lnTo>
                    <a:pt x="186" y="1402"/>
                  </a:lnTo>
                  <a:lnTo>
                    <a:pt x="192" y="1416"/>
                  </a:lnTo>
                  <a:lnTo>
                    <a:pt x="200" y="1428"/>
                  </a:lnTo>
                  <a:lnTo>
                    <a:pt x="210" y="1442"/>
                  </a:lnTo>
                  <a:lnTo>
                    <a:pt x="220" y="1454"/>
                  </a:lnTo>
                  <a:lnTo>
                    <a:pt x="220" y="1454"/>
                  </a:lnTo>
                  <a:lnTo>
                    <a:pt x="232" y="1464"/>
                  </a:lnTo>
                  <a:lnTo>
                    <a:pt x="244" y="1472"/>
                  </a:lnTo>
                  <a:lnTo>
                    <a:pt x="258" y="1480"/>
                  </a:lnTo>
                  <a:lnTo>
                    <a:pt x="270" y="1486"/>
                  </a:lnTo>
                  <a:lnTo>
                    <a:pt x="284" y="1492"/>
                  </a:lnTo>
                  <a:lnTo>
                    <a:pt x="300" y="1496"/>
                  </a:lnTo>
                  <a:lnTo>
                    <a:pt x="314" y="1498"/>
                  </a:lnTo>
                  <a:lnTo>
                    <a:pt x="328" y="1498"/>
                  </a:lnTo>
                  <a:lnTo>
                    <a:pt x="344" y="1498"/>
                  </a:lnTo>
                  <a:lnTo>
                    <a:pt x="358" y="1496"/>
                  </a:lnTo>
                  <a:lnTo>
                    <a:pt x="372" y="1492"/>
                  </a:lnTo>
                  <a:lnTo>
                    <a:pt x="386" y="1486"/>
                  </a:lnTo>
                  <a:lnTo>
                    <a:pt x="400" y="1480"/>
                  </a:lnTo>
                  <a:lnTo>
                    <a:pt x="414" y="1472"/>
                  </a:lnTo>
                  <a:lnTo>
                    <a:pt x="426" y="1464"/>
                  </a:lnTo>
                  <a:lnTo>
                    <a:pt x="438" y="1454"/>
                  </a:lnTo>
                  <a:lnTo>
                    <a:pt x="438" y="1454"/>
                  </a:lnTo>
                  <a:lnTo>
                    <a:pt x="448" y="1442"/>
                  </a:lnTo>
                  <a:lnTo>
                    <a:pt x="458" y="1430"/>
                  </a:lnTo>
                  <a:lnTo>
                    <a:pt x="466" y="1416"/>
                  </a:lnTo>
                  <a:lnTo>
                    <a:pt x="472" y="1402"/>
                  </a:lnTo>
                  <a:lnTo>
                    <a:pt x="476" y="1388"/>
                  </a:lnTo>
                  <a:lnTo>
                    <a:pt x="480" y="1374"/>
                  </a:lnTo>
                  <a:lnTo>
                    <a:pt x="482" y="1360"/>
                  </a:lnTo>
                  <a:lnTo>
                    <a:pt x="482" y="1344"/>
                  </a:lnTo>
                  <a:lnTo>
                    <a:pt x="652" y="1346"/>
                  </a:lnTo>
                  <a:lnTo>
                    <a:pt x="652" y="1346"/>
                  </a:lnTo>
                  <a:lnTo>
                    <a:pt x="652" y="1312"/>
                  </a:lnTo>
                  <a:lnTo>
                    <a:pt x="654" y="1280"/>
                  </a:lnTo>
                  <a:lnTo>
                    <a:pt x="658" y="1246"/>
                  </a:lnTo>
                  <a:lnTo>
                    <a:pt x="664" y="1214"/>
                  </a:lnTo>
                  <a:lnTo>
                    <a:pt x="672" y="1182"/>
                  </a:lnTo>
                  <a:lnTo>
                    <a:pt x="680" y="1150"/>
                  </a:lnTo>
                  <a:lnTo>
                    <a:pt x="690" y="1118"/>
                  </a:lnTo>
                  <a:lnTo>
                    <a:pt x="702" y="1088"/>
                  </a:lnTo>
                  <a:lnTo>
                    <a:pt x="716" y="1056"/>
                  </a:lnTo>
                  <a:lnTo>
                    <a:pt x="732" y="1026"/>
                  </a:lnTo>
                  <a:lnTo>
                    <a:pt x="748" y="996"/>
                  </a:lnTo>
                  <a:lnTo>
                    <a:pt x="766" y="968"/>
                  </a:lnTo>
                  <a:lnTo>
                    <a:pt x="786" y="940"/>
                  </a:lnTo>
                  <a:lnTo>
                    <a:pt x="806" y="912"/>
                  </a:lnTo>
                  <a:lnTo>
                    <a:pt x="830" y="886"/>
                  </a:lnTo>
                  <a:lnTo>
                    <a:pt x="854" y="860"/>
                  </a:lnTo>
                  <a:lnTo>
                    <a:pt x="854" y="860"/>
                  </a:lnTo>
                  <a:lnTo>
                    <a:pt x="880" y="834"/>
                  </a:lnTo>
                  <a:lnTo>
                    <a:pt x="908" y="812"/>
                  </a:lnTo>
                  <a:lnTo>
                    <a:pt x="936" y="790"/>
                  </a:lnTo>
                  <a:lnTo>
                    <a:pt x="966" y="770"/>
                  </a:lnTo>
                  <a:lnTo>
                    <a:pt x="996" y="750"/>
                  </a:lnTo>
                  <a:lnTo>
                    <a:pt x="1026" y="734"/>
                  </a:lnTo>
                  <a:lnTo>
                    <a:pt x="1058" y="718"/>
                  </a:lnTo>
                  <a:lnTo>
                    <a:pt x="1090" y="706"/>
                  </a:lnTo>
                  <a:lnTo>
                    <a:pt x="1122" y="694"/>
                  </a:lnTo>
                  <a:lnTo>
                    <a:pt x="1156" y="684"/>
                  </a:lnTo>
                  <a:lnTo>
                    <a:pt x="1188" y="676"/>
                  </a:lnTo>
                  <a:lnTo>
                    <a:pt x="1222" y="668"/>
                  </a:lnTo>
                  <a:lnTo>
                    <a:pt x="1256" y="664"/>
                  </a:lnTo>
                  <a:lnTo>
                    <a:pt x="1290" y="660"/>
                  </a:lnTo>
                  <a:lnTo>
                    <a:pt x="1324" y="658"/>
                  </a:lnTo>
                  <a:lnTo>
                    <a:pt x="1358" y="658"/>
                  </a:lnTo>
                  <a:lnTo>
                    <a:pt x="1358" y="490"/>
                  </a:lnTo>
                  <a:lnTo>
                    <a:pt x="1358" y="490"/>
                  </a:lnTo>
                  <a:lnTo>
                    <a:pt x="1342" y="490"/>
                  </a:lnTo>
                  <a:lnTo>
                    <a:pt x="1326" y="488"/>
                  </a:lnTo>
                  <a:lnTo>
                    <a:pt x="1310" y="486"/>
                  </a:lnTo>
                  <a:lnTo>
                    <a:pt x="1296" y="480"/>
                  </a:lnTo>
                  <a:lnTo>
                    <a:pt x="1282" y="474"/>
                  </a:lnTo>
                  <a:lnTo>
                    <a:pt x="1268" y="466"/>
                  </a:lnTo>
                  <a:lnTo>
                    <a:pt x="1254" y="456"/>
                  </a:lnTo>
                  <a:lnTo>
                    <a:pt x="1242" y="446"/>
                  </a:lnTo>
                  <a:lnTo>
                    <a:pt x="1242" y="446"/>
                  </a:lnTo>
                  <a:lnTo>
                    <a:pt x="1230" y="434"/>
                  </a:lnTo>
                  <a:lnTo>
                    <a:pt x="1222" y="422"/>
                  </a:lnTo>
                  <a:lnTo>
                    <a:pt x="1214" y="408"/>
                  </a:lnTo>
                  <a:lnTo>
                    <a:pt x="1208" y="394"/>
                  </a:lnTo>
                  <a:lnTo>
                    <a:pt x="1202" y="380"/>
                  </a:lnTo>
                  <a:lnTo>
                    <a:pt x="1200" y="366"/>
                  </a:lnTo>
                  <a:lnTo>
                    <a:pt x="1198" y="352"/>
                  </a:lnTo>
                  <a:lnTo>
                    <a:pt x="1196" y="336"/>
                  </a:lnTo>
                  <a:lnTo>
                    <a:pt x="1198" y="322"/>
                  </a:lnTo>
                  <a:lnTo>
                    <a:pt x="1200" y="306"/>
                  </a:lnTo>
                  <a:lnTo>
                    <a:pt x="1202" y="292"/>
                  </a:lnTo>
                  <a:lnTo>
                    <a:pt x="1208" y="278"/>
                  </a:lnTo>
                  <a:lnTo>
                    <a:pt x="1214" y="264"/>
                  </a:lnTo>
                  <a:lnTo>
                    <a:pt x="1222" y="252"/>
                  </a:lnTo>
                  <a:lnTo>
                    <a:pt x="1230" y="240"/>
                  </a:lnTo>
                  <a:lnTo>
                    <a:pt x="1242" y="228"/>
                  </a:lnTo>
                  <a:lnTo>
                    <a:pt x="1242" y="228"/>
                  </a:lnTo>
                  <a:lnTo>
                    <a:pt x="1254" y="216"/>
                  </a:lnTo>
                  <a:lnTo>
                    <a:pt x="1268" y="206"/>
                  </a:lnTo>
                  <a:lnTo>
                    <a:pt x="1280" y="198"/>
                  </a:lnTo>
                  <a:lnTo>
                    <a:pt x="1296" y="192"/>
                  </a:lnTo>
                  <a:lnTo>
                    <a:pt x="1310" y="188"/>
                  </a:lnTo>
                  <a:lnTo>
                    <a:pt x="1326" y="184"/>
                  </a:lnTo>
                  <a:lnTo>
                    <a:pt x="1342" y="182"/>
                  </a:lnTo>
                  <a:lnTo>
                    <a:pt x="1356" y="182"/>
                  </a:lnTo>
                  <a:lnTo>
                    <a:pt x="1356" y="0"/>
                  </a:lnTo>
                  <a:lnTo>
                    <a:pt x="1356" y="0"/>
                  </a:lnTo>
                  <a:lnTo>
                    <a:pt x="1290" y="2"/>
                  </a:lnTo>
                  <a:lnTo>
                    <a:pt x="1226" y="6"/>
                  </a:lnTo>
                  <a:lnTo>
                    <a:pt x="1160" y="14"/>
                  </a:lnTo>
                  <a:lnTo>
                    <a:pt x="1096" y="24"/>
                  </a:lnTo>
                  <a:lnTo>
                    <a:pt x="1032" y="38"/>
                  </a:lnTo>
                  <a:lnTo>
                    <a:pt x="968" y="54"/>
                  </a:lnTo>
                  <a:lnTo>
                    <a:pt x="906" y="74"/>
                  </a:lnTo>
                  <a:lnTo>
                    <a:pt x="844" y="98"/>
                  </a:lnTo>
                  <a:lnTo>
                    <a:pt x="784" y="124"/>
                  </a:lnTo>
                  <a:lnTo>
                    <a:pt x="724" y="152"/>
                  </a:lnTo>
                  <a:lnTo>
                    <a:pt x="664" y="186"/>
                  </a:lnTo>
                  <a:lnTo>
                    <a:pt x="608" y="222"/>
                  </a:lnTo>
                  <a:lnTo>
                    <a:pt x="552" y="260"/>
                  </a:lnTo>
                  <a:lnTo>
                    <a:pt x="498" y="302"/>
                  </a:lnTo>
                  <a:lnTo>
                    <a:pt x="446" y="346"/>
                  </a:lnTo>
                  <a:lnTo>
                    <a:pt x="394" y="396"/>
                  </a:lnTo>
                  <a:lnTo>
                    <a:pt x="394" y="396"/>
                  </a:lnTo>
                  <a:close/>
                </a:path>
              </a:pathLst>
            </a:custGeom>
            <a:solidFill>
              <a:srgbClr val="33812C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44" name="Rectangle 16"/>
            <p:cNvSpPr>
              <a:spLocks noChangeAspect="1" noChangeArrowheads="1"/>
            </p:cNvSpPr>
            <p:nvPr/>
          </p:nvSpPr>
          <p:spPr bwMode="auto">
            <a:xfrm>
              <a:off x="4086" y="1181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226E1E"/>
                  </a:solidFill>
                  <a:latin typeface="Verdana" pitchFamily="34" charset="0"/>
                </a:rPr>
                <a:t>A</a:t>
              </a:r>
              <a:endParaRPr lang="en-US" sz="2800">
                <a:solidFill>
                  <a:srgbClr val="226E1E"/>
                </a:solidFill>
                <a:latin typeface="Times New Roman" pitchFamily="18" charset="0"/>
              </a:endParaRPr>
            </a:p>
          </p:txBody>
        </p:sp>
        <p:sp>
          <p:nvSpPr>
            <p:cNvPr id="432145" name="Rectangle 17"/>
            <p:cNvSpPr>
              <a:spLocks noChangeArrowheads="1"/>
            </p:cNvSpPr>
            <p:nvPr/>
          </p:nvSpPr>
          <p:spPr bwMode="auto">
            <a:xfrm>
              <a:off x="4477" y="1540"/>
              <a:ext cx="4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590057"/>
                  </a:solidFill>
                  <a:latin typeface="Verdana" pitchFamily="34" charset="0"/>
                </a:rPr>
                <a:t>Web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2146" name="Rectangle 18"/>
            <p:cNvSpPr>
              <a:spLocks noChangeArrowheads="1"/>
            </p:cNvSpPr>
            <p:nvPr/>
          </p:nvSpPr>
          <p:spPr bwMode="auto">
            <a:xfrm>
              <a:off x="4471" y="1535"/>
              <a:ext cx="41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FFFFFF"/>
                  </a:solidFill>
                  <a:latin typeface="Verdana" pitchFamily="34" charset="0"/>
                </a:rPr>
                <a:t>Web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2147" name="Rectangle 19"/>
            <p:cNvSpPr>
              <a:spLocks noChangeArrowheads="1"/>
            </p:cNvSpPr>
            <p:nvPr/>
          </p:nvSpPr>
          <p:spPr bwMode="auto">
            <a:xfrm>
              <a:off x="4222" y="1653"/>
              <a:ext cx="8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590057"/>
                  </a:solidFill>
                  <a:latin typeface="Verdana" pitchFamily="34" charset="0"/>
                </a:rPr>
                <a:t>Application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2148" name="Oval 20"/>
            <p:cNvSpPr>
              <a:spLocks noChangeArrowheads="1"/>
            </p:cNvSpPr>
            <p:nvPr/>
          </p:nvSpPr>
          <p:spPr bwMode="auto">
            <a:xfrm>
              <a:off x="4177" y="1312"/>
              <a:ext cx="869" cy="869"/>
            </a:xfrm>
            <a:prstGeom prst="ellipse">
              <a:avLst/>
            </a:prstGeom>
            <a:gradFill rotWithShape="0">
              <a:gsLst>
                <a:gs pos="0">
                  <a:srgbClr val="000099">
                    <a:gamma/>
                    <a:tint val="55294"/>
                    <a:invGamma/>
                  </a:srgbClr>
                </a:gs>
                <a:gs pos="100000">
                  <a:srgbClr val="00009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49" name="Rectangle 21"/>
            <p:cNvSpPr>
              <a:spLocks noChangeArrowheads="1"/>
            </p:cNvSpPr>
            <p:nvPr/>
          </p:nvSpPr>
          <p:spPr bwMode="auto">
            <a:xfrm>
              <a:off x="4490" y="1516"/>
              <a:ext cx="27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590057"/>
                  </a:solidFill>
                  <a:latin typeface="Verdana" pitchFamily="34" charset="0"/>
                </a:rPr>
                <a:t>Web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32150" name="Rectangle 22"/>
            <p:cNvSpPr>
              <a:spLocks noChangeArrowheads="1"/>
            </p:cNvSpPr>
            <p:nvPr/>
          </p:nvSpPr>
          <p:spPr bwMode="auto">
            <a:xfrm>
              <a:off x="4271" y="1668"/>
              <a:ext cx="7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590057"/>
                  </a:solidFill>
                  <a:latin typeface="Verdana" pitchFamily="34" charset="0"/>
                </a:rPr>
                <a:t>Application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32151" name="Rectangle 23"/>
            <p:cNvSpPr>
              <a:spLocks noChangeArrowheads="1"/>
            </p:cNvSpPr>
            <p:nvPr/>
          </p:nvSpPr>
          <p:spPr bwMode="auto">
            <a:xfrm>
              <a:off x="4396" y="1837"/>
              <a:ext cx="5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590057"/>
                  </a:solidFill>
                  <a:latin typeface="Verdana" pitchFamily="34" charset="0"/>
                </a:rPr>
                <a:t>Security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32152" name="Rectangle 24"/>
            <p:cNvSpPr>
              <a:spLocks noChangeArrowheads="1"/>
            </p:cNvSpPr>
            <p:nvPr/>
          </p:nvSpPr>
          <p:spPr bwMode="auto">
            <a:xfrm>
              <a:off x="4476" y="1505"/>
              <a:ext cx="27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  <a:latin typeface="Verdana" pitchFamily="34" charset="0"/>
                </a:rPr>
                <a:t>Web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32153" name="Rectangle 25"/>
            <p:cNvSpPr>
              <a:spLocks noChangeArrowheads="1"/>
            </p:cNvSpPr>
            <p:nvPr/>
          </p:nvSpPr>
          <p:spPr bwMode="auto">
            <a:xfrm>
              <a:off x="4258" y="1656"/>
              <a:ext cx="7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  <a:latin typeface="Verdana" pitchFamily="34" charset="0"/>
                </a:rPr>
                <a:t>Application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32154" name="Rectangle 26"/>
            <p:cNvSpPr>
              <a:spLocks noChangeArrowheads="1"/>
            </p:cNvSpPr>
            <p:nvPr/>
          </p:nvSpPr>
          <p:spPr bwMode="auto">
            <a:xfrm>
              <a:off x="4386" y="1825"/>
              <a:ext cx="5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  <a:latin typeface="Verdana" pitchFamily="34" charset="0"/>
                </a:rPr>
                <a:t>Security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32155" name="Rectangle 27"/>
            <p:cNvSpPr>
              <a:spLocks noChangeAspect="1" noChangeArrowheads="1"/>
            </p:cNvSpPr>
            <p:nvPr/>
          </p:nvSpPr>
          <p:spPr bwMode="auto">
            <a:xfrm>
              <a:off x="4070" y="1171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latin typeface="Verdana" pitchFamily="34" charset="0"/>
                </a:rPr>
                <a:t>A</a:t>
              </a:r>
              <a:endParaRPr lang="en-US" sz="2800">
                <a:latin typeface="Times New Roman" pitchFamily="18" charset="0"/>
              </a:endParaRPr>
            </a:p>
          </p:txBody>
        </p:sp>
      </p:grp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5445125" y="2924175"/>
            <a:ext cx="2927350" cy="29098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477000" y="1616075"/>
            <a:ext cx="2593975" cy="2355850"/>
            <a:chOff x="4116" y="988"/>
            <a:chExt cx="1634" cy="1484"/>
          </a:xfrm>
        </p:grpSpPr>
        <p:sp>
          <p:nvSpPr>
            <p:cNvPr id="432158" name="Freeform 30"/>
            <p:cNvSpPr>
              <a:spLocks noChangeAspect="1"/>
            </p:cNvSpPr>
            <p:nvPr/>
          </p:nvSpPr>
          <p:spPr bwMode="auto">
            <a:xfrm>
              <a:off x="4116" y="988"/>
              <a:ext cx="1634" cy="1484"/>
            </a:xfrm>
            <a:custGeom>
              <a:avLst/>
              <a:gdLst/>
              <a:ahLst/>
              <a:cxnLst>
                <a:cxn ang="0">
                  <a:pos x="176" y="182"/>
                </a:cxn>
                <a:cxn ang="0">
                  <a:pos x="126" y="182"/>
                </a:cxn>
                <a:cxn ang="0">
                  <a:pos x="76" y="202"/>
                </a:cxn>
                <a:cxn ang="0">
                  <a:pos x="48" y="222"/>
                </a:cxn>
                <a:cxn ang="0">
                  <a:pos x="20" y="260"/>
                </a:cxn>
                <a:cxn ang="0">
                  <a:pos x="4" y="302"/>
                </a:cxn>
                <a:cxn ang="0">
                  <a:pos x="2" y="346"/>
                </a:cxn>
                <a:cxn ang="0">
                  <a:pos x="10" y="388"/>
                </a:cxn>
                <a:cxn ang="0">
                  <a:pos x="34" y="428"/>
                </a:cxn>
                <a:cxn ang="0">
                  <a:pos x="56" y="452"/>
                </a:cxn>
                <a:cxn ang="0">
                  <a:pos x="102" y="478"/>
                </a:cxn>
                <a:cxn ang="0">
                  <a:pos x="154" y="488"/>
                </a:cxn>
                <a:cxn ang="0">
                  <a:pos x="168" y="658"/>
                </a:cxn>
                <a:cxn ang="0">
                  <a:pos x="264" y="668"/>
                </a:cxn>
                <a:cxn ang="0">
                  <a:pos x="360" y="692"/>
                </a:cxn>
                <a:cxn ang="0">
                  <a:pos x="452" y="730"/>
                </a:cxn>
                <a:cxn ang="0">
                  <a:pos x="538" y="780"/>
                </a:cxn>
                <a:cxn ang="0">
                  <a:pos x="618" y="846"/>
                </a:cxn>
                <a:cxn ang="0">
                  <a:pos x="666" y="896"/>
                </a:cxn>
                <a:cxn ang="0">
                  <a:pos x="726" y="976"/>
                </a:cxn>
                <a:cxn ang="0">
                  <a:pos x="774" y="1064"/>
                </a:cxn>
                <a:cxn ang="0">
                  <a:pos x="808" y="1156"/>
                </a:cxn>
                <a:cxn ang="0">
                  <a:pos x="828" y="1250"/>
                </a:cxn>
                <a:cxn ang="0">
                  <a:pos x="834" y="1346"/>
                </a:cxn>
                <a:cxn ang="0">
                  <a:pos x="1004" y="1324"/>
                </a:cxn>
                <a:cxn ang="0">
                  <a:pos x="1028" y="1276"/>
                </a:cxn>
                <a:cxn ang="0">
                  <a:pos x="1046" y="1256"/>
                </a:cxn>
                <a:cxn ang="0">
                  <a:pos x="1084" y="1228"/>
                </a:cxn>
                <a:cxn ang="0">
                  <a:pos x="1126" y="1214"/>
                </a:cxn>
                <a:cxn ang="0">
                  <a:pos x="1170" y="1214"/>
                </a:cxn>
                <a:cxn ang="0">
                  <a:pos x="1214" y="1224"/>
                </a:cxn>
                <a:cxn ang="0">
                  <a:pos x="1252" y="1248"/>
                </a:cxn>
                <a:cxn ang="0">
                  <a:pos x="1274" y="1270"/>
                </a:cxn>
                <a:cxn ang="0">
                  <a:pos x="1294" y="1304"/>
                </a:cxn>
                <a:cxn ang="0">
                  <a:pos x="1498" y="1360"/>
                </a:cxn>
                <a:cxn ang="0">
                  <a:pos x="1494" y="1232"/>
                </a:cxn>
                <a:cxn ang="0">
                  <a:pos x="1464" y="1044"/>
                </a:cxn>
                <a:cxn ang="0">
                  <a:pos x="1406" y="860"/>
                </a:cxn>
                <a:cxn ang="0">
                  <a:pos x="1324" y="682"/>
                </a:cxn>
                <a:cxn ang="0">
                  <a:pos x="1212" y="518"/>
                </a:cxn>
                <a:cxn ang="0">
                  <a:pos x="1124" y="414"/>
                </a:cxn>
                <a:cxn ang="0">
                  <a:pos x="970" y="278"/>
                </a:cxn>
                <a:cxn ang="0">
                  <a:pos x="802" y="168"/>
                </a:cxn>
                <a:cxn ang="0">
                  <a:pos x="624" y="86"/>
                </a:cxn>
                <a:cxn ang="0">
                  <a:pos x="436" y="30"/>
                </a:cxn>
                <a:cxn ang="0">
                  <a:pos x="244" y="2"/>
                </a:cxn>
              </a:cxnLst>
              <a:rect l="0" t="0" r="r" b="b"/>
              <a:pathLst>
                <a:path w="1498" h="1360">
                  <a:moveTo>
                    <a:pt x="180" y="0"/>
                  </a:moveTo>
                  <a:lnTo>
                    <a:pt x="176" y="182"/>
                  </a:lnTo>
                  <a:lnTo>
                    <a:pt x="176" y="182"/>
                  </a:lnTo>
                  <a:lnTo>
                    <a:pt x="160" y="180"/>
                  </a:lnTo>
                  <a:lnTo>
                    <a:pt x="142" y="180"/>
                  </a:lnTo>
                  <a:lnTo>
                    <a:pt x="126" y="182"/>
                  </a:lnTo>
                  <a:lnTo>
                    <a:pt x="108" y="186"/>
                  </a:lnTo>
                  <a:lnTo>
                    <a:pt x="92" y="194"/>
                  </a:lnTo>
                  <a:lnTo>
                    <a:pt x="76" y="202"/>
                  </a:lnTo>
                  <a:lnTo>
                    <a:pt x="62" y="210"/>
                  </a:lnTo>
                  <a:lnTo>
                    <a:pt x="48" y="222"/>
                  </a:lnTo>
                  <a:lnTo>
                    <a:pt x="48" y="222"/>
                  </a:lnTo>
                  <a:lnTo>
                    <a:pt x="38" y="234"/>
                  </a:lnTo>
                  <a:lnTo>
                    <a:pt x="28" y="246"/>
                  </a:lnTo>
                  <a:lnTo>
                    <a:pt x="20" y="260"/>
                  </a:lnTo>
                  <a:lnTo>
                    <a:pt x="14" y="272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2" y="316"/>
                  </a:lnTo>
                  <a:lnTo>
                    <a:pt x="0" y="330"/>
                  </a:lnTo>
                  <a:lnTo>
                    <a:pt x="2" y="346"/>
                  </a:lnTo>
                  <a:lnTo>
                    <a:pt x="2" y="360"/>
                  </a:lnTo>
                  <a:lnTo>
                    <a:pt x="6" y="374"/>
                  </a:lnTo>
                  <a:lnTo>
                    <a:pt x="10" y="388"/>
                  </a:lnTo>
                  <a:lnTo>
                    <a:pt x="16" y="402"/>
                  </a:lnTo>
                  <a:lnTo>
                    <a:pt x="24" y="416"/>
                  </a:lnTo>
                  <a:lnTo>
                    <a:pt x="34" y="428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56" y="452"/>
                  </a:lnTo>
                  <a:lnTo>
                    <a:pt x="72" y="464"/>
                  </a:lnTo>
                  <a:lnTo>
                    <a:pt x="86" y="472"/>
                  </a:lnTo>
                  <a:lnTo>
                    <a:pt x="102" y="478"/>
                  </a:lnTo>
                  <a:lnTo>
                    <a:pt x="120" y="484"/>
                  </a:lnTo>
                  <a:lnTo>
                    <a:pt x="136" y="486"/>
                  </a:lnTo>
                  <a:lnTo>
                    <a:pt x="154" y="488"/>
                  </a:lnTo>
                  <a:lnTo>
                    <a:pt x="170" y="486"/>
                  </a:lnTo>
                  <a:lnTo>
                    <a:pt x="168" y="658"/>
                  </a:lnTo>
                  <a:lnTo>
                    <a:pt x="168" y="658"/>
                  </a:lnTo>
                  <a:lnTo>
                    <a:pt x="200" y="660"/>
                  </a:lnTo>
                  <a:lnTo>
                    <a:pt x="232" y="662"/>
                  </a:lnTo>
                  <a:lnTo>
                    <a:pt x="264" y="668"/>
                  </a:lnTo>
                  <a:lnTo>
                    <a:pt x="298" y="674"/>
                  </a:lnTo>
                  <a:lnTo>
                    <a:pt x="328" y="682"/>
                  </a:lnTo>
                  <a:lnTo>
                    <a:pt x="360" y="692"/>
                  </a:lnTo>
                  <a:lnTo>
                    <a:pt x="392" y="702"/>
                  </a:lnTo>
                  <a:lnTo>
                    <a:pt x="422" y="716"/>
                  </a:lnTo>
                  <a:lnTo>
                    <a:pt x="452" y="730"/>
                  </a:lnTo>
                  <a:lnTo>
                    <a:pt x="482" y="744"/>
                  </a:lnTo>
                  <a:lnTo>
                    <a:pt x="510" y="762"/>
                  </a:lnTo>
                  <a:lnTo>
                    <a:pt x="538" y="780"/>
                  </a:lnTo>
                  <a:lnTo>
                    <a:pt x="566" y="800"/>
                  </a:lnTo>
                  <a:lnTo>
                    <a:pt x="592" y="822"/>
                  </a:lnTo>
                  <a:lnTo>
                    <a:pt x="618" y="846"/>
                  </a:lnTo>
                  <a:lnTo>
                    <a:pt x="642" y="870"/>
                  </a:lnTo>
                  <a:lnTo>
                    <a:pt x="642" y="870"/>
                  </a:lnTo>
                  <a:lnTo>
                    <a:pt x="666" y="896"/>
                  </a:lnTo>
                  <a:lnTo>
                    <a:pt x="688" y="922"/>
                  </a:lnTo>
                  <a:lnTo>
                    <a:pt x="708" y="948"/>
                  </a:lnTo>
                  <a:lnTo>
                    <a:pt x="726" y="976"/>
                  </a:lnTo>
                  <a:lnTo>
                    <a:pt x="744" y="1004"/>
                  </a:lnTo>
                  <a:lnTo>
                    <a:pt x="760" y="1034"/>
                  </a:lnTo>
                  <a:lnTo>
                    <a:pt x="774" y="1064"/>
                  </a:lnTo>
                  <a:lnTo>
                    <a:pt x="786" y="1094"/>
                  </a:lnTo>
                  <a:lnTo>
                    <a:pt x="798" y="1124"/>
                  </a:lnTo>
                  <a:lnTo>
                    <a:pt x="808" y="1156"/>
                  </a:lnTo>
                  <a:lnTo>
                    <a:pt x="816" y="1186"/>
                  </a:lnTo>
                  <a:lnTo>
                    <a:pt x="822" y="1218"/>
                  </a:lnTo>
                  <a:lnTo>
                    <a:pt x="828" y="1250"/>
                  </a:lnTo>
                  <a:lnTo>
                    <a:pt x="832" y="1282"/>
                  </a:lnTo>
                  <a:lnTo>
                    <a:pt x="834" y="1314"/>
                  </a:lnTo>
                  <a:lnTo>
                    <a:pt x="834" y="1346"/>
                  </a:lnTo>
                  <a:lnTo>
                    <a:pt x="1000" y="1350"/>
                  </a:lnTo>
                  <a:lnTo>
                    <a:pt x="1000" y="1350"/>
                  </a:lnTo>
                  <a:lnTo>
                    <a:pt x="1004" y="1324"/>
                  </a:lnTo>
                  <a:lnTo>
                    <a:pt x="1014" y="1300"/>
                  </a:lnTo>
                  <a:lnTo>
                    <a:pt x="1020" y="1288"/>
                  </a:lnTo>
                  <a:lnTo>
                    <a:pt x="1028" y="1276"/>
                  </a:lnTo>
                  <a:lnTo>
                    <a:pt x="1036" y="1266"/>
                  </a:lnTo>
                  <a:lnTo>
                    <a:pt x="1046" y="1256"/>
                  </a:lnTo>
                  <a:lnTo>
                    <a:pt x="1046" y="1256"/>
                  </a:lnTo>
                  <a:lnTo>
                    <a:pt x="1058" y="1244"/>
                  </a:lnTo>
                  <a:lnTo>
                    <a:pt x="1070" y="1236"/>
                  </a:lnTo>
                  <a:lnTo>
                    <a:pt x="1084" y="1228"/>
                  </a:lnTo>
                  <a:lnTo>
                    <a:pt x="1098" y="1222"/>
                  </a:lnTo>
                  <a:lnTo>
                    <a:pt x="1112" y="1218"/>
                  </a:lnTo>
                  <a:lnTo>
                    <a:pt x="1126" y="1214"/>
                  </a:lnTo>
                  <a:lnTo>
                    <a:pt x="1142" y="1212"/>
                  </a:lnTo>
                  <a:lnTo>
                    <a:pt x="1156" y="1212"/>
                  </a:lnTo>
                  <a:lnTo>
                    <a:pt x="1170" y="1214"/>
                  </a:lnTo>
                  <a:lnTo>
                    <a:pt x="1186" y="1216"/>
                  </a:lnTo>
                  <a:lnTo>
                    <a:pt x="1200" y="1220"/>
                  </a:lnTo>
                  <a:lnTo>
                    <a:pt x="1214" y="1224"/>
                  </a:lnTo>
                  <a:lnTo>
                    <a:pt x="1228" y="1232"/>
                  </a:lnTo>
                  <a:lnTo>
                    <a:pt x="1240" y="1240"/>
                  </a:lnTo>
                  <a:lnTo>
                    <a:pt x="1252" y="1248"/>
                  </a:lnTo>
                  <a:lnTo>
                    <a:pt x="1264" y="1260"/>
                  </a:lnTo>
                  <a:lnTo>
                    <a:pt x="1264" y="1260"/>
                  </a:lnTo>
                  <a:lnTo>
                    <a:pt x="1274" y="1270"/>
                  </a:lnTo>
                  <a:lnTo>
                    <a:pt x="1282" y="1282"/>
                  </a:lnTo>
                  <a:lnTo>
                    <a:pt x="1288" y="1292"/>
                  </a:lnTo>
                  <a:lnTo>
                    <a:pt x="1294" y="1304"/>
                  </a:lnTo>
                  <a:lnTo>
                    <a:pt x="1302" y="1330"/>
                  </a:lnTo>
                  <a:lnTo>
                    <a:pt x="1306" y="1356"/>
                  </a:lnTo>
                  <a:lnTo>
                    <a:pt x="1498" y="1360"/>
                  </a:lnTo>
                  <a:lnTo>
                    <a:pt x="1498" y="1360"/>
                  </a:lnTo>
                  <a:lnTo>
                    <a:pt x="1498" y="1296"/>
                  </a:lnTo>
                  <a:lnTo>
                    <a:pt x="1494" y="1232"/>
                  </a:lnTo>
                  <a:lnTo>
                    <a:pt x="1486" y="1170"/>
                  </a:lnTo>
                  <a:lnTo>
                    <a:pt x="1476" y="1106"/>
                  </a:lnTo>
                  <a:lnTo>
                    <a:pt x="1464" y="1044"/>
                  </a:lnTo>
                  <a:lnTo>
                    <a:pt x="1448" y="982"/>
                  </a:lnTo>
                  <a:lnTo>
                    <a:pt x="1428" y="920"/>
                  </a:lnTo>
                  <a:lnTo>
                    <a:pt x="1406" y="860"/>
                  </a:lnTo>
                  <a:lnTo>
                    <a:pt x="1382" y="800"/>
                  </a:lnTo>
                  <a:lnTo>
                    <a:pt x="1354" y="740"/>
                  </a:lnTo>
                  <a:lnTo>
                    <a:pt x="1324" y="682"/>
                  </a:lnTo>
                  <a:lnTo>
                    <a:pt x="1290" y="626"/>
                  </a:lnTo>
                  <a:lnTo>
                    <a:pt x="1252" y="572"/>
                  </a:lnTo>
                  <a:lnTo>
                    <a:pt x="1212" y="518"/>
                  </a:lnTo>
                  <a:lnTo>
                    <a:pt x="1170" y="466"/>
                  </a:lnTo>
                  <a:lnTo>
                    <a:pt x="1124" y="414"/>
                  </a:lnTo>
                  <a:lnTo>
                    <a:pt x="1124" y="414"/>
                  </a:lnTo>
                  <a:lnTo>
                    <a:pt x="1074" y="366"/>
                  </a:lnTo>
                  <a:lnTo>
                    <a:pt x="1022" y="320"/>
                  </a:lnTo>
                  <a:lnTo>
                    <a:pt x="970" y="278"/>
                  </a:lnTo>
                  <a:lnTo>
                    <a:pt x="916" y="238"/>
                  </a:lnTo>
                  <a:lnTo>
                    <a:pt x="860" y="202"/>
                  </a:lnTo>
                  <a:lnTo>
                    <a:pt x="802" y="168"/>
                  </a:lnTo>
                  <a:lnTo>
                    <a:pt x="744" y="138"/>
                  </a:lnTo>
                  <a:lnTo>
                    <a:pt x="684" y="110"/>
                  </a:lnTo>
                  <a:lnTo>
                    <a:pt x="624" y="86"/>
                  </a:lnTo>
                  <a:lnTo>
                    <a:pt x="562" y="64"/>
                  </a:lnTo>
                  <a:lnTo>
                    <a:pt x="500" y="46"/>
                  </a:lnTo>
                  <a:lnTo>
                    <a:pt x="436" y="30"/>
                  </a:lnTo>
                  <a:lnTo>
                    <a:pt x="372" y="18"/>
                  </a:lnTo>
                  <a:lnTo>
                    <a:pt x="308" y="8"/>
                  </a:lnTo>
                  <a:lnTo>
                    <a:pt x="244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6D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59" name="Rectangle 31"/>
            <p:cNvSpPr>
              <a:spLocks noChangeAspect="1" noChangeArrowheads="1"/>
            </p:cNvSpPr>
            <p:nvPr/>
          </p:nvSpPr>
          <p:spPr bwMode="auto">
            <a:xfrm>
              <a:off x="4887" y="1412"/>
              <a:ext cx="31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800" b="1">
                  <a:solidFill>
                    <a:srgbClr val="B55A00"/>
                  </a:solidFill>
                  <a:latin typeface="Verdana" pitchFamily="34" charset="0"/>
                </a:rPr>
                <a:t>D</a:t>
              </a:r>
              <a:endParaRPr lang="en-US" sz="4800">
                <a:latin typeface="Times New Roman" pitchFamily="18" charset="0"/>
              </a:endParaRPr>
            </a:p>
          </p:txBody>
        </p:sp>
        <p:sp>
          <p:nvSpPr>
            <p:cNvPr id="432160" name="Rectangle 32"/>
            <p:cNvSpPr>
              <a:spLocks noChangeAspect="1" noChangeArrowheads="1"/>
            </p:cNvSpPr>
            <p:nvPr/>
          </p:nvSpPr>
          <p:spPr bwMode="auto">
            <a:xfrm>
              <a:off x="4870" y="1428"/>
              <a:ext cx="319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800" b="1">
                  <a:solidFill>
                    <a:srgbClr val="FFFFFF"/>
                  </a:solidFill>
                  <a:latin typeface="Verdana" pitchFamily="34" charset="0"/>
                </a:rPr>
                <a:t>D</a:t>
              </a:r>
              <a:endParaRPr lang="en-US" sz="4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Computer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preventing and detecting unauthorized use of your computer</a:t>
            </a:r>
          </a:p>
          <a:p>
            <a:pPr lvl="1"/>
            <a:r>
              <a:rPr lang="en-US" dirty="0" smtClean="0"/>
              <a:t>Prevention helps stop intruders</a:t>
            </a:r>
          </a:p>
          <a:p>
            <a:pPr lvl="1"/>
            <a:r>
              <a:rPr lang="en-US" dirty="0" smtClean="0"/>
              <a:t>Detection provides information if someone tries to get in</a:t>
            </a:r>
          </a:p>
          <a:p>
            <a:r>
              <a:rPr lang="en-US" dirty="0" smtClean="0"/>
              <a:t>Could also involve response to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822325" y="1558925"/>
            <a:ext cx="4297363" cy="3298825"/>
          </a:xfrm>
          <a:prstGeom prst="rect">
            <a:avLst/>
          </a:prstGeom>
          <a:solidFill>
            <a:srgbClr val="120B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769938" y="1489075"/>
            <a:ext cx="4427537" cy="345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827584" y="1700808"/>
            <a:ext cx="4349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kumimoji="1" lang="en-US" b="1" dirty="0">
                <a:solidFill>
                  <a:schemeClr val="bg1"/>
                </a:solidFill>
                <a:latin typeface="Verdana" pitchFamily="34" charset="0"/>
              </a:rPr>
              <a:t>Quality Assurance Professionals </a:t>
            </a:r>
          </a:p>
        </p:txBody>
      </p:sp>
      <p:sp>
        <p:nvSpPr>
          <p:cNvPr id="433158" name="Rectangle 6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424936" cy="512763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/>
              <a:t>Enterprise-Wide Web Application Security</a:t>
            </a:r>
          </a:p>
        </p:txBody>
      </p:sp>
      <p:sp>
        <p:nvSpPr>
          <p:cNvPr id="433157" name="Rectangle 5"/>
          <p:cNvSpPr>
            <a:spLocks noGrp="1" noChangeArrowheads="1"/>
          </p:cNvSpPr>
          <p:nvPr>
            <p:ph idx="1"/>
          </p:nvPr>
        </p:nvSpPr>
        <p:spPr>
          <a:xfrm>
            <a:off x="787400" y="2132856"/>
            <a:ext cx="4288656" cy="2880320"/>
          </a:xfrm>
          <a:noFill/>
        </p:spPr>
        <p:txBody>
          <a:bodyPr>
            <a:normAutofit/>
          </a:bodyPr>
          <a:lstStyle/>
          <a:p>
            <a:pPr marL="457200" lvl="2">
              <a:lnSpc>
                <a:spcPct val="90000"/>
              </a:lnSpc>
              <a:buClr>
                <a:schemeClr val="bg1"/>
              </a:buClr>
              <a:buFontTx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Must test applications not only for functionality but also for security</a:t>
            </a:r>
          </a:p>
          <a:p>
            <a:pPr marL="457200" lvl="2">
              <a:lnSpc>
                <a:spcPct val="90000"/>
              </a:lnSpc>
              <a:buClr>
                <a:schemeClr val="bg1"/>
              </a:buClr>
              <a:buFontTx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Must test environments for potential flaws and insecurities</a:t>
            </a:r>
          </a:p>
          <a:p>
            <a:pPr marL="457200" lvl="2">
              <a:lnSpc>
                <a:spcPct val="90000"/>
              </a:lnSpc>
              <a:buClr>
                <a:schemeClr val="bg1"/>
              </a:buClr>
              <a:buFontTx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Must provide detailed security flaw reports to development</a:t>
            </a:r>
          </a:p>
          <a:p>
            <a:pPr marL="457200" lvl="2">
              <a:lnSpc>
                <a:spcPct val="90000"/>
              </a:lnSpc>
              <a:buClr>
                <a:schemeClr val="bg1"/>
              </a:buClr>
              <a:buFontTx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Require automated testing products that integrate into current environment</a:t>
            </a:r>
          </a:p>
        </p:txBody>
      </p:sp>
      <p:sp>
        <p:nvSpPr>
          <p:cNvPr id="433159" name="Freeform 7"/>
          <p:cNvSpPr>
            <a:spLocks/>
          </p:cNvSpPr>
          <p:nvPr/>
        </p:nvSpPr>
        <p:spPr bwMode="auto">
          <a:xfrm>
            <a:off x="5291138" y="2173288"/>
            <a:ext cx="2752725" cy="2752725"/>
          </a:xfrm>
          <a:custGeom>
            <a:avLst/>
            <a:gdLst/>
            <a:ahLst/>
            <a:cxnLst>
              <a:cxn ang="0">
                <a:pos x="2774" y="1460"/>
              </a:cxn>
              <a:cxn ang="0">
                <a:pos x="2748" y="1668"/>
              </a:cxn>
              <a:cxn ang="0">
                <a:pos x="2692" y="1866"/>
              </a:cxn>
              <a:cxn ang="0">
                <a:pos x="2610" y="2050"/>
              </a:cxn>
              <a:cxn ang="0">
                <a:pos x="2500" y="2218"/>
              </a:cxn>
              <a:cxn ang="0">
                <a:pos x="2370" y="2370"/>
              </a:cxn>
              <a:cxn ang="0">
                <a:pos x="2220" y="2500"/>
              </a:cxn>
              <a:cxn ang="0">
                <a:pos x="2050" y="2608"/>
              </a:cxn>
              <a:cxn ang="0">
                <a:pos x="1866" y="2692"/>
              </a:cxn>
              <a:cxn ang="0">
                <a:pos x="1668" y="2748"/>
              </a:cxn>
              <a:cxn ang="0">
                <a:pos x="1460" y="2774"/>
              </a:cxn>
              <a:cxn ang="0">
                <a:pos x="1316" y="2774"/>
              </a:cxn>
              <a:cxn ang="0">
                <a:pos x="1108" y="2748"/>
              </a:cxn>
              <a:cxn ang="0">
                <a:pos x="910" y="2692"/>
              </a:cxn>
              <a:cxn ang="0">
                <a:pos x="726" y="2608"/>
              </a:cxn>
              <a:cxn ang="0">
                <a:pos x="558" y="2500"/>
              </a:cxn>
              <a:cxn ang="0">
                <a:pos x="406" y="2370"/>
              </a:cxn>
              <a:cxn ang="0">
                <a:pos x="276" y="2218"/>
              </a:cxn>
              <a:cxn ang="0">
                <a:pos x="168" y="2050"/>
              </a:cxn>
              <a:cxn ang="0">
                <a:pos x="84" y="1866"/>
              </a:cxn>
              <a:cxn ang="0">
                <a:pos x="28" y="1668"/>
              </a:cxn>
              <a:cxn ang="0">
                <a:pos x="2" y="1460"/>
              </a:cxn>
              <a:cxn ang="0">
                <a:pos x="2" y="1316"/>
              </a:cxn>
              <a:cxn ang="0">
                <a:pos x="28" y="1108"/>
              </a:cxn>
              <a:cxn ang="0">
                <a:pos x="84" y="910"/>
              </a:cxn>
              <a:cxn ang="0">
                <a:pos x="168" y="726"/>
              </a:cxn>
              <a:cxn ang="0">
                <a:pos x="276" y="556"/>
              </a:cxn>
              <a:cxn ang="0">
                <a:pos x="406" y="406"/>
              </a:cxn>
              <a:cxn ang="0">
                <a:pos x="558" y="276"/>
              </a:cxn>
              <a:cxn ang="0">
                <a:pos x="726" y="166"/>
              </a:cxn>
              <a:cxn ang="0">
                <a:pos x="910" y="84"/>
              </a:cxn>
              <a:cxn ang="0">
                <a:pos x="1108" y="28"/>
              </a:cxn>
              <a:cxn ang="0">
                <a:pos x="1316" y="2"/>
              </a:cxn>
              <a:cxn ang="0">
                <a:pos x="1460" y="2"/>
              </a:cxn>
              <a:cxn ang="0">
                <a:pos x="1668" y="28"/>
              </a:cxn>
              <a:cxn ang="0">
                <a:pos x="1866" y="84"/>
              </a:cxn>
              <a:cxn ang="0">
                <a:pos x="2050" y="166"/>
              </a:cxn>
              <a:cxn ang="0">
                <a:pos x="2220" y="276"/>
              </a:cxn>
              <a:cxn ang="0">
                <a:pos x="2370" y="406"/>
              </a:cxn>
              <a:cxn ang="0">
                <a:pos x="2500" y="556"/>
              </a:cxn>
              <a:cxn ang="0">
                <a:pos x="2610" y="726"/>
              </a:cxn>
              <a:cxn ang="0">
                <a:pos x="2692" y="910"/>
              </a:cxn>
              <a:cxn ang="0">
                <a:pos x="2748" y="1108"/>
              </a:cxn>
              <a:cxn ang="0">
                <a:pos x="2774" y="1316"/>
              </a:cxn>
            </a:cxnLst>
            <a:rect l="0" t="0" r="r" b="b"/>
            <a:pathLst>
              <a:path w="2776" h="2776">
                <a:moveTo>
                  <a:pt x="2776" y="1388"/>
                </a:moveTo>
                <a:lnTo>
                  <a:pt x="2776" y="1388"/>
                </a:lnTo>
                <a:lnTo>
                  <a:pt x="2774" y="1460"/>
                </a:lnTo>
                <a:lnTo>
                  <a:pt x="2770" y="1530"/>
                </a:lnTo>
                <a:lnTo>
                  <a:pt x="2760" y="1600"/>
                </a:lnTo>
                <a:lnTo>
                  <a:pt x="2748" y="1668"/>
                </a:lnTo>
                <a:lnTo>
                  <a:pt x="2734" y="1734"/>
                </a:lnTo>
                <a:lnTo>
                  <a:pt x="2714" y="1800"/>
                </a:lnTo>
                <a:lnTo>
                  <a:pt x="2692" y="1866"/>
                </a:lnTo>
                <a:lnTo>
                  <a:pt x="2668" y="1928"/>
                </a:lnTo>
                <a:lnTo>
                  <a:pt x="2640" y="1990"/>
                </a:lnTo>
                <a:lnTo>
                  <a:pt x="2610" y="2050"/>
                </a:lnTo>
                <a:lnTo>
                  <a:pt x="2576" y="2108"/>
                </a:lnTo>
                <a:lnTo>
                  <a:pt x="2540" y="2164"/>
                </a:lnTo>
                <a:lnTo>
                  <a:pt x="2500" y="2218"/>
                </a:lnTo>
                <a:lnTo>
                  <a:pt x="2460" y="2270"/>
                </a:lnTo>
                <a:lnTo>
                  <a:pt x="2416" y="2322"/>
                </a:lnTo>
                <a:lnTo>
                  <a:pt x="2370" y="2370"/>
                </a:lnTo>
                <a:lnTo>
                  <a:pt x="2322" y="2416"/>
                </a:lnTo>
                <a:lnTo>
                  <a:pt x="2272" y="2458"/>
                </a:lnTo>
                <a:lnTo>
                  <a:pt x="2220" y="2500"/>
                </a:lnTo>
                <a:lnTo>
                  <a:pt x="2164" y="2538"/>
                </a:lnTo>
                <a:lnTo>
                  <a:pt x="2108" y="2576"/>
                </a:lnTo>
                <a:lnTo>
                  <a:pt x="2050" y="2608"/>
                </a:lnTo>
                <a:lnTo>
                  <a:pt x="1990" y="2640"/>
                </a:lnTo>
                <a:lnTo>
                  <a:pt x="1928" y="2666"/>
                </a:lnTo>
                <a:lnTo>
                  <a:pt x="1866" y="2692"/>
                </a:lnTo>
                <a:lnTo>
                  <a:pt x="1802" y="2714"/>
                </a:lnTo>
                <a:lnTo>
                  <a:pt x="1736" y="2732"/>
                </a:lnTo>
                <a:lnTo>
                  <a:pt x="1668" y="2748"/>
                </a:lnTo>
                <a:lnTo>
                  <a:pt x="1600" y="2760"/>
                </a:lnTo>
                <a:lnTo>
                  <a:pt x="1530" y="2768"/>
                </a:lnTo>
                <a:lnTo>
                  <a:pt x="1460" y="2774"/>
                </a:lnTo>
                <a:lnTo>
                  <a:pt x="1388" y="2776"/>
                </a:lnTo>
                <a:lnTo>
                  <a:pt x="1388" y="2776"/>
                </a:lnTo>
                <a:lnTo>
                  <a:pt x="1316" y="2774"/>
                </a:lnTo>
                <a:lnTo>
                  <a:pt x="1246" y="2768"/>
                </a:lnTo>
                <a:lnTo>
                  <a:pt x="1176" y="2760"/>
                </a:lnTo>
                <a:lnTo>
                  <a:pt x="1108" y="2748"/>
                </a:lnTo>
                <a:lnTo>
                  <a:pt x="1042" y="2732"/>
                </a:lnTo>
                <a:lnTo>
                  <a:pt x="976" y="2714"/>
                </a:lnTo>
                <a:lnTo>
                  <a:pt x="910" y="2692"/>
                </a:lnTo>
                <a:lnTo>
                  <a:pt x="848" y="2666"/>
                </a:lnTo>
                <a:lnTo>
                  <a:pt x="786" y="2640"/>
                </a:lnTo>
                <a:lnTo>
                  <a:pt x="726" y="2608"/>
                </a:lnTo>
                <a:lnTo>
                  <a:pt x="668" y="2576"/>
                </a:lnTo>
                <a:lnTo>
                  <a:pt x="612" y="2538"/>
                </a:lnTo>
                <a:lnTo>
                  <a:pt x="558" y="2500"/>
                </a:lnTo>
                <a:lnTo>
                  <a:pt x="506" y="2458"/>
                </a:lnTo>
                <a:lnTo>
                  <a:pt x="454" y="2416"/>
                </a:lnTo>
                <a:lnTo>
                  <a:pt x="406" y="2370"/>
                </a:lnTo>
                <a:lnTo>
                  <a:pt x="360" y="2322"/>
                </a:lnTo>
                <a:lnTo>
                  <a:pt x="318" y="2270"/>
                </a:lnTo>
                <a:lnTo>
                  <a:pt x="276" y="2218"/>
                </a:lnTo>
                <a:lnTo>
                  <a:pt x="238" y="2164"/>
                </a:lnTo>
                <a:lnTo>
                  <a:pt x="200" y="2108"/>
                </a:lnTo>
                <a:lnTo>
                  <a:pt x="168" y="2050"/>
                </a:lnTo>
                <a:lnTo>
                  <a:pt x="136" y="1990"/>
                </a:lnTo>
                <a:lnTo>
                  <a:pt x="110" y="1928"/>
                </a:lnTo>
                <a:lnTo>
                  <a:pt x="84" y="1866"/>
                </a:lnTo>
                <a:lnTo>
                  <a:pt x="62" y="1800"/>
                </a:lnTo>
                <a:lnTo>
                  <a:pt x="44" y="1734"/>
                </a:lnTo>
                <a:lnTo>
                  <a:pt x="28" y="1668"/>
                </a:lnTo>
                <a:lnTo>
                  <a:pt x="16" y="1600"/>
                </a:lnTo>
                <a:lnTo>
                  <a:pt x="8" y="1530"/>
                </a:lnTo>
                <a:lnTo>
                  <a:pt x="2" y="1460"/>
                </a:lnTo>
                <a:lnTo>
                  <a:pt x="0" y="1388"/>
                </a:lnTo>
                <a:lnTo>
                  <a:pt x="0" y="1388"/>
                </a:lnTo>
                <a:lnTo>
                  <a:pt x="2" y="1316"/>
                </a:lnTo>
                <a:lnTo>
                  <a:pt x="8" y="1246"/>
                </a:lnTo>
                <a:lnTo>
                  <a:pt x="16" y="1176"/>
                </a:lnTo>
                <a:lnTo>
                  <a:pt x="28" y="1108"/>
                </a:lnTo>
                <a:lnTo>
                  <a:pt x="44" y="1040"/>
                </a:lnTo>
                <a:lnTo>
                  <a:pt x="62" y="974"/>
                </a:lnTo>
                <a:lnTo>
                  <a:pt x="84" y="910"/>
                </a:lnTo>
                <a:lnTo>
                  <a:pt x="110" y="848"/>
                </a:lnTo>
                <a:lnTo>
                  <a:pt x="136" y="786"/>
                </a:lnTo>
                <a:lnTo>
                  <a:pt x="168" y="726"/>
                </a:lnTo>
                <a:lnTo>
                  <a:pt x="200" y="668"/>
                </a:lnTo>
                <a:lnTo>
                  <a:pt x="238" y="612"/>
                </a:lnTo>
                <a:lnTo>
                  <a:pt x="276" y="556"/>
                </a:lnTo>
                <a:lnTo>
                  <a:pt x="318" y="504"/>
                </a:lnTo>
                <a:lnTo>
                  <a:pt x="360" y="454"/>
                </a:lnTo>
                <a:lnTo>
                  <a:pt x="406" y="406"/>
                </a:lnTo>
                <a:lnTo>
                  <a:pt x="454" y="360"/>
                </a:lnTo>
                <a:lnTo>
                  <a:pt x="506" y="316"/>
                </a:lnTo>
                <a:lnTo>
                  <a:pt x="558" y="276"/>
                </a:lnTo>
                <a:lnTo>
                  <a:pt x="612" y="236"/>
                </a:lnTo>
                <a:lnTo>
                  <a:pt x="668" y="200"/>
                </a:lnTo>
                <a:lnTo>
                  <a:pt x="726" y="166"/>
                </a:lnTo>
                <a:lnTo>
                  <a:pt x="786" y="136"/>
                </a:lnTo>
                <a:lnTo>
                  <a:pt x="848" y="108"/>
                </a:lnTo>
                <a:lnTo>
                  <a:pt x="910" y="84"/>
                </a:lnTo>
                <a:lnTo>
                  <a:pt x="976" y="62"/>
                </a:lnTo>
                <a:lnTo>
                  <a:pt x="1042" y="42"/>
                </a:lnTo>
                <a:lnTo>
                  <a:pt x="1108" y="28"/>
                </a:lnTo>
                <a:lnTo>
                  <a:pt x="1176" y="16"/>
                </a:lnTo>
                <a:lnTo>
                  <a:pt x="1246" y="6"/>
                </a:lnTo>
                <a:lnTo>
                  <a:pt x="1316" y="2"/>
                </a:lnTo>
                <a:lnTo>
                  <a:pt x="1388" y="0"/>
                </a:lnTo>
                <a:lnTo>
                  <a:pt x="1388" y="0"/>
                </a:lnTo>
                <a:lnTo>
                  <a:pt x="1460" y="2"/>
                </a:lnTo>
                <a:lnTo>
                  <a:pt x="1530" y="6"/>
                </a:lnTo>
                <a:lnTo>
                  <a:pt x="1600" y="16"/>
                </a:lnTo>
                <a:lnTo>
                  <a:pt x="1668" y="28"/>
                </a:lnTo>
                <a:lnTo>
                  <a:pt x="1736" y="42"/>
                </a:lnTo>
                <a:lnTo>
                  <a:pt x="1802" y="62"/>
                </a:lnTo>
                <a:lnTo>
                  <a:pt x="1866" y="84"/>
                </a:lnTo>
                <a:lnTo>
                  <a:pt x="1928" y="108"/>
                </a:lnTo>
                <a:lnTo>
                  <a:pt x="1990" y="136"/>
                </a:lnTo>
                <a:lnTo>
                  <a:pt x="2050" y="166"/>
                </a:lnTo>
                <a:lnTo>
                  <a:pt x="2108" y="200"/>
                </a:lnTo>
                <a:lnTo>
                  <a:pt x="2164" y="236"/>
                </a:lnTo>
                <a:lnTo>
                  <a:pt x="2220" y="276"/>
                </a:lnTo>
                <a:lnTo>
                  <a:pt x="2272" y="316"/>
                </a:lnTo>
                <a:lnTo>
                  <a:pt x="2322" y="360"/>
                </a:lnTo>
                <a:lnTo>
                  <a:pt x="2370" y="406"/>
                </a:lnTo>
                <a:lnTo>
                  <a:pt x="2416" y="454"/>
                </a:lnTo>
                <a:lnTo>
                  <a:pt x="2460" y="504"/>
                </a:lnTo>
                <a:lnTo>
                  <a:pt x="2500" y="556"/>
                </a:lnTo>
                <a:lnTo>
                  <a:pt x="2540" y="612"/>
                </a:lnTo>
                <a:lnTo>
                  <a:pt x="2576" y="668"/>
                </a:lnTo>
                <a:lnTo>
                  <a:pt x="2610" y="726"/>
                </a:lnTo>
                <a:lnTo>
                  <a:pt x="2640" y="786"/>
                </a:lnTo>
                <a:lnTo>
                  <a:pt x="2668" y="848"/>
                </a:lnTo>
                <a:lnTo>
                  <a:pt x="2692" y="910"/>
                </a:lnTo>
                <a:lnTo>
                  <a:pt x="2714" y="974"/>
                </a:lnTo>
                <a:lnTo>
                  <a:pt x="2734" y="1040"/>
                </a:lnTo>
                <a:lnTo>
                  <a:pt x="2748" y="1108"/>
                </a:lnTo>
                <a:lnTo>
                  <a:pt x="2760" y="1176"/>
                </a:lnTo>
                <a:lnTo>
                  <a:pt x="2770" y="1246"/>
                </a:lnTo>
                <a:lnTo>
                  <a:pt x="2774" y="1316"/>
                </a:lnTo>
                <a:lnTo>
                  <a:pt x="2776" y="1388"/>
                </a:lnTo>
                <a:lnTo>
                  <a:pt x="2776" y="1388"/>
                </a:lnTo>
                <a:close/>
              </a:path>
            </a:pathLst>
          </a:custGeom>
          <a:solidFill>
            <a:srgbClr val="120B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60" name="Freeform 8"/>
          <p:cNvSpPr>
            <a:spLocks/>
          </p:cNvSpPr>
          <p:nvPr/>
        </p:nvSpPr>
        <p:spPr bwMode="auto">
          <a:xfrm>
            <a:off x="6511925" y="2214563"/>
            <a:ext cx="1484313" cy="1349375"/>
          </a:xfrm>
          <a:custGeom>
            <a:avLst/>
            <a:gdLst/>
            <a:ahLst/>
            <a:cxnLst>
              <a:cxn ang="0">
                <a:pos x="176" y="182"/>
              </a:cxn>
              <a:cxn ang="0">
                <a:pos x="126" y="182"/>
              </a:cxn>
              <a:cxn ang="0">
                <a:pos x="76" y="202"/>
              </a:cxn>
              <a:cxn ang="0">
                <a:pos x="48" y="222"/>
              </a:cxn>
              <a:cxn ang="0">
                <a:pos x="20" y="260"/>
              </a:cxn>
              <a:cxn ang="0">
                <a:pos x="4" y="302"/>
              </a:cxn>
              <a:cxn ang="0">
                <a:pos x="2" y="346"/>
              </a:cxn>
              <a:cxn ang="0">
                <a:pos x="10" y="388"/>
              </a:cxn>
              <a:cxn ang="0">
                <a:pos x="34" y="428"/>
              </a:cxn>
              <a:cxn ang="0">
                <a:pos x="56" y="452"/>
              </a:cxn>
              <a:cxn ang="0">
                <a:pos x="102" y="478"/>
              </a:cxn>
              <a:cxn ang="0">
                <a:pos x="154" y="488"/>
              </a:cxn>
              <a:cxn ang="0">
                <a:pos x="168" y="658"/>
              </a:cxn>
              <a:cxn ang="0">
                <a:pos x="264" y="668"/>
              </a:cxn>
              <a:cxn ang="0">
                <a:pos x="360" y="692"/>
              </a:cxn>
              <a:cxn ang="0">
                <a:pos x="452" y="730"/>
              </a:cxn>
              <a:cxn ang="0">
                <a:pos x="538" y="780"/>
              </a:cxn>
              <a:cxn ang="0">
                <a:pos x="618" y="846"/>
              </a:cxn>
              <a:cxn ang="0">
                <a:pos x="666" y="896"/>
              </a:cxn>
              <a:cxn ang="0">
                <a:pos x="726" y="976"/>
              </a:cxn>
              <a:cxn ang="0">
                <a:pos x="774" y="1064"/>
              </a:cxn>
              <a:cxn ang="0">
                <a:pos x="808" y="1156"/>
              </a:cxn>
              <a:cxn ang="0">
                <a:pos x="828" y="1250"/>
              </a:cxn>
              <a:cxn ang="0">
                <a:pos x="834" y="1346"/>
              </a:cxn>
              <a:cxn ang="0">
                <a:pos x="1004" y="1324"/>
              </a:cxn>
              <a:cxn ang="0">
                <a:pos x="1028" y="1276"/>
              </a:cxn>
              <a:cxn ang="0">
                <a:pos x="1046" y="1256"/>
              </a:cxn>
              <a:cxn ang="0">
                <a:pos x="1084" y="1228"/>
              </a:cxn>
              <a:cxn ang="0">
                <a:pos x="1126" y="1214"/>
              </a:cxn>
              <a:cxn ang="0">
                <a:pos x="1170" y="1214"/>
              </a:cxn>
              <a:cxn ang="0">
                <a:pos x="1214" y="1224"/>
              </a:cxn>
              <a:cxn ang="0">
                <a:pos x="1252" y="1248"/>
              </a:cxn>
              <a:cxn ang="0">
                <a:pos x="1274" y="1270"/>
              </a:cxn>
              <a:cxn ang="0">
                <a:pos x="1294" y="1304"/>
              </a:cxn>
              <a:cxn ang="0">
                <a:pos x="1498" y="1360"/>
              </a:cxn>
              <a:cxn ang="0">
                <a:pos x="1494" y="1232"/>
              </a:cxn>
              <a:cxn ang="0">
                <a:pos x="1464" y="1044"/>
              </a:cxn>
              <a:cxn ang="0">
                <a:pos x="1406" y="860"/>
              </a:cxn>
              <a:cxn ang="0">
                <a:pos x="1324" y="682"/>
              </a:cxn>
              <a:cxn ang="0">
                <a:pos x="1212" y="518"/>
              </a:cxn>
              <a:cxn ang="0">
                <a:pos x="1124" y="414"/>
              </a:cxn>
              <a:cxn ang="0">
                <a:pos x="970" y="278"/>
              </a:cxn>
              <a:cxn ang="0">
                <a:pos x="802" y="168"/>
              </a:cxn>
              <a:cxn ang="0">
                <a:pos x="624" y="86"/>
              </a:cxn>
              <a:cxn ang="0">
                <a:pos x="436" y="30"/>
              </a:cxn>
              <a:cxn ang="0">
                <a:pos x="244" y="2"/>
              </a:cxn>
            </a:cxnLst>
            <a:rect l="0" t="0" r="r" b="b"/>
            <a:pathLst>
              <a:path w="1498" h="1360">
                <a:moveTo>
                  <a:pt x="180" y="0"/>
                </a:moveTo>
                <a:lnTo>
                  <a:pt x="176" y="182"/>
                </a:lnTo>
                <a:lnTo>
                  <a:pt x="176" y="182"/>
                </a:lnTo>
                <a:lnTo>
                  <a:pt x="160" y="180"/>
                </a:lnTo>
                <a:lnTo>
                  <a:pt x="142" y="180"/>
                </a:lnTo>
                <a:lnTo>
                  <a:pt x="126" y="182"/>
                </a:lnTo>
                <a:lnTo>
                  <a:pt x="108" y="186"/>
                </a:lnTo>
                <a:lnTo>
                  <a:pt x="92" y="194"/>
                </a:lnTo>
                <a:lnTo>
                  <a:pt x="76" y="202"/>
                </a:lnTo>
                <a:lnTo>
                  <a:pt x="62" y="210"/>
                </a:lnTo>
                <a:lnTo>
                  <a:pt x="48" y="222"/>
                </a:lnTo>
                <a:lnTo>
                  <a:pt x="48" y="222"/>
                </a:lnTo>
                <a:lnTo>
                  <a:pt x="38" y="234"/>
                </a:lnTo>
                <a:lnTo>
                  <a:pt x="28" y="246"/>
                </a:lnTo>
                <a:lnTo>
                  <a:pt x="20" y="260"/>
                </a:lnTo>
                <a:lnTo>
                  <a:pt x="14" y="272"/>
                </a:lnTo>
                <a:lnTo>
                  <a:pt x="8" y="286"/>
                </a:lnTo>
                <a:lnTo>
                  <a:pt x="4" y="302"/>
                </a:lnTo>
                <a:lnTo>
                  <a:pt x="2" y="316"/>
                </a:lnTo>
                <a:lnTo>
                  <a:pt x="0" y="330"/>
                </a:lnTo>
                <a:lnTo>
                  <a:pt x="2" y="346"/>
                </a:lnTo>
                <a:lnTo>
                  <a:pt x="2" y="360"/>
                </a:lnTo>
                <a:lnTo>
                  <a:pt x="6" y="374"/>
                </a:lnTo>
                <a:lnTo>
                  <a:pt x="10" y="388"/>
                </a:lnTo>
                <a:lnTo>
                  <a:pt x="16" y="402"/>
                </a:lnTo>
                <a:lnTo>
                  <a:pt x="24" y="416"/>
                </a:lnTo>
                <a:lnTo>
                  <a:pt x="34" y="428"/>
                </a:lnTo>
                <a:lnTo>
                  <a:pt x="44" y="440"/>
                </a:lnTo>
                <a:lnTo>
                  <a:pt x="44" y="440"/>
                </a:lnTo>
                <a:lnTo>
                  <a:pt x="56" y="452"/>
                </a:lnTo>
                <a:lnTo>
                  <a:pt x="72" y="464"/>
                </a:lnTo>
                <a:lnTo>
                  <a:pt x="86" y="472"/>
                </a:lnTo>
                <a:lnTo>
                  <a:pt x="102" y="478"/>
                </a:lnTo>
                <a:lnTo>
                  <a:pt x="120" y="484"/>
                </a:lnTo>
                <a:lnTo>
                  <a:pt x="136" y="486"/>
                </a:lnTo>
                <a:lnTo>
                  <a:pt x="154" y="488"/>
                </a:lnTo>
                <a:lnTo>
                  <a:pt x="170" y="486"/>
                </a:lnTo>
                <a:lnTo>
                  <a:pt x="168" y="658"/>
                </a:lnTo>
                <a:lnTo>
                  <a:pt x="168" y="658"/>
                </a:lnTo>
                <a:lnTo>
                  <a:pt x="200" y="660"/>
                </a:lnTo>
                <a:lnTo>
                  <a:pt x="232" y="662"/>
                </a:lnTo>
                <a:lnTo>
                  <a:pt x="264" y="668"/>
                </a:lnTo>
                <a:lnTo>
                  <a:pt x="298" y="674"/>
                </a:lnTo>
                <a:lnTo>
                  <a:pt x="328" y="682"/>
                </a:lnTo>
                <a:lnTo>
                  <a:pt x="360" y="692"/>
                </a:lnTo>
                <a:lnTo>
                  <a:pt x="392" y="702"/>
                </a:lnTo>
                <a:lnTo>
                  <a:pt x="422" y="716"/>
                </a:lnTo>
                <a:lnTo>
                  <a:pt x="452" y="730"/>
                </a:lnTo>
                <a:lnTo>
                  <a:pt x="482" y="744"/>
                </a:lnTo>
                <a:lnTo>
                  <a:pt x="510" y="762"/>
                </a:lnTo>
                <a:lnTo>
                  <a:pt x="538" y="780"/>
                </a:lnTo>
                <a:lnTo>
                  <a:pt x="566" y="800"/>
                </a:lnTo>
                <a:lnTo>
                  <a:pt x="592" y="822"/>
                </a:lnTo>
                <a:lnTo>
                  <a:pt x="618" y="846"/>
                </a:lnTo>
                <a:lnTo>
                  <a:pt x="642" y="870"/>
                </a:lnTo>
                <a:lnTo>
                  <a:pt x="642" y="870"/>
                </a:lnTo>
                <a:lnTo>
                  <a:pt x="666" y="896"/>
                </a:lnTo>
                <a:lnTo>
                  <a:pt x="688" y="922"/>
                </a:lnTo>
                <a:lnTo>
                  <a:pt x="708" y="948"/>
                </a:lnTo>
                <a:lnTo>
                  <a:pt x="726" y="976"/>
                </a:lnTo>
                <a:lnTo>
                  <a:pt x="744" y="1004"/>
                </a:lnTo>
                <a:lnTo>
                  <a:pt x="760" y="1034"/>
                </a:lnTo>
                <a:lnTo>
                  <a:pt x="774" y="1064"/>
                </a:lnTo>
                <a:lnTo>
                  <a:pt x="786" y="1094"/>
                </a:lnTo>
                <a:lnTo>
                  <a:pt x="798" y="1124"/>
                </a:lnTo>
                <a:lnTo>
                  <a:pt x="808" y="1156"/>
                </a:lnTo>
                <a:lnTo>
                  <a:pt x="816" y="1186"/>
                </a:lnTo>
                <a:lnTo>
                  <a:pt x="822" y="1218"/>
                </a:lnTo>
                <a:lnTo>
                  <a:pt x="828" y="1250"/>
                </a:lnTo>
                <a:lnTo>
                  <a:pt x="832" y="1282"/>
                </a:lnTo>
                <a:lnTo>
                  <a:pt x="834" y="1314"/>
                </a:lnTo>
                <a:lnTo>
                  <a:pt x="834" y="1346"/>
                </a:lnTo>
                <a:lnTo>
                  <a:pt x="1000" y="1350"/>
                </a:lnTo>
                <a:lnTo>
                  <a:pt x="1000" y="1350"/>
                </a:lnTo>
                <a:lnTo>
                  <a:pt x="1004" y="1324"/>
                </a:lnTo>
                <a:lnTo>
                  <a:pt x="1014" y="1300"/>
                </a:lnTo>
                <a:lnTo>
                  <a:pt x="1020" y="1288"/>
                </a:lnTo>
                <a:lnTo>
                  <a:pt x="1028" y="1276"/>
                </a:lnTo>
                <a:lnTo>
                  <a:pt x="1036" y="1266"/>
                </a:lnTo>
                <a:lnTo>
                  <a:pt x="1046" y="1256"/>
                </a:lnTo>
                <a:lnTo>
                  <a:pt x="1046" y="1256"/>
                </a:lnTo>
                <a:lnTo>
                  <a:pt x="1058" y="1244"/>
                </a:lnTo>
                <a:lnTo>
                  <a:pt x="1070" y="1236"/>
                </a:lnTo>
                <a:lnTo>
                  <a:pt x="1084" y="1228"/>
                </a:lnTo>
                <a:lnTo>
                  <a:pt x="1098" y="1222"/>
                </a:lnTo>
                <a:lnTo>
                  <a:pt x="1112" y="1218"/>
                </a:lnTo>
                <a:lnTo>
                  <a:pt x="1126" y="1214"/>
                </a:lnTo>
                <a:lnTo>
                  <a:pt x="1142" y="1212"/>
                </a:lnTo>
                <a:lnTo>
                  <a:pt x="1156" y="1212"/>
                </a:lnTo>
                <a:lnTo>
                  <a:pt x="1170" y="1214"/>
                </a:lnTo>
                <a:lnTo>
                  <a:pt x="1186" y="1216"/>
                </a:lnTo>
                <a:lnTo>
                  <a:pt x="1200" y="1220"/>
                </a:lnTo>
                <a:lnTo>
                  <a:pt x="1214" y="1224"/>
                </a:lnTo>
                <a:lnTo>
                  <a:pt x="1228" y="1232"/>
                </a:lnTo>
                <a:lnTo>
                  <a:pt x="1240" y="1240"/>
                </a:lnTo>
                <a:lnTo>
                  <a:pt x="1252" y="1248"/>
                </a:lnTo>
                <a:lnTo>
                  <a:pt x="1264" y="1260"/>
                </a:lnTo>
                <a:lnTo>
                  <a:pt x="1264" y="1260"/>
                </a:lnTo>
                <a:lnTo>
                  <a:pt x="1274" y="1270"/>
                </a:lnTo>
                <a:lnTo>
                  <a:pt x="1282" y="1282"/>
                </a:lnTo>
                <a:lnTo>
                  <a:pt x="1288" y="1292"/>
                </a:lnTo>
                <a:lnTo>
                  <a:pt x="1294" y="1304"/>
                </a:lnTo>
                <a:lnTo>
                  <a:pt x="1302" y="1330"/>
                </a:lnTo>
                <a:lnTo>
                  <a:pt x="1306" y="1356"/>
                </a:lnTo>
                <a:lnTo>
                  <a:pt x="1498" y="1360"/>
                </a:lnTo>
                <a:lnTo>
                  <a:pt x="1498" y="1360"/>
                </a:lnTo>
                <a:lnTo>
                  <a:pt x="1498" y="1296"/>
                </a:lnTo>
                <a:lnTo>
                  <a:pt x="1494" y="1232"/>
                </a:lnTo>
                <a:lnTo>
                  <a:pt x="1486" y="1170"/>
                </a:lnTo>
                <a:lnTo>
                  <a:pt x="1476" y="1106"/>
                </a:lnTo>
                <a:lnTo>
                  <a:pt x="1464" y="1044"/>
                </a:lnTo>
                <a:lnTo>
                  <a:pt x="1448" y="982"/>
                </a:lnTo>
                <a:lnTo>
                  <a:pt x="1428" y="920"/>
                </a:lnTo>
                <a:lnTo>
                  <a:pt x="1406" y="860"/>
                </a:lnTo>
                <a:lnTo>
                  <a:pt x="1382" y="800"/>
                </a:lnTo>
                <a:lnTo>
                  <a:pt x="1354" y="740"/>
                </a:lnTo>
                <a:lnTo>
                  <a:pt x="1324" y="682"/>
                </a:lnTo>
                <a:lnTo>
                  <a:pt x="1290" y="626"/>
                </a:lnTo>
                <a:lnTo>
                  <a:pt x="1252" y="572"/>
                </a:lnTo>
                <a:lnTo>
                  <a:pt x="1212" y="518"/>
                </a:lnTo>
                <a:lnTo>
                  <a:pt x="1170" y="466"/>
                </a:lnTo>
                <a:lnTo>
                  <a:pt x="1124" y="414"/>
                </a:lnTo>
                <a:lnTo>
                  <a:pt x="1124" y="414"/>
                </a:lnTo>
                <a:lnTo>
                  <a:pt x="1074" y="366"/>
                </a:lnTo>
                <a:lnTo>
                  <a:pt x="1022" y="320"/>
                </a:lnTo>
                <a:lnTo>
                  <a:pt x="970" y="278"/>
                </a:lnTo>
                <a:lnTo>
                  <a:pt x="916" y="238"/>
                </a:lnTo>
                <a:lnTo>
                  <a:pt x="860" y="202"/>
                </a:lnTo>
                <a:lnTo>
                  <a:pt x="802" y="168"/>
                </a:lnTo>
                <a:lnTo>
                  <a:pt x="744" y="138"/>
                </a:lnTo>
                <a:lnTo>
                  <a:pt x="684" y="110"/>
                </a:lnTo>
                <a:lnTo>
                  <a:pt x="624" y="86"/>
                </a:lnTo>
                <a:lnTo>
                  <a:pt x="562" y="64"/>
                </a:lnTo>
                <a:lnTo>
                  <a:pt x="500" y="46"/>
                </a:lnTo>
                <a:lnTo>
                  <a:pt x="436" y="30"/>
                </a:lnTo>
                <a:lnTo>
                  <a:pt x="372" y="18"/>
                </a:lnTo>
                <a:lnTo>
                  <a:pt x="308" y="8"/>
                </a:lnTo>
                <a:lnTo>
                  <a:pt x="244" y="2"/>
                </a:lnTo>
                <a:lnTo>
                  <a:pt x="180" y="0"/>
                </a:lnTo>
                <a:lnTo>
                  <a:pt x="180" y="0"/>
                </a:lnTo>
                <a:close/>
              </a:path>
            </a:pathLst>
          </a:custGeom>
          <a:solidFill>
            <a:srgbClr val="FF6D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61" name="Freeform 9"/>
          <p:cNvSpPr>
            <a:spLocks/>
          </p:cNvSpPr>
          <p:nvPr/>
        </p:nvSpPr>
        <p:spPr bwMode="auto">
          <a:xfrm>
            <a:off x="5345113" y="3549650"/>
            <a:ext cx="1500187" cy="1320800"/>
          </a:xfrm>
          <a:custGeom>
            <a:avLst/>
            <a:gdLst/>
            <a:ahLst/>
            <a:cxnLst>
              <a:cxn ang="0">
                <a:pos x="1344" y="676"/>
              </a:cxn>
              <a:cxn ang="0">
                <a:pos x="1244" y="668"/>
              </a:cxn>
              <a:cxn ang="0">
                <a:pos x="1146" y="646"/>
              </a:cxn>
              <a:cxn ang="0">
                <a:pos x="1052" y="612"/>
              </a:cxn>
              <a:cxn ang="0">
                <a:pos x="962" y="562"/>
              </a:cxn>
              <a:cxn ang="0">
                <a:pos x="880" y="498"/>
              </a:cxn>
              <a:cxn ang="0">
                <a:pos x="830" y="448"/>
              </a:cxn>
              <a:cxn ang="0">
                <a:pos x="768" y="368"/>
              </a:cxn>
              <a:cxn ang="0">
                <a:pos x="718" y="282"/>
              </a:cxn>
              <a:cxn ang="0">
                <a:pos x="684" y="192"/>
              </a:cxn>
              <a:cxn ang="0">
                <a:pos x="660" y="98"/>
              </a:cxn>
              <a:cxn ang="0">
                <a:pos x="652" y="2"/>
              </a:cxn>
              <a:cxn ang="0">
                <a:pos x="474" y="26"/>
              </a:cxn>
              <a:cxn ang="0">
                <a:pos x="444" y="84"/>
              </a:cxn>
              <a:cxn ang="0">
                <a:pos x="424" y="106"/>
              </a:cxn>
              <a:cxn ang="0">
                <a:pos x="384" y="128"/>
              </a:cxn>
              <a:cxn ang="0">
                <a:pos x="342" y="140"/>
              </a:cxn>
              <a:cxn ang="0">
                <a:pos x="298" y="136"/>
              </a:cxn>
              <a:cxn ang="0">
                <a:pos x="254" y="122"/>
              </a:cxn>
              <a:cxn ang="0">
                <a:pos x="218" y="94"/>
              </a:cxn>
              <a:cxn ang="0">
                <a:pos x="200" y="74"/>
              </a:cxn>
              <a:cxn ang="0">
                <a:pos x="174" y="0"/>
              </a:cxn>
              <a:cxn ang="0">
                <a:pos x="2" y="64"/>
              </a:cxn>
              <a:cxn ang="0">
                <a:pos x="26" y="254"/>
              </a:cxn>
              <a:cxn ang="0">
                <a:pos x="78" y="440"/>
              </a:cxn>
              <a:cxn ang="0">
                <a:pos x="156" y="616"/>
              </a:cxn>
              <a:cxn ang="0">
                <a:pos x="262" y="784"/>
              </a:cxn>
              <a:cxn ang="0">
                <a:pos x="394" y="938"/>
              </a:cxn>
              <a:cxn ang="0">
                <a:pos x="496" y="1030"/>
              </a:cxn>
              <a:cxn ang="0">
                <a:pos x="662" y="1146"/>
              </a:cxn>
              <a:cxn ang="0">
                <a:pos x="838" y="1234"/>
              </a:cxn>
              <a:cxn ang="0">
                <a:pos x="1024" y="1294"/>
              </a:cxn>
              <a:cxn ang="0">
                <a:pos x="1216" y="1326"/>
              </a:cxn>
              <a:cxn ang="0">
                <a:pos x="1344" y="1156"/>
              </a:cxn>
              <a:cxn ang="0">
                <a:pos x="1378" y="1154"/>
              </a:cxn>
              <a:cxn ang="0">
                <a:pos x="1426" y="1142"/>
              </a:cxn>
              <a:cxn ang="0">
                <a:pos x="1470" y="1110"/>
              </a:cxn>
              <a:cxn ang="0">
                <a:pos x="1490" y="1086"/>
              </a:cxn>
              <a:cxn ang="0">
                <a:pos x="1508" y="1046"/>
              </a:cxn>
              <a:cxn ang="0">
                <a:pos x="1514" y="1002"/>
              </a:cxn>
              <a:cxn ang="0">
                <a:pos x="1508" y="958"/>
              </a:cxn>
              <a:cxn ang="0">
                <a:pos x="1490" y="918"/>
              </a:cxn>
              <a:cxn ang="0">
                <a:pos x="1470" y="894"/>
              </a:cxn>
              <a:cxn ang="0">
                <a:pos x="1426" y="862"/>
              </a:cxn>
              <a:cxn ang="0">
                <a:pos x="1378" y="848"/>
              </a:cxn>
              <a:cxn ang="0">
                <a:pos x="1344" y="848"/>
              </a:cxn>
            </a:cxnLst>
            <a:rect l="0" t="0" r="r" b="b"/>
            <a:pathLst>
              <a:path w="1514" h="1332">
                <a:moveTo>
                  <a:pt x="1344" y="848"/>
                </a:moveTo>
                <a:lnTo>
                  <a:pt x="1344" y="676"/>
                </a:lnTo>
                <a:lnTo>
                  <a:pt x="1344" y="676"/>
                </a:lnTo>
                <a:lnTo>
                  <a:pt x="1312" y="674"/>
                </a:lnTo>
                <a:lnTo>
                  <a:pt x="1278" y="672"/>
                </a:lnTo>
                <a:lnTo>
                  <a:pt x="1244" y="668"/>
                </a:lnTo>
                <a:lnTo>
                  <a:pt x="1212" y="662"/>
                </a:lnTo>
                <a:lnTo>
                  <a:pt x="1180" y="656"/>
                </a:lnTo>
                <a:lnTo>
                  <a:pt x="1146" y="646"/>
                </a:lnTo>
                <a:lnTo>
                  <a:pt x="1114" y="636"/>
                </a:lnTo>
                <a:lnTo>
                  <a:pt x="1084" y="624"/>
                </a:lnTo>
                <a:lnTo>
                  <a:pt x="1052" y="612"/>
                </a:lnTo>
                <a:lnTo>
                  <a:pt x="1022" y="596"/>
                </a:lnTo>
                <a:lnTo>
                  <a:pt x="992" y="580"/>
                </a:lnTo>
                <a:lnTo>
                  <a:pt x="962" y="562"/>
                </a:lnTo>
                <a:lnTo>
                  <a:pt x="934" y="542"/>
                </a:lnTo>
                <a:lnTo>
                  <a:pt x="906" y="520"/>
                </a:lnTo>
                <a:lnTo>
                  <a:pt x="880" y="498"/>
                </a:lnTo>
                <a:lnTo>
                  <a:pt x="854" y="472"/>
                </a:lnTo>
                <a:lnTo>
                  <a:pt x="854" y="472"/>
                </a:lnTo>
                <a:lnTo>
                  <a:pt x="830" y="448"/>
                </a:lnTo>
                <a:lnTo>
                  <a:pt x="808" y="422"/>
                </a:lnTo>
                <a:lnTo>
                  <a:pt x="786" y="396"/>
                </a:lnTo>
                <a:lnTo>
                  <a:pt x="768" y="368"/>
                </a:lnTo>
                <a:lnTo>
                  <a:pt x="750" y="340"/>
                </a:lnTo>
                <a:lnTo>
                  <a:pt x="734" y="312"/>
                </a:lnTo>
                <a:lnTo>
                  <a:pt x="718" y="282"/>
                </a:lnTo>
                <a:lnTo>
                  <a:pt x="706" y="252"/>
                </a:lnTo>
                <a:lnTo>
                  <a:pt x="694" y="222"/>
                </a:lnTo>
                <a:lnTo>
                  <a:pt x="684" y="192"/>
                </a:lnTo>
                <a:lnTo>
                  <a:pt x="674" y="160"/>
                </a:lnTo>
                <a:lnTo>
                  <a:pt x="666" y="130"/>
                </a:lnTo>
                <a:lnTo>
                  <a:pt x="660" y="98"/>
                </a:lnTo>
                <a:lnTo>
                  <a:pt x="656" y="66"/>
                </a:lnTo>
                <a:lnTo>
                  <a:pt x="654" y="34"/>
                </a:lnTo>
                <a:lnTo>
                  <a:pt x="652" y="2"/>
                </a:lnTo>
                <a:lnTo>
                  <a:pt x="480" y="2"/>
                </a:lnTo>
                <a:lnTo>
                  <a:pt x="480" y="2"/>
                </a:lnTo>
                <a:lnTo>
                  <a:pt x="474" y="26"/>
                </a:lnTo>
                <a:lnTo>
                  <a:pt x="466" y="52"/>
                </a:lnTo>
                <a:lnTo>
                  <a:pt x="452" y="74"/>
                </a:lnTo>
                <a:lnTo>
                  <a:pt x="444" y="84"/>
                </a:lnTo>
                <a:lnTo>
                  <a:pt x="436" y="94"/>
                </a:lnTo>
                <a:lnTo>
                  <a:pt x="436" y="94"/>
                </a:lnTo>
                <a:lnTo>
                  <a:pt x="424" y="106"/>
                </a:lnTo>
                <a:lnTo>
                  <a:pt x="412" y="114"/>
                </a:lnTo>
                <a:lnTo>
                  <a:pt x="398" y="122"/>
                </a:lnTo>
                <a:lnTo>
                  <a:pt x="384" y="128"/>
                </a:lnTo>
                <a:lnTo>
                  <a:pt x="370" y="134"/>
                </a:lnTo>
                <a:lnTo>
                  <a:pt x="356" y="136"/>
                </a:lnTo>
                <a:lnTo>
                  <a:pt x="342" y="140"/>
                </a:lnTo>
                <a:lnTo>
                  <a:pt x="326" y="140"/>
                </a:lnTo>
                <a:lnTo>
                  <a:pt x="312" y="140"/>
                </a:lnTo>
                <a:lnTo>
                  <a:pt x="298" y="136"/>
                </a:lnTo>
                <a:lnTo>
                  <a:pt x="282" y="134"/>
                </a:lnTo>
                <a:lnTo>
                  <a:pt x="268" y="128"/>
                </a:lnTo>
                <a:lnTo>
                  <a:pt x="254" y="122"/>
                </a:lnTo>
                <a:lnTo>
                  <a:pt x="242" y="114"/>
                </a:lnTo>
                <a:lnTo>
                  <a:pt x="230" y="106"/>
                </a:lnTo>
                <a:lnTo>
                  <a:pt x="218" y="94"/>
                </a:lnTo>
                <a:lnTo>
                  <a:pt x="218" y="94"/>
                </a:lnTo>
                <a:lnTo>
                  <a:pt x="208" y="84"/>
                </a:lnTo>
                <a:lnTo>
                  <a:pt x="200" y="74"/>
                </a:lnTo>
                <a:lnTo>
                  <a:pt x="186" y="50"/>
                </a:lnTo>
                <a:lnTo>
                  <a:pt x="178" y="26"/>
                </a:lnTo>
                <a:lnTo>
                  <a:pt x="174" y="0"/>
                </a:lnTo>
                <a:lnTo>
                  <a:pt x="0" y="0"/>
                </a:lnTo>
                <a:lnTo>
                  <a:pt x="0" y="0"/>
                </a:lnTo>
                <a:lnTo>
                  <a:pt x="2" y="64"/>
                </a:lnTo>
                <a:lnTo>
                  <a:pt x="6" y="128"/>
                </a:lnTo>
                <a:lnTo>
                  <a:pt x="14" y="190"/>
                </a:lnTo>
                <a:lnTo>
                  <a:pt x="26" y="254"/>
                </a:lnTo>
                <a:lnTo>
                  <a:pt x="40" y="316"/>
                </a:lnTo>
                <a:lnTo>
                  <a:pt x="58" y="378"/>
                </a:lnTo>
                <a:lnTo>
                  <a:pt x="78" y="440"/>
                </a:lnTo>
                <a:lnTo>
                  <a:pt x="100" y="500"/>
                </a:lnTo>
                <a:lnTo>
                  <a:pt x="128" y="558"/>
                </a:lnTo>
                <a:lnTo>
                  <a:pt x="156" y="616"/>
                </a:lnTo>
                <a:lnTo>
                  <a:pt x="188" y="674"/>
                </a:lnTo>
                <a:lnTo>
                  <a:pt x="224" y="730"/>
                </a:lnTo>
                <a:lnTo>
                  <a:pt x="262" y="784"/>
                </a:lnTo>
                <a:lnTo>
                  <a:pt x="302" y="838"/>
                </a:lnTo>
                <a:lnTo>
                  <a:pt x="346" y="888"/>
                </a:lnTo>
                <a:lnTo>
                  <a:pt x="394" y="938"/>
                </a:lnTo>
                <a:lnTo>
                  <a:pt x="394" y="938"/>
                </a:lnTo>
                <a:lnTo>
                  <a:pt x="444" y="986"/>
                </a:lnTo>
                <a:lnTo>
                  <a:pt x="496" y="1030"/>
                </a:lnTo>
                <a:lnTo>
                  <a:pt x="550" y="1072"/>
                </a:lnTo>
                <a:lnTo>
                  <a:pt x="604" y="1110"/>
                </a:lnTo>
                <a:lnTo>
                  <a:pt x="662" y="1146"/>
                </a:lnTo>
                <a:lnTo>
                  <a:pt x="720" y="1178"/>
                </a:lnTo>
                <a:lnTo>
                  <a:pt x="778" y="1208"/>
                </a:lnTo>
                <a:lnTo>
                  <a:pt x="838" y="1234"/>
                </a:lnTo>
                <a:lnTo>
                  <a:pt x="900" y="1256"/>
                </a:lnTo>
                <a:lnTo>
                  <a:pt x="962" y="1276"/>
                </a:lnTo>
                <a:lnTo>
                  <a:pt x="1024" y="1294"/>
                </a:lnTo>
                <a:lnTo>
                  <a:pt x="1088" y="1308"/>
                </a:lnTo>
                <a:lnTo>
                  <a:pt x="1152" y="1318"/>
                </a:lnTo>
                <a:lnTo>
                  <a:pt x="1216" y="1326"/>
                </a:lnTo>
                <a:lnTo>
                  <a:pt x="1280" y="1332"/>
                </a:lnTo>
                <a:lnTo>
                  <a:pt x="1344" y="1332"/>
                </a:lnTo>
                <a:lnTo>
                  <a:pt x="1344" y="1156"/>
                </a:lnTo>
                <a:lnTo>
                  <a:pt x="1344" y="1156"/>
                </a:lnTo>
                <a:lnTo>
                  <a:pt x="1362" y="1156"/>
                </a:lnTo>
                <a:lnTo>
                  <a:pt x="1378" y="1154"/>
                </a:lnTo>
                <a:lnTo>
                  <a:pt x="1394" y="1152"/>
                </a:lnTo>
                <a:lnTo>
                  <a:pt x="1410" y="1148"/>
                </a:lnTo>
                <a:lnTo>
                  <a:pt x="1426" y="1142"/>
                </a:lnTo>
                <a:lnTo>
                  <a:pt x="1442" y="1132"/>
                </a:lnTo>
                <a:lnTo>
                  <a:pt x="1456" y="1122"/>
                </a:lnTo>
                <a:lnTo>
                  <a:pt x="1470" y="1110"/>
                </a:lnTo>
                <a:lnTo>
                  <a:pt x="1470" y="1110"/>
                </a:lnTo>
                <a:lnTo>
                  <a:pt x="1480" y="1100"/>
                </a:lnTo>
                <a:lnTo>
                  <a:pt x="1490" y="1086"/>
                </a:lnTo>
                <a:lnTo>
                  <a:pt x="1496" y="1074"/>
                </a:lnTo>
                <a:lnTo>
                  <a:pt x="1504" y="1060"/>
                </a:lnTo>
                <a:lnTo>
                  <a:pt x="1508" y="1046"/>
                </a:lnTo>
                <a:lnTo>
                  <a:pt x="1512" y="1032"/>
                </a:lnTo>
                <a:lnTo>
                  <a:pt x="1514" y="1016"/>
                </a:lnTo>
                <a:lnTo>
                  <a:pt x="1514" y="1002"/>
                </a:lnTo>
                <a:lnTo>
                  <a:pt x="1514" y="988"/>
                </a:lnTo>
                <a:lnTo>
                  <a:pt x="1512" y="972"/>
                </a:lnTo>
                <a:lnTo>
                  <a:pt x="1508" y="958"/>
                </a:lnTo>
                <a:lnTo>
                  <a:pt x="1504" y="944"/>
                </a:lnTo>
                <a:lnTo>
                  <a:pt x="1496" y="930"/>
                </a:lnTo>
                <a:lnTo>
                  <a:pt x="1490" y="918"/>
                </a:lnTo>
                <a:lnTo>
                  <a:pt x="1480" y="904"/>
                </a:lnTo>
                <a:lnTo>
                  <a:pt x="1470" y="894"/>
                </a:lnTo>
                <a:lnTo>
                  <a:pt x="1470" y="894"/>
                </a:lnTo>
                <a:lnTo>
                  <a:pt x="1456" y="882"/>
                </a:lnTo>
                <a:lnTo>
                  <a:pt x="1442" y="872"/>
                </a:lnTo>
                <a:lnTo>
                  <a:pt x="1426" y="862"/>
                </a:lnTo>
                <a:lnTo>
                  <a:pt x="1410" y="856"/>
                </a:lnTo>
                <a:lnTo>
                  <a:pt x="1394" y="852"/>
                </a:lnTo>
                <a:lnTo>
                  <a:pt x="1378" y="848"/>
                </a:lnTo>
                <a:lnTo>
                  <a:pt x="1362" y="848"/>
                </a:lnTo>
                <a:lnTo>
                  <a:pt x="1344" y="848"/>
                </a:lnTo>
                <a:lnTo>
                  <a:pt x="1344" y="848"/>
                </a:lnTo>
                <a:close/>
              </a:path>
            </a:pathLst>
          </a:custGeom>
          <a:solidFill>
            <a:srgbClr val="FFCF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62" name="Rectangle 10"/>
          <p:cNvSpPr>
            <a:spLocks noChangeArrowheads="1"/>
          </p:cNvSpPr>
          <p:nvPr/>
        </p:nvSpPr>
        <p:spPr bwMode="auto">
          <a:xfrm>
            <a:off x="7240588" y="2555875"/>
            <a:ext cx="2952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B55A00"/>
                </a:solidFill>
                <a:latin typeface="Verdana" pitchFamily="34" charset="0"/>
              </a:rPr>
              <a:t>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3163" name="Rectangle 11"/>
          <p:cNvSpPr>
            <a:spLocks noChangeArrowheads="1"/>
          </p:cNvSpPr>
          <p:nvPr/>
        </p:nvSpPr>
        <p:spPr bwMode="auto">
          <a:xfrm>
            <a:off x="7231063" y="2573338"/>
            <a:ext cx="2952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5864225" y="3930650"/>
            <a:ext cx="2524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B8B82F"/>
                </a:solidFill>
                <a:latin typeface="Verdana" pitchFamily="34" charset="0"/>
              </a:rPr>
              <a:t>S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5845175" y="3940175"/>
            <a:ext cx="2524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S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3166" name="Freeform 14"/>
          <p:cNvSpPr>
            <a:spLocks noChangeAspect="1"/>
          </p:cNvSpPr>
          <p:nvPr/>
        </p:nvSpPr>
        <p:spPr bwMode="auto">
          <a:xfrm>
            <a:off x="5346700" y="2220913"/>
            <a:ext cx="1338263" cy="1476375"/>
          </a:xfrm>
          <a:custGeom>
            <a:avLst/>
            <a:gdLst/>
            <a:ahLst/>
            <a:cxnLst>
              <a:cxn ang="0">
                <a:pos x="346" y="446"/>
              </a:cxn>
              <a:cxn ang="0">
                <a:pos x="222" y="606"/>
              </a:cxn>
              <a:cxn ang="0">
                <a:pos x="126" y="778"/>
              </a:cxn>
              <a:cxn ang="0">
                <a:pos x="56" y="962"/>
              </a:cxn>
              <a:cxn ang="0">
                <a:pos x="14" y="1150"/>
              </a:cxn>
              <a:cxn ang="0">
                <a:pos x="0" y="1344"/>
              </a:cxn>
              <a:cxn ang="0">
                <a:pos x="176" y="1358"/>
              </a:cxn>
              <a:cxn ang="0">
                <a:pos x="186" y="1402"/>
              </a:cxn>
              <a:cxn ang="0">
                <a:pos x="210" y="1442"/>
              </a:cxn>
              <a:cxn ang="0">
                <a:pos x="232" y="1464"/>
              </a:cxn>
              <a:cxn ang="0">
                <a:pos x="270" y="1486"/>
              </a:cxn>
              <a:cxn ang="0">
                <a:pos x="314" y="1498"/>
              </a:cxn>
              <a:cxn ang="0">
                <a:pos x="358" y="1496"/>
              </a:cxn>
              <a:cxn ang="0">
                <a:pos x="400" y="1480"/>
              </a:cxn>
              <a:cxn ang="0">
                <a:pos x="438" y="1454"/>
              </a:cxn>
              <a:cxn ang="0">
                <a:pos x="458" y="1430"/>
              </a:cxn>
              <a:cxn ang="0">
                <a:pos x="476" y="1388"/>
              </a:cxn>
              <a:cxn ang="0">
                <a:pos x="482" y="1344"/>
              </a:cxn>
              <a:cxn ang="0">
                <a:pos x="652" y="1312"/>
              </a:cxn>
              <a:cxn ang="0">
                <a:pos x="664" y="1214"/>
              </a:cxn>
              <a:cxn ang="0">
                <a:pos x="690" y="1118"/>
              </a:cxn>
              <a:cxn ang="0">
                <a:pos x="732" y="1026"/>
              </a:cxn>
              <a:cxn ang="0">
                <a:pos x="786" y="940"/>
              </a:cxn>
              <a:cxn ang="0">
                <a:pos x="854" y="860"/>
              </a:cxn>
              <a:cxn ang="0">
                <a:pos x="908" y="812"/>
              </a:cxn>
              <a:cxn ang="0">
                <a:pos x="996" y="750"/>
              </a:cxn>
              <a:cxn ang="0">
                <a:pos x="1090" y="706"/>
              </a:cxn>
              <a:cxn ang="0">
                <a:pos x="1188" y="676"/>
              </a:cxn>
              <a:cxn ang="0">
                <a:pos x="1290" y="660"/>
              </a:cxn>
              <a:cxn ang="0">
                <a:pos x="1358" y="490"/>
              </a:cxn>
              <a:cxn ang="0">
                <a:pos x="1326" y="488"/>
              </a:cxn>
              <a:cxn ang="0">
                <a:pos x="1282" y="474"/>
              </a:cxn>
              <a:cxn ang="0">
                <a:pos x="1242" y="446"/>
              </a:cxn>
              <a:cxn ang="0">
                <a:pos x="1222" y="422"/>
              </a:cxn>
              <a:cxn ang="0">
                <a:pos x="1202" y="380"/>
              </a:cxn>
              <a:cxn ang="0">
                <a:pos x="1196" y="336"/>
              </a:cxn>
              <a:cxn ang="0">
                <a:pos x="1202" y="292"/>
              </a:cxn>
              <a:cxn ang="0">
                <a:pos x="1222" y="252"/>
              </a:cxn>
              <a:cxn ang="0">
                <a:pos x="1242" y="228"/>
              </a:cxn>
              <a:cxn ang="0">
                <a:pos x="1280" y="198"/>
              </a:cxn>
              <a:cxn ang="0">
                <a:pos x="1326" y="184"/>
              </a:cxn>
              <a:cxn ang="0">
                <a:pos x="1356" y="0"/>
              </a:cxn>
              <a:cxn ang="0">
                <a:pos x="1226" y="6"/>
              </a:cxn>
              <a:cxn ang="0">
                <a:pos x="1032" y="38"/>
              </a:cxn>
              <a:cxn ang="0">
                <a:pos x="844" y="98"/>
              </a:cxn>
              <a:cxn ang="0">
                <a:pos x="664" y="186"/>
              </a:cxn>
              <a:cxn ang="0">
                <a:pos x="498" y="302"/>
              </a:cxn>
              <a:cxn ang="0">
                <a:pos x="394" y="396"/>
              </a:cxn>
            </a:cxnLst>
            <a:rect l="0" t="0" r="r" b="b"/>
            <a:pathLst>
              <a:path w="1358" h="1498">
                <a:moveTo>
                  <a:pt x="394" y="396"/>
                </a:moveTo>
                <a:lnTo>
                  <a:pt x="394" y="396"/>
                </a:lnTo>
                <a:lnTo>
                  <a:pt x="346" y="446"/>
                </a:lnTo>
                <a:lnTo>
                  <a:pt x="302" y="498"/>
                </a:lnTo>
                <a:lnTo>
                  <a:pt x="260" y="550"/>
                </a:lnTo>
                <a:lnTo>
                  <a:pt x="222" y="606"/>
                </a:lnTo>
                <a:lnTo>
                  <a:pt x="188" y="662"/>
                </a:lnTo>
                <a:lnTo>
                  <a:pt x="154" y="720"/>
                </a:lnTo>
                <a:lnTo>
                  <a:pt x="126" y="778"/>
                </a:lnTo>
                <a:lnTo>
                  <a:pt x="100" y="838"/>
                </a:lnTo>
                <a:lnTo>
                  <a:pt x="76" y="900"/>
                </a:lnTo>
                <a:lnTo>
                  <a:pt x="56" y="962"/>
                </a:lnTo>
                <a:lnTo>
                  <a:pt x="38" y="1024"/>
                </a:lnTo>
                <a:lnTo>
                  <a:pt x="24" y="1088"/>
                </a:lnTo>
                <a:lnTo>
                  <a:pt x="14" y="1150"/>
                </a:lnTo>
                <a:lnTo>
                  <a:pt x="6" y="1214"/>
                </a:lnTo>
                <a:lnTo>
                  <a:pt x="2" y="1278"/>
                </a:lnTo>
                <a:lnTo>
                  <a:pt x="0" y="1344"/>
                </a:lnTo>
                <a:lnTo>
                  <a:pt x="174" y="1344"/>
                </a:lnTo>
                <a:lnTo>
                  <a:pt x="174" y="1344"/>
                </a:lnTo>
                <a:lnTo>
                  <a:pt x="176" y="1358"/>
                </a:lnTo>
                <a:lnTo>
                  <a:pt x="178" y="1374"/>
                </a:lnTo>
                <a:lnTo>
                  <a:pt x="182" y="1388"/>
                </a:lnTo>
                <a:lnTo>
                  <a:pt x="186" y="1402"/>
                </a:lnTo>
                <a:lnTo>
                  <a:pt x="192" y="1416"/>
                </a:lnTo>
                <a:lnTo>
                  <a:pt x="200" y="1428"/>
                </a:lnTo>
                <a:lnTo>
                  <a:pt x="210" y="1442"/>
                </a:lnTo>
                <a:lnTo>
                  <a:pt x="220" y="1454"/>
                </a:lnTo>
                <a:lnTo>
                  <a:pt x="220" y="1454"/>
                </a:lnTo>
                <a:lnTo>
                  <a:pt x="232" y="1464"/>
                </a:lnTo>
                <a:lnTo>
                  <a:pt x="244" y="1472"/>
                </a:lnTo>
                <a:lnTo>
                  <a:pt x="258" y="1480"/>
                </a:lnTo>
                <a:lnTo>
                  <a:pt x="270" y="1486"/>
                </a:lnTo>
                <a:lnTo>
                  <a:pt x="284" y="1492"/>
                </a:lnTo>
                <a:lnTo>
                  <a:pt x="300" y="1496"/>
                </a:lnTo>
                <a:lnTo>
                  <a:pt x="314" y="1498"/>
                </a:lnTo>
                <a:lnTo>
                  <a:pt x="328" y="1498"/>
                </a:lnTo>
                <a:lnTo>
                  <a:pt x="344" y="1498"/>
                </a:lnTo>
                <a:lnTo>
                  <a:pt x="358" y="1496"/>
                </a:lnTo>
                <a:lnTo>
                  <a:pt x="372" y="1492"/>
                </a:lnTo>
                <a:lnTo>
                  <a:pt x="386" y="1486"/>
                </a:lnTo>
                <a:lnTo>
                  <a:pt x="400" y="1480"/>
                </a:lnTo>
                <a:lnTo>
                  <a:pt x="414" y="1472"/>
                </a:lnTo>
                <a:lnTo>
                  <a:pt x="426" y="1464"/>
                </a:lnTo>
                <a:lnTo>
                  <a:pt x="438" y="1454"/>
                </a:lnTo>
                <a:lnTo>
                  <a:pt x="438" y="1454"/>
                </a:lnTo>
                <a:lnTo>
                  <a:pt x="448" y="1442"/>
                </a:lnTo>
                <a:lnTo>
                  <a:pt x="458" y="1430"/>
                </a:lnTo>
                <a:lnTo>
                  <a:pt x="466" y="1416"/>
                </a:lnTo>
                <a:lnTo>
                  <a:pt x="472" y="1402"/>
                </a:lnTo>
                <a:lnTo>
                  <a:pt x="476" y="1388"/>
                </a:lnTo>
                <a:lnTo>
                  <a:pt x="480" y="1374"/>
                </a:lnTo>
                <a:lnTo>
                  <a:pt x="482" y="1360"/>
                </a:lnTo>
                <a:lnTo>
                  <a:pt x="482" y="1344"/>
                </a:lnTo>
                <a:lnTo>
                  <a:pt x="652" y="1346"/>
                </a:lnTo>
                <a:lnTo>
                  <a:pt x="652" y="1346"/>
                </a:lnTo>
                <a:lnTo>
                  <a:pt x="652" y="1312"/>
                </a:lnTo>
                <a:lnTo>
                  <a:pt x="654" y="1280"/>
                </a:lnTo>
                <a:lnTo>
                  <a:pt x="658" y="1246"/>
                </a:lnTo>
                <a:lnTo>
                  <a:pt x="664" y="1214"/>
                </a:lnTo>
                <a:lnTo>
                  <a:pt x="672" y="1182"/>
                </a:lnTo>
                <a:lnTo>
                  <a:pt x="680" y="1150"/>
                </a:lnTo>
                <a:lnTo>
                  <a:pt x="690" y="1118"/>
                </a:lnTo>
                <a:lnTo>
                  <a:pt x="702" y="1088"/>
                </a:lnTo>
                <a:lnTo>
                  <a:pt x="716" y="1056"/>
                </a:lnTo>
                <a:lnTo>
                  <a:pt x="732" y="1026"/>
                </a:lnTo>
                <a:lnTo>
                  <a:pt x="748" y="996"/>
                </a:lnTo>
                <a:lnTo>
                  <a:pt x="766" y="968"/>
                </a:lnTo>
                <a:lnTo>
                  <a:pt x="786" y="940"/>
                </a:lnTo>
                <a:lnTo>
                  <a:pt x="806" y="912"/>
                </a:lnTo>
                <a:lnTo>
                  <a:pt x="830" y="886"/>
                </a:lnTo>
                <a:lnTo>
                  <a:pt x="854" y="860"/>
                </a:lnTo>
                <a:lnTo>
                  <a:pt x="854" y="860"/>
                </a:lnTo>
                <a:lnTo>
                  <a:pt x="880" y="834"/>
                </a:lnTo>
                <a:lnTo>
                  <a:pt x="908" y="812"/>
                </a:lnTo>
                <a:lnTo>
                  <a:pt x="936" y="790"/>
                </a:lnTo>
                <a:lnTo>
                  <a:pt x="966" y="770"/>
                </a:lnTo>
                <a:lnTo>
                  <a:pt x="996" y="750"/>
                </a:lnTo>
                <a:lnTo>
                  <a:pt x="1026" y="734"/>
                </a:lnTo>
                <a:lnTo>
                  <a:pt x="1058" y="718"/>
                </a:lnTo>
                <a:lnTo>
                  <a:pt x="1090" y="706"/>
                </a:lnTo>
                <a:lnTo>
                  <a:pt x="1122" y="694"/>
                </a:lnTo>
                <a:lnTo>
                  <a:pt x="1156" y="684"/>
                </a:lnTo>
                <a:lnTo>
                  <a:pt x="1188" y="676"/>
                </a:lnTo>
                <a:lnTo>
                  <a:pt x="1222" y="668"/>
                </a:lnTo>
                <a:lnTo>
                  <a:pt x="1256" y="664"/>
                </a:lnTo>
                <a:lnTo>
                  <a:pt x="1290" y="660"/>
                </a:lnTo>
                <a:lnTo>
                  <a:pt x="1324" y="658"/>
                </a:lnTo>
                <a:lnTo>
                  <a:pt x="1358" y="658"/>
                </a:lnTo>
                <a:lnTo>
                  <a:pt x="1358" y="490"/>
                </a:lnTo>
                <a:lnTo>
                  <a:pt x="1358" y="490"/>
                </a:lnTo>
                <a:lnTo>
                  <a:pt x="1342" y="490"/>
                </a:lnTo>
                <a:lnTo>
                  <a:pt x="1326" y="488"/>
                </a:lnTo>
                <a:lnTo>
                  <a:pt x="1310" y="486"/>
                </a:lnTo>
                <a:lnTo>
                  <a:pt x="1296" y="480"/>
                </a:lnTo>
                <a:lnTo>
                  <a:pt x="1282" y="474"/>
                </a:lnTo>
                <a:lnTo>
                  <a:pt x="1268" y="466"/>
                </a:lnTo>
                <a:lnTo>
                  <a:pt x="1254" y="456"/>
                </a:lnTo>
                <a:lnTo>
                  <a:pt x="1242" y="446"/>
                </a:lnTo>
                <a:lnTo>
                  <a:pt x="1242" y="446"/>
                </a:lnTo>
                <a:lnTo>
                  <a:pt x="1230" y="434"/>
                </a:lnTo>
                <a:lnTo>
                  <a:pt x="1222" y="422"/>
                </a:lnTo>
                <a:lnTo>
                  <a:pt x="1214" y="408"/>
                </a:lnTo>
                <a:lnTo>
                  <a:pt x="1208" y="394"/>
                </a:lnTo>
                <a:lnTo>
                  <a:pt x="1202" y="380"/>
                </a:lnTo>
                <a:lnTo>
                  <a:pt x="1200" y="366"/>
                </a:lnTo>
                <a:lnTo>
                  <a:pt x="1198" y="352"/>
                </a:lnTo>
                <a:lnTo>
                  <a:pt x="1196" y="336"/>
                </a:lnTo>
                <a:lnTo>
                  <a:pt x="1198" y="322"/>
                </a:lnTo>
                <a:lnTo>
                  <a:pt x="1200" y="306"/>
                </a:lnTo>
                <a:lnTo>
                  <a:pt x="1202" y="292"/>
                </a:lnTo>
                <a:lnTo>
                  <a:pt x="1208" y="278"/>
                </a:lnTo>
                <a:lnTo>
                  <a:pt x="1214" y="264"/>
                </a:lnTo>
                <a:lnTo>
                  <a:pt x="1222" y="252"/>
                </a:lnTo>
                <a:lnTo>
                  <a:pt x="1230" y="240"/>
                </a:lnTo>
                <a:lnTo>
                  <a:pt x="1242" y="228"/>
                </a:lnTo>
                <a:lnTo>
                  <a:pt x="1242" y="228"/>
                </a:lnTo>
                <a:lnTo>
                  <a:pt x="1254" y="216"/>
                </a:lnTo>
                <a:lnTo>
                  <a:pt x="1268" y="206"/>
                </a:lnTo>
                <a:lnTo>
                  <a:pt x="1280" y="198"/>
                </a:lnTo>
                <a:lnTo>
                  <a:pt x="1296" y="192"/>
                </a:lnTo>
                <a:lnTo>
                  <a:pt x="1310" y="188"/>
                </a:lnTo>
                <a:lnTo>
                  <a:pt x="1326" y="184"/>
                </a:lnTo>
                <a:lnTo>
                  <a:pt x="1342" y="182"/>
                </a:lnTo>
                <a:lnTo>
                  <a:pt x="1356" y="182"/>
                </a:lnTo>
                <a:lnTo>
                  <a:pt x="1356" y="0"/>
                </a:lnTo>
                <a:lnTo>
                  <a:pt x="1356" y="0"/>
                </a:lnTo>
                <a:lnTo>
                  <a:pt x="1290" y="2"/>
                </a:lnTo>
                <a:lnTo>
                  <a:pt x="1226" y="6"/>
                </a:lnTo>
                <a:lnTo>
                  <a:pt x="1160" y="14"/>
                </a:lnTo>
                <a:lnTo>
                  <a:pt x="1096" y="24"/>
                </a:lnTo>
                <a:lnTo>
                  <a:pt x="1032" y="38"/>
                </a:lnTo>
                <a:lnTo>
                  <a:pt x="968" y="54"/>
                </a:lnTo>
                <a:lnTo>
                  <a:pt x="906" y="74"/>
                </a:lnTo>
                <a:lnTo>
                  <a:pt x="844" y="98"/>
                </a:lnTo>
                <a:lnTo>
                  <a:pt x="784" y="124"/>
                </a:lnTo>
                <a:lnTo>
                  <a:pt x="724" y="152"/>
                </a:lnTo>
                <a:lnTo>
                  <a:pt x="664" y="186"/>
                </a:lnTo>
                <a:lnTo>
                  <a:pt x="608" y="222"/>
                </a:lnTo>
                <a:lnTo>
                  <a:pt x="552" y="260"/>
                </a:lnTo>
                <a:lnTo>
                  <a:pt x="498" y="302"/>
                </a:lnTo>
                <a:lnTo>
                  <a:pt x="446" y="346"/>
                </a:lnTo>
                <a:lnTo>
                  <a:pt x="394" y="396"/>
                </a:lnTo>
                <a:lnTo>
                  <a:pt x="394" y="396"/>
                </a:lnTo>
                <a:close/>
              </a:path>
            </a:pathLst>
          </a:custGeom>
          <a:solidFill>
            <a:srgbClr val="33812C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3167" name="Rectangle 15"/>
          <p:cNvSpPr>
            <a:spLocks noChangeAspect="1" noChangeArrowheads="1"/>
          </p:cNvSpPr>
          <p:nvPr/>
        </p:nvSpPr>
        <p:spPr bwMode="auto">
          <a:xfrm>
            <a:off x="5848350" y="2632075"/>
            <a:ext cx="276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226E1E"/>
                </a:solidFill>
                <a:latin typeface="Verdana" pitchFamily="34" charset="0"/>
              </a:rPr>
              <a:t>A</a:t>
            </a:r>
            <a:endParaRPr lang="en-US" sz="2800">
              <a:solidFill>
                <a:srgbClr val="226E1E"/>
              </a:solidFill>
              <a:latin typeface="Times New Roman" pitchFamily="18" charset="0"/>
            </a:endParaRPr>
          </a:p>
        </p:txBody>
      </p:sp>
      <p:sp>
        <p:nvSpPr>
          <p:cNvPr id="433168" name="Rectangle 16"/>
          <p:cNvSpPr>
            <a:spLocks noChangeArrowheads="1"/>
          </p:cNvSpPr>
          <p:nvPr/>
        </p:nvSpPr>
        <p:spPr bwMode="auto">
          <a:xfrm>
            <a:off x="6469063" y="3201988"/>
            <a:ext cx="6651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590057"/>
                </a:solidFill>
                <a:latin typeface="Verdana" pitchFamily="34" charset="0"/>
              </a:rPr>
              <a:t>Web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3169" name="Rectangle 17"/>
          <p:cNvSpPr>
            <a:spLocks noChangeArrowheads="1"/>
          </p:cNvSpPr>
          <p:nvPr/>
        </p:nvSpPr>
        <p:spPr bwMode="auto">
          <a:xfrm>
            <a:off x="6459538" y="3194050"/>
            <a:ext cx="6651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Web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3170" name="Rectangle 18"/>
          <p:cNvSpPr>
            <a:spLocks noChangeArrowheads="1"/>
          </p:cNvSpPr>
          <p:nvPr/>
        </p:nvSpPr>
        <p:spPr bwMode="auto">
          <a:xfrm>
            <a:off x="6064250" y="3381375"/>
            <a:ext cx="128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590057"/>
                </a:solidFill>
                <a:latin typeface="Verdana" pitchFamily="34" charset="0"/>
              </a:rPr>
              <a:t>Application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5992813" y="2840038"/>
            <a:ext cx="1379537" cy="1379537"/>
          </a:xfrm>
          <a:prstGeom prst="ellipse">
            <a:avLst/>
          </a:prstGeom>
          <a:gradFill rotWithShape="0">
            <a:gsLst>
              <a:gs pos="0">
                <a:srgbClr val="000099">
                  <a:gamma/>
                  <a:tint val="55294"/>
                  <a:invGamma/>
                </a:srgbClr>
              </a:gs>
              <a:gs pos="100000">
                <a:srgbClr val="000099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Rectangle 20"/>
          <p:cNvSpPr>
            <a:spLocks noChangeArrowheads="1"/>
          </p:cNvSpPr>
          <p:nvPr/>
        </p:nvSpPr>
        <p:spPr bwMode="auto">
          <a:xfrm>
            <a:off x="6489700" y="3163888"/>
            <a:ext cx="441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590057"/>
                </a:solidFill>
                <a:latin typeface="Verdana" pitchFamily="34" charset="0"/>
              </a:rPr>
              <a:t>Web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3173" name="Rectangle 21"/>
          <p:cNvSpPr>
            <a:spLocks noChangeArrowheads="1"/>
          </p:cNvSpPr>
          <p:nvPr/>
        </p:nvSpPr>
        <p:spPr bwMode="auto">
          <a:xfrm>
            <a:off x="6142038" y="3405188"/>
            <a:ext cx="11207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590057"/>
                </a:solidFill>
                <a:latin typeface="Verdana" pitchFamily="34" charset="0"/>
              </a:rPr>
              <a:t>Application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3174" name="Rectangle 22"/>
          <p:cNvSpPr>
            <a:spLocks noChangeArrowheads="1"/>
          </p:cNvSpPr>
          <p:nvPr/>
        </p:nvSpPr>
        <p:spPr bwMode="auto">
          <a:xfrm>
            <a:off x="6340475" y="3673475"/>
            <a:ext cx="822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590057"/>
                </a:solidFill>
                <a:latin typeface="Verdana" pitchFamily="34" charset="0"/>
              </a:rPr>
              <a:t>Security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3175" name="Rectangle 23"/>
          <p:cNvSpPr>
            <a:spLocks noChangeArrowheads="1"/>
          </p:cNvSpPr>
          <p:nvPr/>
        </p:nvSpPr>
        <p:spPr bwMode="auto">
          <a:xfrm>
            <a:off x="6467475" y="3146425"/>
            <a:ext cx="441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Verdana" pitchFamily="34" charset="0"/>
              </a:rPr>
              <a:t>Web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3176" name="Rectangle 24"/>
          <p:cNvSpPr>
            <a:spLocks noChangeArrowheads="1"/>
          </p:cNvSpPr>
          <p:nvPr/>
        </p:nvSpPr>
        <p:spPr bwMode="auto">
          <a:xfrm>
            <a:off x="6121400" y="3386138"/>
            <a:ext cx="11207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Verdana" pitchFamily="34" charset="0"/>
              </a:rPr>
              <a:t>Application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3177" name="Rectangle 25"/>
          <p:cNvSpPr>
            <a:spLocks noChangeArrowheads="1"/>
          </p:cNvSpPr>
          <p:nvPr/>
        </p:nvSpPr>
        <p:spPr bwMode="auto">
          <a:xfrm>
            <a:off x="6324600" y="3654425"/>
            <a:ext cx="822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Verdana" pitchFamily="34" charset="0"/>
              </a:rPr>
              <a:t>Security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3178" name="Rectangle 26"/>
          <p:cNvSpPr>
            <a:spLocks noChangeAspect="1" noChangeArrowheads="1"/>
          </p:cNvSpPr>
          <p:nvPr/>
        </p:nvSpPr>
        <p:spPr bwMode="auto">
          <a:xfrm>
            <a:off x="5822950" y="2616200"/>
            <a:ext cx="276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A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3179" name="Rectangle 27"/>
          <p:cNvSpPr>
            <a:spLocks noChangeArrowheads="1"/>
          </p:cNvSpPr>
          <p:nvPr/>
        </p:nvSpPr>
        <p:spPr bwMode="auto">
          <a:xfrm>
            <a:off x="5264150" y="2093913"/>
            <a:ext cx="2927350" cy="2909887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696075" y="3730625"/>
            <a:ext cx="2176463" cy="2443163"/>
            <a:chOff x="4164" y="2518"/>
            <a:chExt cx="1371" cy="1539"/>
          </a:xfrm>
        </p:grpSpPr>
        <p:sp>
          <p:nvSpPr>
            <p:cNvPr id="433181" name="Freeform 29"/>
            <p:cNvSpPr>
              <a:spLocks noChangeAspect="1"/>
            </p:cNvSpPr>
            <p:nvPr/>
          </p:nvSpPr>
          <p:spPr bwMode="auto">
            <a:xfrm>
              <a:off x="4164" y="2518"/>
              <a:ext cx="1371" cy="1539"/>
            </a:xfrm>
            <a:custGeom>
              <a:avLst/>
              <a:gdLst/>
              <a:ahLst/>
              <a:cxnLst>
                <a:cxn ang="0">
                  <a:pos x="1150" y="150"/>
                </a:cxn>
                <a:cxn ang="0">
                  <a:pos x="1142" y="102"/>
                </a:cxn>
                <a:cxn ang="0">
                  <a:pos x="1116" y="58"/>
                </a:cxn>
                <a:cxn ang="0">
                  <a:pos x="1092" y="34"/>
                </a:cxn>
                <a:cxn ang="0">
                  <a:pos x="1054" y="10"/>
                </a:cxn>
                <a:cxn ang="0">
                  <a:pos x="1010" y="0"/>
                </a:cxn>
                <a:cxn ang="0">
                  <a:pos x="966" y="2"/>
                </a:cxn>
                <a:cxn ang="0">
                  <a:pos x="924" y="16"/>
                </a:cxn>
                <a:cxn ang="0">
                  <a:pos x="886" y="44"/>
                </a:cxn>
                <a:cxn ang="0">
                  <a:pos x="866" y="72"/>
                </a:cxn>
                <a:cxn ang="0">
                  <a:pos x="846" y="118"/>
                </a:cxn>
                <a:cxn ang="0">
                  <a:pos x="842" y="168"/>
                </a:cxn>
                <a:cxn ang="0">
                  <a:pos x="670" y="200"/>
                </a:cxn>
                <a:cxn ang="0">
                  <a:pos x="658" y="296"/>
                </a:cxn>
                <a:cxn ang="0">
                  <a:pos x="630" y="388"/>
                </a:cxn>
                <a:cxn ang="0">
                  <a:pos x="590" y="478"/>
                </a:cxn>
                <a:cxn ang="0">
                  <a:pos x="536" y="562"/>
                </a:cxn>
                <a:cxn ang="0">
                  <a:pos x="470" y="640"/>
                </a:cxn>
                <a:cxn ang="0">
                  <a:pos x="420" y="686"/>
                </a:cxn>
                <a:cxn ang="0">
                  <a:pos x="338" y="744"/>
                </a:cxn>
                <a:cxn ang="0">
                  <a:pos x="250" y="788"/>
                </a:cxn>
                <a:cxn ang="0">
                  <a:pos x="158" y="820"/>
                </a:cxn>
                <a:cxn ang="0">
                  <a:pos x="64" y="838"/>
                </a:cxn>
                <a:cxn ang="0">
                  <a:pos x="0" y="1012"/>
                </a:cxn>
                <a:cxn ang="0">
                  <a:pos x="52" y="1024"/>
                </a:cxn>
                <a:cxn ang="0">
                  <a:pos x="86" y="1046"/>
                </a:cxn>
                <a:cxn ang="0">
                  <a:pos x="108" y="1068"/>
                </a:cxn>
                <a:cxn ang="0">
                  <a:pos x="130" y="1106"/>
                </a:cxn>
                <a:cxn ang="0">
                  <a:pos x="142" y="1150"/>
                </a:cxn>
                <a:cxn ang="0">
                  <a:pos x="140" y="1194"/>
                </a:cxn>
                <a:cxn ang="0">
                  <a:pos x="124" y="1236"/>
                </a:cxn>
                <a:cxn ang="0">
                  <a:pos x="98" y="1274"/>
                </a:cxn>
                <a:cxn ang="0">
                  <a:pos x="76" y="1292"/>
                </a:cxn>
                <a:cxn ang="0">
                  <a:pos x="26" y="1314"/>
                </a:cxn>
                <a:cxn ang="0">
                  <a:pos x="0" y="1500"/>
                </a:cxn>
                <a:cxn ang="0">
                  <a:pos x="190" y="1484"/>
                </a:cxn>
                <a:cxn ang="0">
                  <a:pos x="378" y="1442"/>
                </a:cxn>
                <a:cxn ang="0">
                  <a:pos x="560" y="1372"/>
                </a:cxn>
                <a:cxn ang="0">
                  <a:pos x="732" y="1276"/>
                </a:cxn>
                <a:cxn ang="0">
                  <a:pos x="890" y="1152"/>
                </a:cxn>
                <a:cxn ang="0">
                  <a:pos x="988" y="1056"/>
                </a:cxn>
                <a:cxn ang="0">
                  <a:pos x="1112" y="896"/>
                </a:cxn>
                <a:cxn ang="0">
                  <a:pos x="1208" y="726"/>
                </a:cxn>
                <a:cxn ang="0">
                  <a:pos x="1278" y="544"/>
                </a:cxn>
                <a:cxn ang="0">
                  <a:pos x="1320" y="358"/>
                </a:cxn>
                <a:cxn ang="0">
                  <a:pos x="1336" y="168"/>
                </a:cxn>
              </a:cxnLst>
              <a:rect l="0" t="0" r="r" b="b"/>
              <a:pathLst>
                <a:path w="1336" h="1500">
                  <a:moveTo>
                    <a:pt x="1150" y="168"/>
                  </a:moveTo>
                  <a:lnTo>
                    <a:pt x="1150" y="168"/>
                  </a:lnTo>
                  <a:lnTo>
                    <a:pt x="1150" y="150"/>
                  </a:lnTo>
                  <a:lnTo>
                    <a:pt x="1148" y="134"/>
                  </a:lnTo>
                  <a:lnTo>
                    <a:pt x="1146" y="118"/>
                  </a:lnTo>
                  <a:lnTo>
                    <a:pt x="1142" y="102"/>
                  </a:lnTo>
                  <a:lnTo>
                    <a:pt x="1134" y="86"/>
                  </a:lnTo>
                  <a:lnTo>
                    <a:pt x="1126" y="72"/>
                  </a:lnTo>
                  <a:lnTo>
                    <a:pt x="1116" y="58"/>
                  </a:lnTo>
                  <a:lnTo>
                    <a:pt x="1104" y="44"/>
                  </a:lnTo>
                  <a:lnTo>
                    <a:pt x="1104" y="44"/>
                  </a:lnTo>
                  <a:lnTo>
                    <a:pt x="1092" y="34"/>
                  </a:lnTo>
                  <a:lnTo>
                    <a:pt x="1080" y="24"/>
                  </a:lnTo>
                  <a:lnTo>
                    <a:pt x="1068" y="16"/>
                  </a:lnTo>
                  <a:lnTo>
                    <a:pt x="1054" y="10"/>
                  </a:lnTo>
                  <a:lnTo>
                    <a:pt x="1040" y="6"/>
                  </a:lnTo>
                  <a:lnTo>
                    <a:pt x="1026" y="2"/>
                  </a:lnTo>
                  <a:lnTo>
                    <a:pt x="1010" y="0"/>
                  </a:lnTo>
                  <a:lnTo>
                    <a:pt x="996" y="0"/>
                  </a:lnTo>
                  <a:lnTo>
                    <a:pt x="982" y="0"/>
                  </a:lnTo>
                  <a:lnTo>
                    <a:pt x="966" y="2"/>
                  </a:lnTo>
                  <a:lnTo>
                    <a:pt x="952" y="6"/>
                  </a:lnTo>
                  <a:lnTo>
                    <a:pt x="938" y="10"/>
                  </a:lnTo>
                  <a:lnTo>
                    <a:pt x="924" y="16"/>
                  </a:lnTo>
                  <a:lnTo>
                    <a:pt x="912" y="24"/>
                  </a:lnTo>
                  <a:lnTo>
                    <a:pt x="898" y="34"/>
                  </a:lnTo>
                  <a:lnTo>
                    <a:pt x="886" y="44"/>
                  </a:lnTo>
                  <a:lnTo>
                    <a:pt x="886" y="44"/>
                  </a:lnTo>
                  <a:lnTo>
                    <a:pt x="876" y="58"/>
                  </a:lnTo>
                  <a:lnTo>
                    <a:pt x="866" y="72"/>
                  </a:lnTo>
                  <a:lnTo>
                    <a:pt x="856" y="86"/>
                  </a:lnTo>
                  <a:lnTo>
                    <a:pt x="850" y="102"/>
                  </a:lnTo>
                  <a:lnTo>
                    <a:pt x="846" y="118"/>
                  </a:lnTo>
                  <a:lnTo>
                    <a:pt x="842" y="134"/>
                  </a:lnTo>
                  <a:lnTo>
                    <a:pt x="842" y="150"/>
                  </a:lnTo>
                  <a:lnTo>
                    <a:pt x="842" y="168"/>
                  </a:lnTo>
                  <a:lnTo>
                    <a:pt x="672" y="168"/>
                  </a:lnTo>
                  <a:lnTo>
                    <a:pt x="672" y="168"/>
                  </a:lnTo>
                  <a:lnTo>
                    <a:pt x="670" y="200"/>
                  </a:lnTo>
                  <a:lnTo>
                    <a:pt x="668" y="232"/>
                  </a:lnTo>
                  <a:lnTo>
                    <a:pt x="664" y="264"/>
                  </a:lnTo>
                  <a:lnTo>
                    <a:pt x="658" y="296"/>
                  </a:lnTo>
                  <a:lnTo>
                    <a:pt x="650" y="326"/>
                  </a:lnTo>
                  <a:lnTo>
                    <a:pt x="640" y="358"/>
                  </a:lnTo>
                  <a:lnTo>
                    <a:pt x="630" y="388"/>
                  </a:lnTo>
                  <a:lnTo>
                    <a:pt x="618" y="418"/>
                  </a:lnTo>
                  <a:lnTo>
                    <a:pt x="606" y="448"/>
                  </a:lnTo>
                  <a:lnTo>
                    <a:pt x="590" y="478"/>
                  </a:lnTo>
                  <a:lnTo>
                    <a:pt x="574" y="506"/>
                  </a:lnTo>
                  <a:lnTo>
                    <a:pt x="556" y="534"/>
                  </a:lnTo>
                  <a:lnTo>
                    <a:pt x="536" y="562"/>
                  </a:lnTo>
                  <a:lnTo>
                    <a:pt x="516" y="588"/>
                  </a:lnTo>
                  <a:lnTo>
                    <a:pt x="494" y="614"/>
                  </a:lnTo>
                  <a:lnTo>
                    <a:pt x="470" y="640"/>
                  </a:lnTo>
                  <a:lnTo>
                    <a:pt x="470" y="640"/>
                  </a:lnTo>
                  <a:lnTo>
                    <a:pt x="444" y="664"/>
                  </a:lnTo>
                  <a:lnTo>
                    <a:pt x="420" y="686"/>
                  </a:lnTo>
                  <a:lnTo>
                    <a:pt x="392" y="706"/>
                  </a:lnTo>
                  <a:lnTo>
                    <a:pt x="366" y="726"/>
                  </a:lnTo>
                  <a:lnTo>
                    <a:pt x="338" y="744"/>
                  </a:lnTo>
                  <a:lnTo>
                    <a:pt x="308" y="760"/>
                  </a:lnTo>
                  <a:lnTo>
                    <a:pt x="280" y="774"/>
                  </a:lnTo>
                  <a:lnTo>
                    <a:pt x="250" y="788"/>
                  </a:lnTo>
                  <a:lnTo>
                    <a:pt x="220" y="800"/>
                  </a:lnTo>
                  <a:lnTo>
                    <a:pt x="190" y="810"/>
                  </a:lnTo>
                  <a:lnTo>
                    <a:pt x="158" y="820"/>
                  </a:lnTo>
                  <a:lnTo>
                    <a:pt x="126" y="826"/>
                  </a:lnTo>
                  <a:lnTo>
                    <a:pt x="96" y="832"/>
                  </a:lnTo>
                  <a:lnTo>
                    <a:pt x="64" y="838"/>
                  </a:lnTo>
                  <a:lnTo>
                    <a:pt x="32" y="840"/>
                  </a:lnTo>
                  <a:lnTo>
                    <a:pt x="0" y="84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6" y="1016"/>
                  </a:lnTo>
                  <a:lnTo>
                    <a:pt x="52" y="1024"/>
                  </a:lnTo>
                  <a:lnTo>
                    <a:pt x="64" y="1030"/>
                  </a:lnTo>
                  <a:lnTo>
                    <a:pt x="76" y="1038"/>
                  </a:lnTo>
                  <a:lnTo>
                    <a:pt x="86" y="1046"/>
                  </a:lnTo>
                  <a:lnTo>
                    <a:pt x="98" y="1056"/>
                  </a:lnTo>
                  <a:lnTo>
                    <a:pt x="98" y="1056"/>
                  </a:lnTo>
                  <a:lnTo>
                    <a:pt x="108" y="1068"/>
                  </a:lnTo>
                  <a:lnTo>
                    <a:pt x="116" y="1080"/>
                  </a:lnTo>
                  <a:lnTo>
                    <a:pt x="124" y="1094"/>
                  </a:lnTo>
                  <a:lnTo>
                    <a:pt x="130" y="1106"/>
                  </a:lnTo>
                  <a:lnTo>
                    <a:pt x="136" y="1120"/>
                  </a:lnTo>
                  <a:lnTo>
                    <a:pt x="140" y="1136"/>
                  </a:lnTo>
                  <a:lnTo>
                    <a:pt x="142" y="1150"/>
                  </a:lnTo>
                  <a:lnTo>
                    <a:pt x="142" y="1164"/>
                  </a:lnTo>
                  <a:lnTo>
                    <a:pt x="142" y="1180"/>
                  </a:lnTo>
                  <a:lnTo>
                    <a:pt x="140" y="1194"/>
                  </a:lnTo>
                  <a:lnTo>
                    <a:pt x="136" y="1208"/>
                  </a:lnTo>
                  <a:lnTo>
                    <a:pt x="130" y="1222"/>
                  </a:lnTo>
                  <a:lnTo>
                    <a:pt x="124" y="1236"/>
                  </a:lnTo>
                  <a:lnTo>
                    <a:pt x="116" y="1250"/>
                  </a:lnTo>
                  <a:lnTo>
                    <a:pt x="108" y="1262"/>
                  </a:lnTo>
                  <a:lnTo>
                    <a:pt x="98" y="1274"/>
                  </a:lnTo>
                  <a:lnTo>
                    <a:pt x="98" y="1274"/>
                  </a:lnTo>
                  <a:lnTo>
                    <a:pt x="86" y="1284"/>
                  </a:lnTo>
                  <a:lnTo>
                    <a:pt x="76" y="1292"/>
                  </a:lnTo>
                  <a:lnTo>
                    <a:pt x="64" y="1298"/>
                  </a:lnTo>
                  <a:lnTo>
                    <a:pt x="52" y="1306"/>
                  </a:lnTo>
                  <a:lnTo>
                    <a:pt x="26" y="1314"/>
                  </a:lnTo>
                  <a:lnTo>
                    <a:pt x="0" y="1318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64" y="1498"/>
                  </a:lnTo>
                  <a:lnTo>
                    <a:pt x="128" y="1492"/>
                  </a:lnTo>
                  <a:lnTo>
                    <a:pt x="190" y="1484"/>
                  </a:lnTo>
                  <a:lnTo>
                    <a:pt x="254" y="1474"/>
                  </a:lnTo>
                  <a:lnTo>
                    <a:pt x="316" y="1460"/>
                  </a:lnTo>
                  <a:lnTo>
                    <a:pt x="378" y="1442"/>
                  </a:lnTo>
                  <a:lnTo>
                    <a:pt x="440" y="1422"/>
                  </a:lnTo>
                  <a:lnTo>
                    <a:pt x="500" y="1398"/>
                  </a:lnTo>
                  <a:lnTo>
                    <a:pt x="560" y="1372"/>
                  </a:lnTo>
                  <a:lnTo>
                    <a:pt x="618" y="1344"/>
                  </a:lnTo>
                  <a:lnTo>
                    <a:pt x="676" y="1310"/>
                  </a:lnTo>
                  <a:lnTo>
                    <a:pt x="732" y="1276"/>
                  </a:lnTo>
                  <a:lnTo>
                    <a:pt x="786" y="1238"/>
                  </a:lnTo>
                  <a:lnTo>
                    <a:pt x="840" y="1196"/>
                  </a:lnTo>
                  <a:lnTo>
                    <a:pt x="890" y="1152"/>
                  </a:lnTo>
                  <a:lnTo>
                    <a:pt x="940" y="1104"/>
                  </a:lnTo>
                  <a:lnTo>
                    <a:pt x="940" y="1104"/>
                  </a:lnTo>
                  <a:lnTo>
                    <a:pt x="988" y="1056"/>
                  </a:lnTo>
                  <a:lnTo>
                    <a:pt x="1032" y="1004"/>
                  </a:lnTo>
                  <a:lnTo>
                    <a:pt x="1072" y="952"/>
                  </a:lnTo>
                  <a:lnTo>
                    <a:pt x="1112" y="896"/>
                  </a:lnTo>
                  <a:lnTo>
                    <a:pt x="1146" y="840"/>
                  </a:lnTo>
                  <a:lnTo>
                    <a:pt x="1178" y="784"/>
                  </a:lnTo>
                  <a:lnTo>
                    <a:pt x="1208" y="726"/>
                  </a:lnTo>
                  <a:lnTo>
                    <a:pt x="1234" y="666"/>
                  </a:lnTo>
                  <a:lnTo>
                    <a:pt x="1256" y="606"/>
                  </a:lnTo>
                  <a:lnTo>
                    <a:pt x="1278" y="544"/>
                  </a:lnTo>
                  <a:lnTo>
                    <a:pt x="1294" y="484"/>
                  </a:lnTo>
                  <a:lnTo>
                    <a:pt x="1308" y="420"/>
                  </a:lnTo>
                  <a:lnTo>
                    <a:pt x="1320" y="358"/>
                  </a:lnTo>
                  <a:lnTo>
                    <a:pt x="1328" y="294"/>
                  </a:lnTo>
                  <a:lnTo>
                    <a:pt x="1334" y="232"/>
                  </a:lnTo>
                  <a:lnTo>
                    <a:pt x="1336" y="168"/>
                  </a:lnTo>
                  <a:lnTo>
                    <a:pt x="1150" y="168"/>
                  </a:lnTo>
                  <a:close/>
                </a:path>
              </a:pathLst>
            </a:custGeom>
            <a:solidFill>
              <a:srgbClr val="D20000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82" name="Rectangle 30"/>
            <p:cNvSpPr>
              <a:spLocks noChangeAspect="1" noChangeArrowheads="1"/>
            </p:cNvSpPr>
            <p:nvPr/>
          </p:nvSpPr>
          <p:spPr bwMode="auto">
            <a:xfrm>
              <a:off x="4727" y="3115"/>
              <a:ext cx="32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800" b="1">
                  <a:solidFill>
                    <a:srgbClr val="910000"/>
                  </a:solidFill>
                  <a:latin typeface="Verdana" pitchFamily="34" charset="0"/>
                </a:rPr>
                <a:t>Q</a:t>
              </a:r>
              <a:endParaRPr lang="en-US" sz="4800">
                <a:latin typeface="Times New Roman" pitchFamily="18" charset="0"/>
              </a:endParaRPr>
            </a:p>
          </p:txBody>
        </p:sp>
        <p:sp>
          <p:nvSpPr>
            <p:cNvPr id="433183" name="Rectangle 31"/>
            <p:cNvSpPr>
              <a:spLocks noChangeAspect="1" noChangeArrowheads="1"/>
            </p:cNvSpPr>
            <p:nvPr/>
          </p:nvSpPr>
          <p:spPr bwMode="auto">
            <a:xfrm>
              <a:off x="4699" y="3114"/>
              <a:ext cx="32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800" b="1">
                  <a:solidFill>
                    <a:srgbClr val="FFFFFF"/>
                  </a:solidFill>
                  <a:latin typeface="Verdana" pitchFamily="34" charset="0"/>
                </a:rPr>
                <a:t>Q</a:t>
              </a:r>
              <a:endParaRPr lang="en-US" sz="4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879475" y="1555750"/>
            <a:ext cx="4689475" cy="3279775"/>
          </a:xfrm>
          <a:prstGeom prst="rect">
            <a:avLst/>
          </a:prstGeom>
          <a:solidFill>
            <a:srgbClr val="120B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827088" y="1485900"/>
            <a:ext cx="4805362" cy="342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9061450" cy="512763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Enterprise-Wide Web Application Security</a:t>
            </a:r>
            <a:endParaRPr lang="en-US" sz="3600" dirty="0"/>
          </a:p>
        </p:txBody>
      </p:sp>
      <p:sp>
        <p:nvSpPr>
          <p:cNvPr id="434180" name="Rectangle 4"/>
          <p:cNvSpPr>
            <a:spLocks noGrp="1" noChangeArrowheads="1"/>
          </p:cNvSpPr>
          <p:nvPr>
            <p:ph idx="1"/>
          </p:nvPr>
        </p:nvSpPr>
        <p:spPr>
          <a:xfrm>
            <a:off x="895350" y="1600200"/>
            <a:ext cx="2895600" cy="5476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Security Operations </a:t>
            </a:r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5919788" y="445135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1"/>
                </a:solidFill>
                <a:latin typeface="Verdana" pitchFamily="34" charset="0"/>
              </a:rPr>
              <a:t>Security</a:t>
            </a: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919163" y="1981200"/>
            <a:ext cx="4408487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lvl="2" indent="-228600">
              <a:spcBef>
                <a:spcPct val="20000"/>
              </a:spcBef>
              <a:buClr>
                <a:schemeClr val="bg1"/>
              </a:buClr>
              <a:buSzPct val="125000"/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Must continually test application in a real world environment to asses impact of ongoing code changes</a:t>
            </a:r>
          </a:p>
          <a:p>
            <a:pPr marL="457200" lvl="2" indent="-228600">
              <a:spcBef>
                <a:spcPct val="20000"/>
              </a:spcBef>
              <a:buClr>
                <a:schemeClr val="bg1"/>
              </a:buClr>
              <a:buSzPct val="125000"/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Must look for all levels of web vulnerabilities</a:t>
            </a:r>
          </a:p>
          <a:p>
            <a:pPr marL="1600200" lvl="3" indent="-228600">
              <a:spcBef>
                <a:spcPct val="20000"/>
              </a:spcBef>
              <a:buClr>
                <a:schemeClr val="bg1"/>
              </a:buClr>
              <a:buSzPct val="125000"/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Platform</a:t>
            </a:r>
          </a:p>
          <a:p>
            <a:pPr marL="1600200" lvl="3" indent="-228600">
              <a:spcBef>
                <a:spcPct val="20000"/>
              </a:spcBef>
              <a:buClr>
                <a:schemeClr val="bg1"/>
              </a:buClr>
              <a:buSzPct val="125000"/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Informational</a:t>
            </a:r>
          </a:p>
          <a:p>
            <a:pPr marL="1600200" lvl="3" indent="-228600">
              <a:spcBef>
                <a:spcPct val="20000"/>
              </a:spcBef>
              <a:buClr>
                <a:schemeClr val="bg1"/>
              </a:buClr>
              <a:buSzPct val="125000"/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Application</a:t>
            </a:r>
          </a:p>
          <a:p>
            <a:pPr marL="457200" lvl="2" indent="-228600">
              <a:spcBef>
                <a:spcPct val="20000"/>
              </a:spcBef>
              <a:buClr>
                <a:schemeClr val="bg1"/>
              </a:buClr>
              <a:buSzPct val="125000"/>
              <a:buFontTx/>
              <a:buChar char="•"/>
            </a:pPr>
            <a:endParaRPr lang="en-US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4184" name="Freeform 8"/>
          <p:cNvSpPr>
            <a:spLocks/>
          </p:cNvSpPr>
          <p:nvPr/>
        </p:nvSpPr>
        <p:spPr bwMode="auto">
          <a:xfrm>
            <a:off x="6176963" y="1835150"/>
            <a:ext cx="2752725" cy="2752725"/>
          </a:xfrm>
          <a:custGeom>
            <a:avLst/>
            <a:gdLst/>
            <a:ahLst/>
            <a:cxnLst>
              <a:cxn ang="0">
                <a:pos x="2774" y="1460"/>
              </a:cxn>
              <a:cxn ang="0">
                <a:pos x="2748" y="1668"/>
              </a:cxn>
              <a:cxn ang="0">
                <a:pos x="2692" y="1866"/>
              </a:cxn>
              <a:cxn ang="0">
                <a:pos x="2610" y="2050"/>
              </a:cxn>
              <a:cxn ang="0">
                <a:pos x="2500" y="2218"/>
              </a:cxn>
              <a:cxn ang="0">
                <a:pos x="2370" y="2370"/>
              </a:cxn>
              <a:cxn ang="0">
                <a:pos x="2220" y="2500"/>
              </a:cxn>
              <a:cxn ang="0">
                <a:pos x="2050" y="2608"/>
              </a:cxn>
              <a:cxn ang="0">
                <a:pos x="1866" y="2692"/>
              </a:cxn>
              <a:cxn ang="0">
                <a:pos x="1668" y="2748"/>
              </a:cxn>
              <a:cxn ang="0">
                <a:pos x="1460" y="2774"/>
              </a:cxn>
              <a:cxn ang="0">
                <a:pos x="1316" y="2774"/>
              </a:cxn>
              <a:cxn ang="0">
                <a:pos x="1108" y="2748"/>
              </a:cxn>
              <a:cxn ang="0">
                <a:pos x="910" y="2692"/>
              </a:cxn>
              <a:cxn ang="0">
                <a:pos x="726" y="2608"/>
              </a:cxn>
              <a:cxn ang="0">
                <a:pos x="558" y="2500"/>
              </a:cxn>
              <a:cxn ang="0">
                <a:pos x="406" y="2370"/>
              </a:cxn>
              <a:cxn ang="0">
                <a:pos x="276" y="2218"/>
              </a:cxn>
              <a:cxn ang="0">
                <a:pos x="168" y="2050"/>
              </a:cxn>
              <a:cxn ang="0">
                <a:pos x="84" y="1866"/>
              </a:cxn>
              <a:cxn ang="0">
                <a:pos x="28" y="1668"/>
              </a:cxn>
              <a:cxn ang="0">
                <a:pos x="2" y="1460"/>
              </a:cxn>
              <a:cxn ang="0">
                <a:pos x="2" y="1316"/>
              </a:cxn>
              <a:cxn ang="0">
                <a:pos x="28" y="1108"/>
              </a:cxn>
              <a:cxn ang="0">
                <a:pos x="84" y="910"/>
              </a:cxn>
              <a:cxn ang="0">
                <a:pos x="168" y="726"/>
              </a:cxn>
              <a:cxn ang="0">
                <a:pos x="276" y="556"/>
              </a:cxn>
              <a:cxn ang="0">
                <a:pos x="406" y="406"/>
              </a:cxn>
              <a:cxn ang="0">
                <a:pos x="558" y="276"/>
              </a:cxn>
              <a:cxn ang="0">
                <a:pos x="726" y="166"/>
              </a:cxn>
              <a:cxn ang="0">
                <a:pos x="910" y="84"/>
              </a:cxn>
              <a:cxn ang="0">
                <a:pos x="1108" y="28"/>
              </a:cxn>
              <a:cxn ang="0">
                <a:pos x="1316" y="2"/>
              </a:cxn>
              <a:cxn ang="0">
                <a:pos x="1460" y="2"/>
              </a:cxn>
              <a:cxn ang="0">
                <a:pos x="1668" y="28"/>
              </a:cxn>
              <a:cxn ang="0">
                <a:pos x="1866" y="84"/>
              </a:cxn>
              <a:cxn ang="0">
                <a:pos x="2050" y="166"/>
              </a:cxn>
              <a:cxn ang="0">
                <a:pos x="2220" y="276"/>
              </a:cxn>
              <a:cxn ang="0">
                <a:pos x="2370" y="406"/>
              </a:cxn>
              <a:cxn ang="0">
                <a:pos x="2500" y="556"/>
              </a:cxn>
              <a:cxn ang="0">
                <a:pos x="2610" y="726"/>
              </a:cxn>
              <a:cxn ang="0">
                <a:pos x="2692" y="910"/>
              </a:cxn>
              <a:cxn ang="0">
                <a:pos x="2748" y="1108"/>
              </a:cxn>
              <a:cxn ang="0">
                <a:pos x="2774" y="1316"/>
              </a:cxn>
            </a:cxnLst>
            <a:rect l="0" t="0" r="r" b="b"/>
            <a:pathLst>
              <a:path w="2776" h="2776">
                <a:moveTo>
                  <a:pt x="2776" y="1388"/>
                </a:moveTo>
                <a:lnTo>
                  <a:pt x="2776" y="1388"/>
                </a:lnTo>
                <a:lnTo>
                  <a:pt x="2774" y="1460"/>
                </a:lnTo>
                <a:lnTo>
                  <a:pt x="2770" y="1530"/>
                </a:lnTo>
                <a:lnTo>
                  <a:pt x="2760" y="1600"/>
                </a:lnTo>
                <a:lnTo>
                  <a:pt x="2748" y="1668"/>
                </a:lnTo>
                <a:lnTo>
                  <a:pt x="2734" y="1734"/>
                </a:lnTo>
                <a:lnTo>
                  <a:pt x="2714" y="1800"/>
                </a:lnTo>
                <a:lnTo>
                  <a:pt x="2692" y="1866"/>
                </a:lnTo>
                <a:lnTo>
                  <a:pt x="2668" y="1928"/>
                </a:lnTo>
                <a:lnTo>
                  <a:pt x="2640" y="1990"/>
                </a:lnTo>
                <a:lnTo>
                  <a:pt x="2610" y="2050"/>
                </a:lnTo>
                <a:lnTo>
                  <a:pt x="2576" y="2108"/>
                </a:lnTo>
                <a:lnTo>
                  <a:pt x="2540" y="2164"/>
                </a:lnTo>
                <a:lnTo>
                  <a:pt x="2500" y="2218"/>
                </a:lnTo>
                <a:lnTo>
                  <a:pt x="2460" y="2270"/>
                </a:lnTo>
                <a:lnTo>
                  <a:pt x="2416" y="2322"/>
                </a:lnTo>
                <a:lnTo>
                  <a:pt x="2370" y="2370"/>
                </a:lnTo>
                <a:lnTo>
                  <a:pt x="2322" y="2416"/>
                </a:lnTo>
                <a:lnTo>
                  <a:pt x="2272" y="2458"/>
                </a:lnTo>
                <a:lnTo>
                  <a:pt x="2220" y="2500"/>
                </a:lnTo>
                <a:lnTo>
                  <a:pt x="2164" y="2538"/>
                </a:lnTo>
                <a:lnTo>
                  <a:pt x="2108" y="2576"/>
                </a:lnTo>
                <a:lnTo>
                  <a:pt x="2050" y="2608"/>
                </a:lnTo>
                <a:lnTo>
                  <a:pt x="1990" y="2640"/>
                </a:lnTo>
                <a:lnTo>
                  <a:pt x="1928" y="2666"/>
                </a:lnTo>
                <a:lnTo>
                  <a:pt x="1866" y="2692"/>
                </a:lnTo>
                <a:lnTo>
                  <a:pt x="1802" y="2714"/>
                </a:lnTo>
                <a:lnTo>
                  <a:pt x="1736" y="2732"/>
                </a:lnTo>
                <a:lnTo>
                  <a:pt x="1668" y="2748"/>
                </a:lnTo>
                <a:lnTo>
                  <a:pt x="1600" y="2760"/>
                </a:lnTo>
                <a:lnTo>
                  <a:pt x="1530" y="2768"/>
                </a:lnTo>
                <a:lnTo>
                  <a:pt x="1460" y="2774"/>
                </a:lnTo>
                <a:lnTo>
                  <a:pt x="1388" y="2776"/>
                </a:lnTo>
                <a:lnTo>
                  <a:pt x="1388" y="2776"/>
                </a:lnTo>
                <a:lnTo>
                  <a:pt x="1316" y="2774"/>
                </a:lnTo>
                <a:lnTo>
                  <a:pt x="1246" y="2768"/>
                </a:lnTo>
                <a:lnTo>
                  <a:pt x="1176" y="2760"/>
                </a:lnTo>
                <a:lnTo>
                  <a:pt x="1108" y="2748"/>
                </a:lnTo>
                <a:lnTo>
                  <a:pt x="1042" y="2732"/>
                </a:lnTo>
                <a:lnTo>
                  <a:pt x="976" y="2714"/>
                </a:lnTo>
                <a:lnTo>
                  <a:pt x="910" y="2692"/>
                </a:lnTo>
                <a:lnTo>
                  <a:pt x="848" y="2666"/>
                </a:lnTo>
                <a:lnTo>
                  <a:pt x="786" y="2640"/>
                </a:lnTo>
                <a:lnTo>
                  <a:pt x="726" y="2608"/>
                </a:lnTo>
                <a:lnTo>
                  <a:pt x="668" y="2576"/>
                </a:lnTo>
                <a:lnTo>
                  <a:pt x="612" y="2538"/>
                </a:lnTo>
                <a:lnTo>
                  <a:pt x="558" y="2500"/>
                </a:lnTo>
                <a:lnTo>
                  <a:pt x="506" y="2458"/>
                </a:lnTo>
                <a:lnTo>
                  <a:pt x="454" y="2416"/>
                </a:lnTo>
                <a:lnTo>
                  <a:pt x="406" y="2370"/>
                </a:lnTo>
                <a:lnTo>
                  <a:pt x="360" y="2322"/>
                </a:lnTo>
                <a:lnTo>
                  <a:pt x="318" y="2270"/>
                </a:lnTo>
                <a:lnTo>
                  <a:pt x="276" y="2218"/>
                </a:lnTo>
                <a:lnTo>
                  <a:pt x="238" y="2164"/>
                </a:lnTo>
                <a:lnTo>
                  <a:pt x="200" y="2108"/>
                </a:lnTo>
                <a:lnTo>
                  <a:pt x="168" y="2050"/>
                </a:lnTo>
                <a:lnTo>
                  <a:pt x="136" y="1990"/>
                </a:lnTo>
                <a:lnTo>
                  <a:pt x="110" y="1928"/>
                </a:lnTo>
                <a:lnTo>
                  <a:pt x="84" y="1866"/>
                </a:lnTo>
                <a:lnTo>
                  <a:pt x="62" y="1800"/>
                </a:lnTo>
                <a:lnTo>
                  <a:pt x="44" y="1734"/>
                </a:lnTo>
                <a:lnTo>
                  <a:pt x="28" y="1668"/>
                </a:lnTo>
                <a:lnTo>
                  <a:pt x="16" y="1600"/>
                </a:lnTo>
                <a:lnTo>
                  <a:pt x="8" y="1530"/>
                </a:lnTo>
                <a:lnTo>
                  <a:pt x="2" y="1460"/>
                </a:lnTo>
                <a:lnTo>
                  <a:pt x="0" y="1388"/>
                </a:lnTo>
                <a:lnTo>
                  <a:pt x="0" y="1388"/>
                </a:lnTo>
                <a:lnTo>
                  <a:pt x="2" y="1316"/>
                </a:lnTo>
                <a:lnTo>
                  <a:pt x="8" y="1246"/>
                </a:lnTo>
                <a:lnTo>
                  <a:pt x="16" y="1176"/>
                </a:lnTo>
                <a:lnTo>
                  <a:pt x="28" y="1108"/>
                </a:lnTo>
                <a:lnTo>
                  <a:pt x="44" y="1040"/>
                </a:lnTo>
                <a:lnTo>
                  <a:pt x="62" y="974"/>
                </a:lnTo>
                <a:lnTo>
                  <a:pt x="84" y="910"/>
                </a:lnTo>
                <a:lnTo>
                  <a:pt x="110" y="848"/>
                </a:lnTo>
                <a:lnTo>
                  <a:pt x="136" y="786"/>
                </a:lnTo>
                <a:lnTo>
                  <a:pt x="168" y="726"/>
                </a:lnTo>
                <a:lnTo>
                  <a:pt x="200" y="668"/>
                </a:lnTo>
                <a:lnTo>
                  <a:pt x="238" y="612"/>
                </a:lnTo>
                <a:lnTo>
                  <a:pt x="276" y="556"/>
                </a:lnTo>
                <a:lnTo>
                  <a:pt x="318" y="504"/>
                </a:lnTo>
                <a:lnTo>
                  <a:pt x="360" y="454"/>
                </a:lnTo>
                <a:lnTo>
                  <a:pt x="406" y="406"/>
                </a:lnTo>
                <a:lnTo>
                  <a:pt x="454" y="360"/>
                </a:lnTo>
                <a:lnTo>
                  <a:pt x="506" y="316"/>
                </a:lnTo>
                <a:lnTo>
                  <a:pt x="558" y="276"/>
                </a:lnTo>
                <a:lnTo>
                  <a:pt x="612" y="236"/>
                </a:lnTo>
                <a:lnTo>
                  <a:pt x="668" y="200"/>
                </a:lnTo>
                <a:lnTo>
                  <a:pt x="726" y="166"/>
                </a:lnTo>
                <a:lnTo>
                  <a:pt x="786" y="136"/>
                </a:lnTo>
                <a:lnTo>
                  <a:pt x="848" y="108"/>
                </a:lnTo>
                <a:lnTo>
                  <a:pt x="910" y="84"/>
                </a:lnTo>
                <a:lnTo>
                  <a:pt x="976" y="62"/>
                </a:lnTo>
                <a:lnTo>
                  <a:pt x="1042" y="42"/>
                </a:lnTo>
                <a:lnTo>
                  <a:pt x="1108" y="28"/>
                </a:lnTo>
                <a:lnTo>
                  <a:pt x="1176" y="16"/>
                </a:lnTo>
                <a:lnTo>
                  <a:pt x="1246" y="6"/>
                </a:lnTo>
                <a:lnTo>
                  <a:pt x="1316" y="2"/>
                </a:lnTo>
                <a:lnTo>
                  <a:pt x="1388" y="0"/>
                </a:lnTo>
                <a:lnTo>
                  <a:pt x="1388" y="0"/>
                </a:lnTo>
                <a:lnTo>
                  <a:pt x="1460" y="2"/>
                </a:lnTo>
                <a:lnTo>
                  <a:pt x="1530" y="6"/>
                </a:lnTo>
                <a:lnTo>
                  <a:pt x="1600" y="16"/>
                </a:lnTo>
                <a:lnTo>
                  <a:pt x="1668" y="28"/>
                </a:lnTo>
                <a:lnTo>
                  <a:pt x="1736" y="42"/>
                </a:lnTo>
                <a:lnTo>
                  <a:pt x="1802" y="62"/>
                </a:lnTo>
                <a:lnTo>
                  <a:pt x="1866" y="84"/>
                </a:lnTo>
                <a:lnTo>
                  <a:pt x="1928" y="108"/>
                </a:lnTo>
                <a:lnTo>
                  <a:pt x="1990" y="136"/>
                </a:lnTo>
                <a:lnTo>
                  <a:pt x="2050" y="166"/>
                </a:lnTo>
                <a:lnTo>
                  <a:pt x="2108" y="200"/>
                </a:lnTo>
                <a:lnTo>
                  <a:pt x="2164" y="236"/>
                </a:lnTo>
                <a:lnTo>
                  <a:pt x="2220" y="276"/>
                </a:lnTo>
                <a:lnTo>
                  <a:pt x="2272" y="316"/>
                </a:lnTo>
                <a:lnTo>
                  <a:pt x="2322" y="360"/>
                </a:lnTo>
                <a:lnTo>
                  <a:pt x="2370" y="406"/>
                </a:lnTo>
                <a:lnTo>
                  <a:pt x="2416" y="454"/>
                </a:lnTo>
                <a:lnTo>
                  <a:pt x="2460" y="504"/>
                </a:lnTo>
                <a:lnTo>
                  <a:pt x="2500" y="556"/>
                </a:lnTo>
                <a:lnTo>
                  <a:pt x="2540" y="612"/>
                </a:lnTo>
                <a:lnTo>
                  <a:pt x="2576" y="668"/>
                </a:lnTo>
                <a:lnTo>
                  <a:pt x="2610" y="726"/>
                </a:lnTo>
                <a:lnTo>
                  <a:pt x="2640" y="786"/>
                </a:lnTo>
                <a:lnTo>
                  <a:pt x="2668" y="848"/>
                </a:lnTo>
                <a:lnTo>
                  <a:pt x="2692" y="910"/>
                </a:lnTo>
                <a:lnTo>
                  <a:pt x="2714" y="974"/>
                </a:lnTo>
                <a:lnTo>
                  <a:pt x="2734" y="1040"/>
                </a:lnTo>
                <a:lnTo>
                  <a:pt x="2748" y="1108"/>
                </a:lnTo>
                <a:lnTo>
                  <a:pt x="2760" y="1176"/>
                </a:lnTo>
                <a:lnTo>
                  <a:pt x="2770" y="1246"/>
                </a:lnTo>
                <a:lnTo>
                  <a:pt x="2774" y="1316"/>
                </a:lnTo>
                <a:lnTo>
                  <a:pt x="2776" y="1388"/>
                </a:lnTo>
                <a:lnTo>
                  <a:pt x="2776" y="1388"/>
                </a:lnTo>
                <a:close/>
              </a:path>
            </a:pathLst>
          </a:custGeom>
          <a:solidFill>
            <a:srgbClr val="120B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5" name="Freeform 9"/>
          <p:cNvSpPr>
            <a:spLocks/>
          </p:cNvSpPr>
          <p:nvPr/>
        </p:nvSpPr>
        <p:spPr bwMode="auto">
          <a:xfrm>
            <a:off x="7397750" y="1876425"/>
            <a:ext cx="1484313" cy="1349375"/>
          </a:xfrm>
          <a:custGeom>
            <a:avLst/>
            <a:gdLst/>
            <a:ahLst/>
            <a:cxnLst>
              <a:cxn ang="0">
                <a:pos x="176" y="182"/>
              </a:cxn>
              <a:cxn ang="0">
                <a:pos x="126" y="182"/>
              </a:cxn>
              <a:cxn ang="0">
                <a:pos x="76" y="202"/>
              </a:cxn>
              <a:cxn ang="0">
                <a:pos x="48" y="222"/>
              </a:cxn>
              <a:cxn ang="0">
                <a:pos x="20" y="260"/>
              </a:cxn>
              <a:cxn ang="0">
                <a:pos x="4" y="302"/>
              </a:cxn>
              <a:cxn ang="0">
                <a:pos x="2" y="346"/>
              </a:cxn>
              <a:cxn ang="0">
                <a:pos x="10" y="388"/>
              </a:cxn>
              <a:cxn ang="0">
                <a:pos x="34" y="428"/>
              </a:cxn>
              <a:cxn ang="0">
                <a:pos x="56" y="452"/>
              </a:cxn>
              <a:cxn ang="0">
                <a:pos x="102" y="478"/>
              </a:cxn>
              <a:cxn ang="0">
                <a:pos x="154" y="488"/>
              </a:cxn>
              <a:cxn ang="0">
                <a:pos x="168" y="658"/>
              </a:cxn>
              <a:cxn ang="0">
                <a:pos x="264" y="668"/>
              </a:cxn>
              <a:cxn ang="0">
                <a:pos x="360" y="692"/>
              </a:cxn>
              <a:cxn ang="0">
                <a:pos x="452" y="730"/>
              </a:cxn>
              <a:cxn ang="0">
                <a:pos x="538" y="780"/>
              </a:cxn>
              <a:cxn ang="0">
                <a:pos x="618" y="846"/>
              </a:cxn>
              <a:cxn ang="0">
                <a:pos x="666" y="896"/>
              </a:cxn>
              <a:cxn ang="0">
                <a:pos x="726" y="976"/>
              </a:cxn>
              <a:cxn ang="0">
                <a:pos x="774" y="1064"/>
              </a:cxn>
              <a:cxn ang="0">
                <a:pos x="808" y="1156"/>
              </a:cxn>
              <a:cxn ang="0">
                <a:pos x="828" y="1250"/>
              </a:cxn>
              <a:cxn ang="0">
                <a:pos x="834" y="1346"/>
              </a:cxn>
              <a:cxn ang="0">
                <a:pos x="1004" y="1324"/>
              </a:cxn>
              <a:cxn ang="0">
                <a:pos x="1028" y="1276"/>
              </a:cxn>
              <a:cxn ang="0">
                <a:pos x="1046" y="1256"/>
              </a:cxn>
              <a:cxn ang="0">
                <a:pos x="1084" y="1228"/>
              </a:cxn>
              <a:cxn ang="0">
                <a:pos x="1126" y="1214"/>
              </a:cxn>
              <a:cxn ang="0">
                <a:pos x="1170" y="1214"/>
              </a:cxn>
              <a:cxn ang="0">
                <a:pos x="1214" y="1224"/>
              </a:cxn>
              <a:cxn ang="0">
                <a:pos x="1252" y="1248"/>
              </a:cxn>
              <a:cxn ang="0">
                <a:pos x="1274" y="1270"/>
              </a:cxn>
              <a:cxn ang="0">
                <a:pos x="1294" y="1304"/>
              </a:cxn>
              <a:cxn ang="0">
                <a:pos x="1498" y="1360"/>
              </a:cxn>
              <a:cxn ang="0">
                <a:pos x="1494" y="1232"/>
              </a:cxn>
              <a:cxn ang="0">
                <a:pos x="1464" y="1044"/>
              </a:cxn>
              <a:cxn ang="0">
                <a:pos x="1406" y="860"/>
              </a:cxn>
              <a:cxn ang="0">
                <a:pos x="1324" y="682"/>
              </a:cxn>
              <a:cxn ang="0">
                <a:pos x="1212" y="518"/>
              </a:cxn>
              <a:cxn ang="0">
                <a:pos x="1124" y="414"/>
              </a:cxn>
              <a:cxn ang="0">
                <a:pos x="970" y="278"/>
              </a:cxn>
              <a:cxn ang="0">
                <a:pos x="802" y="168"/>
              </a:cxn>
              <a:cxn ang="0">
                <a:pos x="624" y="86"/>
              </a:cxn>
              <a:cxn ang="0">
                <a:pos x="436" y="30"/>
              </a:cxn>
              <a:cxn ang="0">
                <a:pos x="244" y="2"/>
              </a:cxn>
            </a:cxnLst>
            <a:rect l="0" t="0" r="r" b="b"/>
            <a:pathLst>
              <a:path w="1498" h="1360">
                <a:moveTo>
                  <a:pt x="180" y="0"/>
                </a:moveTo>
                <a:lnTo>
                  <a:pt x="176" y="182"/>
                </a:lnTo>
                <a:lnTo>
                  <a:pt x="176" y="182"/>
                </a:lnTo>
                <a:lnTo>
                  <a:pt x="160" y="180"/>
                </a:lnTo>
                <a:lnTo>
                  <a:pt x="142" y="180"/>
                </a:lnTo>
                <a:lnTo>
                  <a:pt x="126" y="182"/>
                </a:lnTo>
                <a:lnTo>
                  <a:pt x="108" y="186"/>
                </a:lnTo>
                <a:lnTo>
                  <a:pt x="92" y="194"/>
                </a:lnTo>
                <a:lnTo>
                  <a:pt x="76" y="202"/>
                </a:lnTo>
                <a:lnTo>
                  <a:pt x="62" y="210"/>
                </a:lnTo>
                <a:lnTo>
                  <a:pt x="48" y="222"/>
                </a:lnTo>
                <a:lnTo>
                  <a:pt x="48" y="222"/>
                </a:lnTo>
                <a:lnTo>
                  <a:pt x="38" y="234"/>
                </a:lnTo>
                <a:lnTo>
                  <a:pt x="28" y="246"/>
                </a:lnTo>
                <a:lnTo>
                  <a:pt x="20" y="260"/>
                </a:lnTo>
                <a:lnTo>
                  <a:pt x="14" y="272"/>
                </a:lnTo>
                <a:lnTo>
                  <a:pt x="8" y="286"/>
                </a:lnTo>
                <a:lnTo>
                  <a:pt x="4" y="302"/>
                </a:lnTo>
                <a:lnTo>
                  <a:pt x="2" y="316"/>
                </a:lnTo>
                <a:lnTo>
                  <a:pt x="0" y="330"/>
                </a:lnTo>
                <a:lnTo>
                  <a:pt x="2" y="346"/>
                </a:lnTo>
                <a:lnTo>
                  <a:pt x="2" y="360"/>
                </a:lnTo>
                <a:lnTo>
                  <a:pt x="6" y="374"/>
                </a:lnTo>
                <a:lnTo>
                  <a:pt x="10" y="388"/>
                </a:lnTo>
                <a:lnTo>
                  <a:pt x="16" y="402"/>
                </a:lnTo>
                <a:lnTo>
                  <a:pt x="24" y="416"/>
                </a:lnTo>
                <a:lnTo>
                  <a:pt x="34" y="428"/>
                </a:lnTo>
                <a:lnTo>
                  <a:pt x="44" y="440"/>
                </a:lnTo>
                <a:lnTo>
                  <a:pt x="44" y="440"/>
                </a:lnTo>
                <a:lnTo>
                  <a:pt x="56" y="452"/>
                </a:lnTo>
                <a:lnTo>
                  <a:pt x="72" y="464"/>
                </a:lnTo>
                <a:lnTo>
                  <a:pt x="86" y="472"/>
                </a:lnTo>
                <a:lnTo>
                  <a:pt x="102" y="478"/>
                </a:lnTo>
                <a:lnTo>
                  <a:pt x="120" y="484"/>
                </a:lnTo>
                <a:lnTo>
                  <a:pt x="136" y="486"/>
                </a:lnTo>
                <a:lnTo>
                  <a:pt x="154" y="488"/>
                </a:lnTo>
                <a:lnTo>
                  <a:pt x="170" y="486"/>
                </a:lnTo>
                <a:lnTo>
                  <a:pt x="168" y="658"/>
                </a:lnTo>
                <a:lnTo>
                  <a:pt x="168" y="658"/>
                </a:lnTo>
                <a:lnTo>
                  <a:pt x="200" y="660"/>
                </a:lnTo>
                <a:lnTo>
                  <a:pt x="232" y="662"/>
                </a:lnTo>
                <a:lnTo>
                  <a:pt x="264" y="668"/>
                </a:lnTo>
                <a:lnTo>
                  <a:pt x="298" y="674"/>
                </a:lnTo>
                <a:lnTo>
                  <a:pt x="328" y="682"/>
                </a:lnTo>
                <a:lnTo>
                  <a:pt x="360" y="692"/>
                </a:lnTo>
                <a:lnTo>
                  <a:pt x="392" y="702"/>
                </a:lnTo>
                <a:lnTo>
                  <a:pt x="422" y="716"/>
                </a:lnTo>
                <a:lnTo>
                  <a:pt x="452" y="730"/>
                </a:lnTo>
                <a:lnTo>
                  <a:pt x="482" y="744"/>
                </a:lnTo>
                <a:lnTo>
                  <a:pt x="510" y="762"/>
                </a:lnTo>
                <a:lnTo>
                  <a:pt x="538" y="780"/>
                </a:lnTo>
                <a:lnTo>
                  <a:pt x="566" y="800"/>
                </a:lnTo>
                <a:lnTo>
                  <a:pt x="592" y="822"/>
                </a:lnTo>
                <a:lnTo>
                  <a:pt x="618" y="846"/>
                </a:lnTo>
                <a:lnTo>
                  <a:pt x="642" y="870"/>
                </a:lnTo>
                <a:lnTo>
                  <a:pt x="642" y="870"/>
                </a:lnTo>
                <a:lnTo>
                  <a:pt x="666" y="896"/>
                </a:lnTo>
                <a:lnTo>
                  <a:pt x="688" y="922"/>
                </a:lnTo>
                <a:lnTo>
                  <a:pt x="708" y="948"/>
                </a:lnTo>
                <a:lnTo>
                  <a:pt x="726" y="976"/>
                </a:lnTo>
                <a:lnTo>
                  <a:pt x="744" y="1004"/>
                </a:lnTo>
                <a:lnTo>
                  <a:pt x="760" y="1034"/>
                </a:lnTo>
                <a:lnTo>
                  <a:pt x="774" y="1064"/>
                </a:lnTo>
                <a:lnTo>
                  <a:pt x="786" y="1094"/>
                </a:lnTo>
                <a:lnTo>
                  <a:pt x="798" y="1124"/>
                </a:lnTo>
                <a:lnTo>
                  <a:pt x="808" y="1156"/>
                </a:lnTo>
                <a:lnTo>
                  <a:pt x="816" y="1186"/>
                </a:lnTo>
                <a:lnTo>
                  <a:pt x="822" y="1218"/>
                </a:lnTo>
                <a:lnTo>
                  <a:pt x="828" y="1250"/>
                </a:lnTo>
                <a:lnTo>
                  <a:pt x="832" y="1282"/>
                </a:lnTo>
                <a:lnTo>
                  <a:pt x="834" y="1314"/>
                </a:lnTo>
                <a:lnTo>
                  <a:pt x="834" y="1346"/>
                </a:lnTo>
                <a:lnTo>
                  <a:pt x="1000" y="1350"/>
                </a:lnTo>
                <a:lnTo>
                  <a:pt x="1000" y="1350"/>
                </a:lnTo>
                <a:lnTo>
                  <a:pt x="1004" y="1324"/>
                </a:lnTo>
                <a:lnTo>
                  <a:pt x="1014" y="1300"/>
                </a:lnTo>
                <a:lnTo>
                  <a:pt x="1020" y="1288"/>
                </a:lnTo>
                <a:lnTo>
                  <a:pt x="1028" y="1276"/>
                </a:lnTo>
                <a:lnTo>
                  <a:pt x="1036" y="1266"/>
                </a:lnTo>
                <a:lnTo>
                  <a:pt x="1046" y="1256"/>
                </a:lnTo>
                <a:lnTo>
                  <a:pt x="1046" y="1256"/>
                </a:lnTo>
                <a:lnTo>
                  <a:pt x="1058" y="1244"/>
                </a:lnTo>
                <a:lnTo>
                  <a:pt x="1070" y="1236"/>
                </a:lnTo>
                <a:lnTo>
                  <a:pt x="1084" y="1228"/>
                </a:lnTo>
                <a:lnTo>
                  <a:pt x="1098" y="1222"/>
                </a:lnTo>
                <a:lnTo>
                  <a:pt x="1112" y="1218"/>
                </a:lnTo>
                <a:lnTo>
                  <a:pt x="1126" y="1214"/>
                </a:lnTo>
                <a:lnTo>
                  <a:pt x="1142" y="1212"/>
                </a:lnTo>
                <a:lnTo>
                  <a:pt x="1156" y="1212"/>
                </a:lnTo>
                <a:lnTo>
                  <a:pt x="1170" y="1214"/>
                </a:lnTo>
                <a:lnTo>
                  <a:pt x="1186" y="1216"/>
                </a:lnTo>
                <a:lnTo>
                  <a:pt x="1200" y="1220"/>
                </a:lnTo>
                <a:lnTo>
                  <a:pt x="1214" y="1224"/>
                </a:lnTo>
                <a:lnTo>
                  <a:pt x="1228" y="1232"/>
                </a:lnTo>
                <a:lnTo>
                  <a:pt x="1240" y="1240"/>
                </a:lnTo>
                <a:lnTo>
                  <a:pt x="1252" y="1248"/>
                </a:lnTo>
                <a:lnTo>
                  <a:pt x="1264" y="1260"/>
                </a:lnTo>
                <a:lnTo>
                  <a:pt x="1264" y="1260"/>
                </a:lnTo>
                <a:lnTo>
                  <a:pt x="1274" y="1270"/>
                </a:lnTo>
                <a:lnTo>
                  <a:pt x="1282" y="1282"/>
                </a:lnTo>
                <a:lnTo>
                  <a:pt x="1288" y="1292"/>
                </a:lnTo>
                <a:lnTo>
                  <a:pt x="1294" y="1304"/>
                </a:lnTo>
                <a:lnTo>
                  <a:pt x="1302" y="1330"/>
                </a:lnTo>
                <a:lnTo>
                  <a:pt x="1306" y="1356"/>
                </a:lnTo>
                <a:lnTo>
                  <a:pt x="1498" y="1360"/>
                </a:lnTo>
                <a:lnTo>
                  <a:pt x="1498" y="1360"/>
                </a:lnTo>
                <a:lnTo>
                  <a:pt x="1498" y="1296"/>
                </a:lnTo>
                <a:lnTo>
                  <a:pt x="1494" y="1232"/>
                </a:lnTo>
                <a:lnTo>
                  <a:pt x="1486" y="1170"/>
                </a:lnTo>
                <a:lnTo>
                  <a:pt x="1476" y="1106"/>
                </a:lnTo>
                <a:lnTo>
                  <a:pt x="1464" y="1044"/>
                </a:lnTo>
                <a:lnTo>
                  <a:pt x="1448" y="982"/>
                </a:lnTo>
                <a:lnTo>
                  <a:pt x="1428" y="920"/>
                </a:lnTo>
                <a:lnTo>
                  <a:pt x="1406" y="860"/>
                </a:lnTo>
                <a:lnTo>
                  <a:pt x="1382" y="800"/>
                </a:lnTo>
                <a:lnTo>
                  <a:pt x="1354" y="740"/>
                </a:lnTo>
                <a:lnTo>
                  <a:pt x="1324" y="682"/>
                </a:lnTo>
                <a:lnTo>
                  <a:pt x="1290" y="626"/>
                </a:lnTo>
                <a:lnTo>
                  <a:pt x="1252" y="572"/>
                </a:lnTo>
                <a:lnTo>
                  <a:pt x="1212" y="518"/>
                </a:lnTo>
                <a:lnTo>
                  <a:pt x="1170" y="466"/>
                </a:lnTo>
                <a:lnTo>
                  <a:pt x="1124" y="414"/>
                </a:lnTo>
                <a:lnTo>
                  <a:pt x="1124" y="414"/>
                </a:lnTo>
                <a:lnTo>
                  <a:pt x="1074" y="366"/>
                </a:lnTo>
                <a:lnTo>
                  <a:pt x="1022" y="320"/>
                </a:lnTo>
                <a:lnTo>
                  <a:pt x="970" y="278"/>
                </a:lnTo>
                <a:lnTo>
                  <a:pt x="916" y="238"/>
                </a:lnTo>
                <a:lnTo>
                  <a:pt x="860" y="202"/>
                </a:lnTo>
                <a:lnTo>
                  <a:pt x="802" y="168"/>
                </a:lnTo>
                <a:lnTo>
                  <a:pt x="744" y="138"/>
                </a:lnTo>
                <a:lnTo>
                  <a:pt x="684" y="110"/>
                </a:lnTo>
                <a:lnTo>
                  <a:pt x="624" y="86"/>
                </a:lnTo>
                <a:lnTo>
                  <a:pt x="562" y="64"/>
                </a:lnTo>
                <a:lnTo>
                  <a:pt x="500" y="46"/>
                </a:lnTo>
                <a:lnTo>
                  <a:pt x="436" y="30"/>
                </a:lnTo>
                <a:lnTo>
                  <a:pt x="372" y="18"/>
                </a:lnTo>
                <a:lnTo>
                  <a:pt x="308" y="8"/>
                </a:lnTo>
                <a:lnTo>
                  <a:pt x="244" y="2"/>
                </a:lnTo>
                <a:lnTo>
                  <a:pt x="180" y="0"/>
                </a:lnTo>
                <a:lnTo>
                  <a:pt x="180" y="0"/>
                </a:lnTo>
                <a:close/>
              </a:path>
            </a:pathLst>
          </a:custGeom>
          <a:solidFill>
            <a:srgbClr val="FF6D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6" name="Freeform 10"/>
          <p:cNvSpPr>
            <a:spLocks/>
          </p:cNvSpPr>
          <p:nvPr/>
        </p:nvSpPr>
        <p:spPr bwMode="auto">
          <a:xfrm>
            <a:off x="7561263" y="3046413"/>
            <a:ext cx="1323975" cy="1487487"/>
          </a:xfrm>
          <a:custGeom>
            <a:avLst/>
            <a:gdLst/>
            <a:ahLst/>
            <a:cxnLst>
              <a:cxn ang="0">
                <a:pos x="1150" y="150"/>
              </a:cxn>
              <a:cxn ang="0">
                <a:pos x="1142" y="102"/>
              </a:cxn>
              <a:cxn ang="0">
                <a:pos x="1116" y="58"/>
              </a:cxn>
              <a:cxn ang="0">
                <a:pos x="1092" y="34"/>
              </a:cxn>
              <a:cxn ang="0">
                <a:pos x="1054" y="10"/>
              </a:cxn>
              <a:cxn ang="0">
                <a:pos x="1010" y="0"/>
              </a:cxn>
              <a:cxn ang="0">
                <a:pos x="966" y="2"/>
              </a:cxn>
              <a:cxn ang="0">
                <a:pos x="924" y="16"/>
              </a:cxn>
              <a:cxn ang="0">
                <a:pos x="886" y="44"/>
              </a:cxn>
              <a:cxn ang="0">
                <a:pos x="866" y="72"/>
              </a:cxn>
              <a:cxn ang="0">
                <a:pos x="846" y="118"/>
              </a:cxn>
              <a:cxn ang="0">
                <a:pos x="842" y="168"/>
              </a:cxn>
              <a:cxn ang="0">
                <a:pos x="670" y="200"/>
              </a:cxn>
              <a:cxn ang="0">
                <a:pos x="658" y="296"/>
              </a:cxn>
              <a:cxn ang="0">
                <a:pos x="630" y="388"/>
              </a:cxn>
              <a:cxn ang="0">
                <a:pos x="590" y="478"/>
              </a:cxn>
              <a:cxn ang="0">
                <a:pos x="536" y="562"/>
              </a:cxn>
              <a:cxn ang="0">
                <a:pos x="470" y="640"/>
              </a:cxn>
              <a:cxn ang="0">
                <a:pos x="420" y="686"/>
              </a:cxn>
              <a:cxn ang="0">
                <a:pos x="338" y="744"/>
              </a:cxn>
              <a:cxn ang="0">
                <a:pos x="250" y="788"/>
              </a:cxn>
              <a:cxn ang="0">
                <a:pos x="158" y="820"/>
              </a:cxn>
              <a:cxn ang="0">
                <a:pos x="64" y="838"/>
              </a:cxn>
              <a:cxn ang="0">
                <a:pos x="0" y="1012"/>
              </a:cxn>
              <a:cxn ang="0">
                <a:pos x="52" y="1024"/>
              </a:cxn>
              <a:cxn ang="0">
                <a:pos x="86" y="1046"/>
              </a:cxn>
              <a:cxn ang="0">
                <a:pos x="108" y="1068"/>
              </a:cxn>
              <a:cxn ang="0">
                <a:pos x="130" y="1106"/>
              </a:cxn>
              <a:cxn ang="0">
                <a:pos x="142" y="1150"/>
              </a:cxn>
              <a:cxn ang="0">
                <a:pos x="140" y="1194"/>
              </a:cxn>
              <a:cxn ang="0">
                <a:pos x="124" y="1236"/>
              </a:cxn>
              <a:cxn ang="0">
                <a:pos x="98" y="1274"/>
              </a:cxn>
              <a:cxn ang="0">
                <a:pos x="76" y="1292"/>
              </a:cxn>
              <a:cxn ang="0">
                <a:pos x="26" y="1314"/>
              </a:cxn>
              <a:cxn ang="0">
                <a:pos x="0" y="1500"/>
              </a:cxn>
              <a:cxn ang="0">
                <a:pos x="190" y="1484"/>
              </a:cxn>
              <a:cxn ang="0">
                <a:pos x="378" y="1442"/>
              </a:cxn>
              <a:cxn ang="0">
                <a:pos x="560" y="1372"/>
              </a:cxn>
              <a:cxn ang="0">
                <a:pos x="732" y="1276"/>
              </a:cxn>
              <a:cxn ang="0">
                <a:pos x="890" y="1152"/>
              </a:cxn>
              <a:cxn ang="0">
                <a:pos x="988" y="1056"/>
              </a:cxn>
              <a:cxn ang="0">
                <a:pos x="1112" y="896"/>
              </a:cxn>
              <a:cxn ang="0">
                <a:pos x="1208" y="726"/>
              </a:cxn>
              <a:cxn ang="0">
                <a:pos x="1278" y="544"/>
              </a:cxn>
              <a:cxn ang="0">
                <a:pos x="1320" y="358"/>
              </a:cxn>
              <a:cxn ang="0">
                <a:pos x="1336" y="168"/>
              </a:cxn>
            </a:cxnLst>
            <a:rect l="0" t="0" r="r" b="b"/>
            <a:pathLst>
              <a:path w="1336" h="1500">
                <a:moveTo>
                  <a:pt x="1150" y="168"/>
                </a:moveTo>
                <a:lnTo>
                  <a:pt x="1150" y="168"/>
                </a:lnTo>
                <a:lnTo>
                  <a:pt x="1150" y="150"/>
                </a:lnTo>
                <a:lnTo>
                  <a:pt x="1148" y="134"/>
                </a:lnTo>
                <a:lnTo>
                  <a:pt x="1146" y="118"/>
                </a:lnTo>
                <a:lnTo>
                  <a:pt x="1142" y="102"/>
                </a:lnTo>
                <a:lnTo>
                  <a:pt x="1134" y="86"/>
                </a:lnTo>
                <a:lnTo>
                  <a:pt x="1126" y="72"/>
                </a:lnTo>
                <a:lnTo>
                  <a:pt x="1116" y="58"/>
                </a:lnTo>
                <a:lnTo>
                  <a:pt x="1104" y="44"/>
                </a:lnTo>
                <a:lnTo>
                  <a:pt x="1104" y="44"/>
                </a:lnTo>
                <a:lnTo>
                  <a:pt x="1092" y="34"/>
                </a:lnTo>
                <a:lnTo>
                  <a:pt x="1080" y="24"/>
                </a:lnTo>
                <a:lnTo>
                  <a:pt x="1068" y="16"/>
                </a:lnTo>
                <a:lnTo>
                  <a:pt x="1054" y="10"/>
                </a:lnTo>
                <a:lnTo>
                  <a:pt x="1040" y="6"/>
                </a:lnTo>
                <a:lnTo>
                  <a:pt x="1026" y="2"/>
                </a:lnTo>
                <a:lnTo>
                  <a:pt x="1010" y="0"/>
                </a:lnTo>
                <a:lnTo>
                  <a:pt x="996" y="0"/>
                </a:lnTo>
                <a:lnTo>
                  <a:pt x="982" y="0"/>
                </a:lnTo>
                <a:lnTo>
                  <a:pt x="966" y="2"/>
                </a:lnTo>
                <a:lnTo>
                  <a:pt x="952" y="6"/>
                </a:lnTo>
                <a:lnTo>
                  <a:pt x="938" y="10"/>
                </a:lnTo>
                <a:lnTo>
                  <a:pt x="924" y="16"/>
                </a:lnTo>
                <a:lnTo>
                  <a:pt x="912" y="24"/>
                </a:lnTo>
                <a:lnTo>
                  <a:pt x="898" y="34"/>
                </a:lnTo>
                <a:lnTo>
                  <a:pt x="886" y="44"/>
                </a:lnTo>
                <a:lnTo>
                  <a:pt x="886" y="44"/>
                </a:lnTo>
                <a:lnTo>
                  <a:pt x="876" y="58"/>
                </a:lnTo>
                <a:lnTo>
                  <a:pt x="866" y="72"/>
                </a:lnTo>
                <a:lnTo>
                  <a:pt x="856" y="86"/>
                </a:lnTo>
                <a:lnTo>
                  <a:pt x="850" y="102"/>
                </a:lnTo>
                <a:lnTo>
                  <a:pt x="846" y="118"/>
                </a:lnTo>
                <a:lnTo>
                  <a:pt x="842" y="134"/>
                </a:lnTo>
                <a:lnTo>
                  <a:pt x="842" y="150"/>
                </a:lnTo>
                <a:lnTo>
                  <a:pt x="842" y="168"/>
                </a:lnTo>
                <a:lnTo>
                  <a:pt x="672" y="168"/>
                </a:lnTo>
                <a:lnTo>
                  <a:pt x="672" y="168"/>
                </a:lnTo>
                <a:lnTo>
                  <a:pt x="670" y="200"/>
                </a:lnTo>
                <a:lnTo>
                  <a:pt x="668" y="232"/>
                </a:lnTo>
                <a:lnTo>
                  <a:pt x="664" y="264"/>
                </a:lnTo>
                <a:lnTo>
                  <a:pt x="658" y="296"/>
                </a:lnTo>
                <a:lnTo>
                  <a:pt x="650" y="326"/>
                </a:lnTo>
                <a:lnTo>
                  <a:pt x="640" y="358"/>
                </a:lnTo>
                <a:lnTo>
                  <a:pt x="630" y="388"/>
                </a:lnTo>
                <a:lnTo>
                  <a:pt x="618" y="418"/>
                </a:lnTo>
                <a:lnTo>
                  <a:pt x="606" y="448"/>
                </a:lnTo>
                <a:lnTo>
                  <a:pt x="590" y="478"/>
                </a:lnTo>
                <a:lnTo>
                  <a:pt x="574" y="506"/>
                </a:lnTo>
                <a:lnTo>
                  <a:pt x="556" y="534"/>
                </a:lnTo>
                <a:lnTo>
                  <a:pt x="536" y="562"/>
                </a:lnTo>
                <a:lnTo>
                  <a:pt x="516" y="588"/>
                </a:lnTo>
                <a:lnTo>
                  <a:pt x="494" y="614"/>
                </a:lnTo>
                <a:lnTo>
                  <a:pt x="470" y="640"/>
                </a:lnTo>
                <a:lnTo>
                  <a:pt x="470" y="640"/>
                </a:lnTo>
                <a:lnTo>
                  <a:pt x="444" y="664"/>
                </a:lnTo>
                <a:lnTo>
                  <a:pt x="420" y="686"/>
                </a:lnTo>
                <a:lnTo>
                  <a:pt x="392" y="706"/>
                </a:lnTo>
                <a:lnTo>
                  <a:pt x="366" y="726"/>
                </a:lnTo>
                <a:lnTo>
                  <a:pt x="338" y="744"/>
                </a:lnTo>
                <a:lnTo>
                  <a:pt x="308" y="760"/>
                </a:lnTo>
                <a:lnTo>
                  <a:pt x="280" y="774"/>
                </a:lnTo>
                <a:lnTo>
                  <a:pt x="250" y="788"/>
                </a:lnTo>
                <a:lnTo>
                  <a:pt x="220" y="800"/>
                </a:lnTo>
                <a:lnTo>
                  <a:pt x="190" y="810"/>
                </a:lnTo>
                <a:lnTo>
                  <a:pt x="158" y="820"/>
                </a:lnTo>
                <a:lnTo>
                  <a:pt x="126" y="826"/>
                </a:lnTo>
                <a:lnTo>
                  <a:pt x="96" y="832"/>
                </a:lnTo>
                <a:lnTo>
                  <a:pt x="64" y="838"/>
                </a:lnTo>
                <a:lnTo>
                  <a:pt x="32" y="840"/>
                </a:lnTo>
                <a:lnTo>
                  <a:pt x="0" y="842"/>
                </a:lnTo>
                <a:lnTo>
                  <a:pt x="0" y="1012"/>
                </a:lnTo>
                <a:lnTo>
                  <a:pt x="0" y="1012"/>
                </a:lnTo>
                <a:lnTo>
                  <a:pt x="26" y="1016"/>
                </a:lnTo>
                <a:lnTo>
                  <a:pt x="52" y="1024"/>
                </a:lnTo>
                <a:lnTo>
                  <a:pt x="64" y="1030"/>
                </a:lnTo>
                <a:lnTo>
                  <a:pt x="76" y="1038"/>
                </a:lnTo>
                <a:lnTo>
                  <a:pt x="86" y="1046"/>
                </a:lnTo>
                <a:lnTo>
                  <a:pt x="98" y="1056"/>
                </a:lnTo>
                <a:lnTo>
                  <a:pt x="98" y="1056"/>
                </a:lnTo>
                <a:lnTo>
                  <a:pt x="108" y="1068"/>
                </a:lnTo>
                <a:lnTo>
                  <a:pt x="116" y="1080"/>
                </a:lnTo>
                <a:lnTo>
                  <a:pt x="124" y="1094"/>
                </a:lnTo>
                <a:lnTo>
                  <a:pt x="130" y="1106"/>
                </a:lnTo>
                <a:lnTo>
                  <a:pt x="136" y="1120"/>
                </a:lnTo>
                <a:lnTo>
                  <a:pt x="140" y="1136"/>
                </a:lnTo>
                <a:lnTo>
                  <a:pt x="142" y="1150"/>
                </a:lnTo>
                <a:lnTo>
                  <a:pt x="142" y="1164"/>
                </a:lnTo>
                <a:lnTo>
                  <a:pt x="142" y="1180"/>
                </a:lnTo>
                <a:lnTo>
                  <a:pt x="140" y="1194"/>
                </a:lnTo>
                <a:lnTo>
                  <a:pt x="136" y="1208"/>
                </a:lnTo>
                <a:lnTo>
                  <a:pt x="130" y="1222"/>
                </a:lnTo>
                <a:lnTo>
                  <a:pt x="124" y="1236"/>
                </a:lnTo>
                <a:lnTo>
                  <a:pt x="116" y="1250"/>
                </a:lnTo>
                <a:lnTo>
                  <a:pt x="108" y="1262"/>
                </a:lnTo>
                <a:lnTo>
                  <a:pt x="98" y="1274"/>
                </a:lnTo>
                <a:lnTo>
                  <a:pt x="98" y="1274"/>
                </a:lnTo>
                <a:lnTo>
                  <a:pt x="86" y="1284"/>
                </a:lnTo>
                <a:lnTo>
                  <a:pt x="76" y="1292"/>
                </a:lnTo>
                <a:lnTo>
                  <a:pt x="64" y="1298"/>
                </a:lnTo>
                <a:lnTo>
                  <a:pt x="52" y="1306"/>
                </a:lnTo>
                <a:lnTo>
                  <a:pt x="26" y="1314"/>
                </a:lnTo>
                <a:lnTo>
                  <a:pt x="0" y="1318"/>
                </a:lnTo>
                <a:lnTo>
                  <a:pt x="0" y="1500"/>
                </a:lnTo>
                <a:lnTo>
                  <a:pt x="0" y="1500"/>
                </a:lnTo>
                <a:lnTo>
                  <a:pt x="64" y="1498"/>
                </a:lnTo>
                <a:lnTo>
                  <a:pt x="128" y="1492"/>
                </a:lnTo>
                <a:lnTo>
                  <a:pt x="190" y="1484"/>
                </a:lnTo>
                <a:lnTo>
                  <a:pt x="254" y="1474"/>
                </a:lnTo>
                <a:lnTo>
                  <a:pt x="316" y="1460"/>
                </a:lnTo>
                <a:lnTo>
                  <a:pt x="378" y="1442"/>
                </a:lnTo>
                <a:lnTo>
                  <a:pt x="440" y="1422"/>
                </a:lnTo>
                <a:lnTo>
                  <a:pt x="500" y="1398"/>
                </a:lnTo>
                <a:lnTo>
                  <a:pt x="560" y="1372"/>
                </a:lnTo>
                <a:lnTo>
                  <a:pt x="618" y="1344"/>
                </a:lnTo>
                <a:lnTo>
                  <a:pt x="676" y="1310"/>
                </a:lnTo>
                <a:lnTo>
                  <a:pt x="732" y="1276"/>
                </a:lnTo>
                <a:lnTo>
                  <a:pt x="786" y="1238"/>
                </a:lnTo>
                <a:lnTo>
                  <a:pt x="840" y="1196"/>
                </a:lnTo>
                <a:lnTo>
                  <a:pt x="890" y="1152"/>
                </a:lnTo>
                <a:lnTo>
                  <a:pt x="940" y="1104"/>
                </a:lnTo>
                <a:lnTo>
                  <a:pt x="940" y="1104"/>
                </a:lnTo>
                <a:lnTo>
                  <a:pt x="988" y="1056"/>
                </a:lnTo>
                <a:lnTo>
                  <a:pt x="1032" y="1004"/>
                </a:lnTo>
                <a:lnTo>
                  <a:pt x="1072" y="952"/>
                </a:lnTo>
                <a:lnTo>
                  <a:pt x="1112" y="896"/>
                </a:lnTo>
                <a:lnTo>
                  <a:pt x="1146" y="840"/>
                </a:lnTo>
                <a:lnTo>
                  <a:pt x="1178" y="784"/>
                </a:lnTo>
                <a:lnTo>
                  <a:pt x="1208" y="726"/>
                </a:lnTo>
                <a:lnTo>
                  <a:pt x="1234" y="666"/>
                </a:lnTo>
                <a:lnTo>
                  <a:pt x="1256" y="606"/>
                </a:lnTo>
                <a:lnTo>
                  <a:pt x="1278" y="544"/>
                </a:lnTo>
                <a:lnTo>
                  <a:pt x="1294" y="484"/>
                </a:lnTo>
                <a:lnTo>
                  <a:pt x="1308" y="420"/>
                </a:lnTo>
                <a:lnTo>
                  <a:pt x="1320" y="358"/>
                </a:lnTo>
                <a:lnTo>
                  <a:pt x="1328" y="294"/>
                </a:lnTo>
                <a:lnTo>
                  <a:pt x="1334" y="232"/>
                </a:lnTo>
                <a:lnTo>
                  <a:pt x="1336" y="168"/>
                </a:lnTo>
                <a:lnTo>
                  <a:pt x="1150" y="168"/>
                </a:lnTo>
                <a:close/>
              </a:path>
            </a:pathLst>
          </a:custGeom>
          <a:solidFill>
            <a:srgbClr val="D200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7" name="Rectangle 11"/>
          <p:cNvSpPr>
            <a:spLocks noChangeArrowheads="1"/>
          </p:cNvSpPr>
          <p:nvPr/>
        </p:nvSpPr>
        <p:spPr bwMode="auto">
          <a:xfrm>
            <a:off x="8126413" y="2217738"/>
            <a:ext cx="2952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B55A00"/>
                </a:solidFill>
                <a:latin typeface="Verdana" pitchFamily="34" charset="0"/>
              </a:rPr>
              <a:t>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8116888" y="2235200"/>
            <a:ext cx="2952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8145463" y="3600450"/>
            <a:ext cx="301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910000"/>
                </a:solidFill>
                <a:latin typeface="Verdana" pitchFamily="34" charset="0"/>
              </a:rPr>
              <a:t>Q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4190" name="Rectangle 14"/>
          <p:cNvSpPr>
            <a:spLocks noChangeArrowheads="1"/>
          </p:cNvSpPr>
          <p:nvPr/>
        </p:nvSpPr>
        <p:spPr bwMode="auto">
          <a:xfrm>
            <a:off x="8123238" y="3609975"/>
            <a:ext cx="301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Q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4191" name="Freeform 15"/>
          <p:cNvSpPr>
            <a:spLocks noChangeAspect="1"/>
          </p:cNvSpPr>
          <p:nvPr/>
        </p:nvSpPr>
        <p:spPr bwMode="auto">
          <a:xfrm>
            <a:off x="6232525" y="1882775"/>
            <a:ext cx="1338263" cy="1476375"/>
          </a:xfrm>
          <a:custGeom>
            <a:avLst/>
            <a:gdLst/>
            <a:ahLst/>
            <a:cxnLst>
              <a:cxn ang="0">
                <a:pos x="346" y="446"/>
              </a:cxn>
              <a:cxn ang="0">
                <a:pos x="222" y="606"/>
              </a:cxn>
              <a:cxn ang="0">
                <a:pos x="126" y="778"/>
              </a:cxn>
              <a:cxn ang="0">
                <a:pos x="56" y="962"/>
              </a:cxn>
              <a:cxn ang="0">
                <a:pos x="14" y="1150"/>
              </a:cxn>
              <a:cxn ang="0">
                <a:pos x="0" y="1344"/>
              </a:cxn>
              <a:cxn ang="0">
                <a:pos x="176" y="1358"/>
              </a:cxn>
              <a:cxn ang="0">
                <a:pos x="186" y="1402"/>
              </a:cxn>
              <a:cxn ang="0">
                <a:pos x="210" y="1442"/>
              </a:cxn>
              <a:cxn ang="0">
                <a:pos x="232" y="1464"/>
              </a:cxn>
              <a:cxn ang="0">
                <a:pos x="270" y="1486"/>
              </a:cxn>
              <a:cxn ang="0">
                <a:pos x="314" y="1498"/>
              </a:cxn>
              <a:cxn ang="0">
                <a:pos x="358" y="1496"/>
              </a:cxn>
              <a:cxn ang="0">
                <a:pos x="400" y="1480"/>
              </a:cxn>
              <a:cxn ang="0">
                <a:pos x="438" y="1454"/>
              </a:cxn>
              <a:cxn ang="0">
                <a:pos x="458" y="1430"/>
              </a:cxn>
              <a:cxn ang="0">
                <a:pos x="476" y="1388"/>
              </a:cxn>
              <a:cxn ang="0">
                <a:pos x="482" y="1344"/>
              </a:cxn>
              <a:cxn ang="0">
                <a:pos x="652" y="1312"/>
              </a:cxn>
              <a:cxn ang="0">
                <a:pos x="664" y="1214"/>
              </a:cxn>
              <a:cxn ang="0">
                <a:pos x="690" y="1118"/>
              </a:cxn>
              <a:cxn ang="0">
                <a:pos x="732" y="1026"/>
              </a:cxn>
              <a:cxn ang="0">
                <a:pos x="786" y="940"/>
              </a:cxn>
              <a:cxn ang="0">
                <a:pos x="854" y="860"/>
              </a:cxn>
              <a:cxn ang="0">
                <a:pos x="908" y="812"/>
              </a:cxn>
              <a:cxn ang="0">
                <a:pos x="996" y="750"/>
              </a:cxn>
              <a:cxn ang="0">
                <a:pos x="1090" y="706"/>
              </a:cxn>
              <a:cxn ang="0">
                <a:pos x="1188" y="676"/>
              </a:cxn>
              <a:cxn ang="0">
                <a:pos x="1290" y="660"/>
              </a:cxn>
              <a:cxn ang="0">
                <a:pos x="1358" y="490"/>
              </a:cxn>
              <a:cxn ang="0">
                <a:pos x="1326" y="488"/>
              </a:cxn>
              <a:cxn ang="0">
                <a:pos x="1282" y="474"/>
              </a:cxn>
              <a:cxn ang="0">
                <a:pos x="1242" y="446"/>
              </a:cxn>
              <a:cxn ang="0">
                <a:pos x="1222" y="422"/>
              </a:cxn>
              <a:cxn ang="0">
                <a:pos x="1202" y="380"/>
              </a:cxn>
              <a:cxn ang="0">
                <a:pos x="1196" y="336"/>
              </a:cxn>
              <a:cxn ang="0">
                <a:pos x="1202" y="292"/>
              </a:cxn>
              <a:cxn ang="0">
                <a:pos x="1222" y="252"/>
              </a:cxn>
              <a:cxn ang="0">
                <a:pos x="1242" y="228"/>
              </a:cxn>
              <a:cxn ang="0">
                <a:pos x="1280" y="198"/>
              </a:cxn>
              <a:cxn ang="0">
                <a:pos x="1326" y="184"/>
              </a:cxn>
              <a:cxn ang="0">
                <a:pos x="1356" y="0"/>
              </a:cxn>
              <a:cxn ang="0">
                <a:pos x="1226" y="6"/>
              </a:cxn>
              <a:cxn ang="0">
                <a:pos x="1032" y="38"/>
              </a:cxn>
              <a:cxn ang="0">
                <a:pos x="844" y="98"/>
              </a:cxn>
              <a:cxn ang="0">
                <a:pos x="664" y="186"/>
              </a:cxn>
              <a:cxn ang="0">
                <a:pos x="498" y="302"/>
              </a:cxn>
              <a:cxn ang="0">
                <a:pos x="394" y="396"/>
              </a:cxn>
            </a:cxnLst>
            <a:rect l="0" t="0" r="r" b="b"/>
            <a:pathLst>
              <a:path w="1358" h="1498">
                <a:moveTo>
                  <a:pt x="394" y="396"/>
                </a:moveTo>
                <a:lnTo>
                  <a:pt x="394" y="396"/>
                </a:lnTo>
                <a:lnTo>
                  <a:pt x="346" y="446"/>
                </a:lnTo>
                <a:lnTo>
                  <a:pt x="302" y="498"/>
                </a:lnTo>
                <a:lnTo>
                  <a:pt x="260" y="550"/>
                </a:lnTo>
                <a:lnTo>
                  <a:pt x="222" y="606"/>
                </a:lnTo>
                <a:lnTo>
                  <a:pt x="188" y="662"/>
                </a:lnTo>
                <a:lnTo>
                  <a:pt x="154" y="720"/>
                </a:lnTo>
                <a:lnTo>
                  <a:pt x="126" y="778"/>
                </a:lnTo>
                <a:lnTo>
                  <a:pt x="100" y="838"/>
                </a:lnTo>
                <a:lnTo>
                  <a:pt x="76" y="900"/>
                </a:lnTo>
                <a:lnTo>
                  <a:pt x="56" y="962"/>
                </a:lnTo>
                <a:lnTo>
                  <a:pt x="38" y="1024"/>
                </a:lnTo>
                <a:lnTo>
                  <a:pt x="24" y="1088"/>
                </a:lnTo>
                <a:lnTo>
                  <a:pt x="14" y="1150"/>
                </a:lnTo>
                <a:lnTo>
                  <a:pt x="6" y="1214"/>
                </a:lnTo>
                <a:lnTo>
                  <a:pt x="2" y="1278"/>
                </a:lnTo>
                <a:lnTo>
                  <a:pt x="0" y="1344"/>
                </a:lnTo>
                <a:lnTo>
                  <a:pt x="174" y="1344"/>
                </a:lnTo>
                <a:lnTo>
                  <a:pt x="174" y="1344"/>
                </a:lnTo>
                <a:lnTo>
                  <a:pt x="176" y="1358"/>
                </a:lnTo>
                <a:lnTo>
                  <a:pt x="178" y="1374"/>
                </a:lnTo>
                <a:lnTo>
                  <a:pt x="182" y="1388"/>
                </a:lnTo>
                <a:lnTo>
                  <a:pt x="186" y="1402"/>
                </a:lnTo>
                <a:lnTo>
                  <a:pt x="192" y="1416"/>
                </a:lnTo>
                <a:lnTo>
                  <a:pt x="200" y="1428"/>
                </a:lnTo>
                <a:lnTo>
                  <a:pt x="210" y="1442"/>
                </a:lnTo>
                <a:lnTo>
                  <a:pt x="220" y="1454"/>
                </a:lnTo>
                <a:lnTo>
                  <a:pt x="220" y="1454"/>
                </a:lnTo>
                <a:lnTo>
                  <a:pt x="232" y="1464"/>
                </a:lnTo>
                <a:lnTo>
                  <a:pt x="244" y="1472"/>
                </a:lnTo>
                <a:lnTo>
                  <a:pt x="258" y="1480"/>
                </a:lnTo>
                <a:lnTo>
                  <a:pt x="270" y="1486"/>
                </a:lnTo>
                <a:lnTo>
                  <a:pt x="284" y="1492"/>
                </a:lnTo>
                <a:lnTo>
                  <a:pt x="300" y="1496"/>
                </a:lnTo>
                <a:lnTo>
                  <a:pt x="314" y="1498"/>
                </a:lnTo>
                <a:lnTo>
                  <a:pt x="328" y="1498"/>
                </a:lnTo>
                <a:lnTo>
                  <a:pt x="344" y="1498"/>
                </a:lnTo>
                <a:lnTo>
                  <a:pt x="358" y="1496"/>
                </a:lnTo>
                <a:lnTo>
                  <a:pt x="372" y="1492"/>
                </a:lnTo>
                <a:lnTo>
                  <a:pt x="386" y="1486"/>
                </a:lnTo>
                <a:lnTo>
                  <a:pt x="400" y="1480"/>
                </a:lnTo>
                <a:lnTo>
                  <a:pt x="414" y="1472"/>
                </a:lnTo>
                <a:lnTo>
                  <a:pt x="426" y="1464"/>
                </a:lnTo>
                <a:lnTo>
                  <a:pt x="438" y="1454"/>
                </a:lnTo>
                <a:lnTo>
                  <a:pt x="438" y="1454"/>
                </a:lnTo>
                <a:lnTo>
                  <a:pt x="448" y="1442"/>
                </a:lnTo>
                <a:lnTo>
                  <a:pt x="458" y="1430"/>
                </a:lnTo>
                <a:lnTo>
                  <a:pt x="466" y="1416"/>
                </a:lnTo>
                <a:lnTo>
                  <a:pt x="472" y="1402"/>
                </a:lnTo>
                <a:lnTo>
                  <a:pt x="476" y="1388"/>
                </a:lnTo>
                <a:lnTo>
                  <a:pt x="480" y="1374"/>
                </a:lnTo>
                <a:lnTo>
                  <a:pt x="482" y="1360"/>
                </a:lnTo>
                <a:lnTo>
                  <a:pt x="482" y="1344"/>
                </a:lnTo>
                <a:lnTo>
                  <a:pt x="652" y="1346"/>
                </a:lnTo>
                <a:lnTo>
                  <a:pt x="652" y="1346"/>
                </a:lnTo>
                <a:lnTo>
                  <a:pt x="652" y="1312"/>
                </a:lnTo>
                <a:lnTo>
                  <a:pt x="654" y="1280"/>
                </a:lnTo>
                <a:lnTo>
                  <a:pt x="658" y="1246"/>
                </a:lnTo>
                <a:lnTo>
                  <a:pt x="664" y="1214"/>
                </a:lnTo>
                <a:lnTo>
                  <a:pt x="672" y="1182"/>
                </a:lnTo>
                <a:lnTo>
                  <a:pt x="680" y="1150"/>
                </a:lnTo>
                <a:lnTo>
                  <a:pt x="690" y="1118"/>
                </a:lnTo>
                <a:lnTo>
                  <a:pt x="702" y="1088"/>
                </a:lnTo>
                <a:lnTo>
                  <a:pt x="716" y="1056"/>
                </a:lnTo>
                <a:lnTo>
                  <a:pt x="732" y="1026"/>
                </a:lnTo>
                <a:lnTo>
                  <a:pt x="748" y="996"/>
                </a:lnTo>
                <a:lnTo>
                  <a:pt x="766" y="968"/>
                </a:lnTo>
                <a:lnTo>
                  <a:pt x="786" y="940"/>
                </a:lnTo>
                <a:lnTo>
                  <a:pt x="806" y="912"/>
                </a:lnTo>
                <a:lnTo>
                  <a:pt x="830" y="886"/>
                </a:lnTo>
                <a:lnTo>
                  <a:pt x="854" y="860"/>
                </a:lnTo>
                <a:lnTo>
                  <a:pt x="854" y="860"/>
                </a:lnTo>
                <a:lnTo>
                  <a:pt x="880" y="834"/>
                </a:lnTo>
                <a:lnTo>
                  <a:pt x="908" y="812"/>
                </a:lnTo>
                <a:lnTo>
                  <a:pt x="936" y="790"/>
                </a:lnTo>
                <a:lnTo>
                  <a:pt x="966" y="770"/>
                </a:lnTo>
                <a:lnTo>
                  <a:pt x="996" y="750"/>
                </a:lnTo>
                <a:lnTo>
                  <a:pt x="1026" y="734"/>
                </a:lnTo>
                <a:lnTo>
                  <a:pt x="1058" y="718"/>
                </a:lnTo>
                <a:lnTo>
                  <a:pt x="1090" y="706"/>
                </a:lnTo>
                <a:lnTo>
                  <a:pt x="1122" y="694"/>
                </a:lnTo>
                <a:lnTo>
                  <a:pt x="1156" y="684"/>
                </a:lnTo>
                <a:lnTo>
                  <a:pt x="1188" y="676"/>
                </a:lnTo>
                <a:lnTo>
                  <a:pt x="1222" y="668"/>
                </a:lnTo>
                <a:lnTo>
                  <a:pt x="1256" y="664"/>
                </a:lnTo>
                <a:lnTo>
                  <a:pt x="1290" y="660"/>
                </a:lnTo>
                <a:lnTo>
                  <a:pt x="1324" y="658"/>
                </a:lnTo>
                <a:lnTo>
                  <a:pt x="1358" y="658"/>
                </a:lnTo>
                <a:lnTo>
                  <a:pt x="1358" y="490"/>
                </a:lnTo>
                <a:lnTo>
                  <a:pt x="1358" y="490"/>
                </a:lnTo>
                <a:lnTo>
                  <a:pt x="1342" y="490"/>
                </a:lnTo>
                <a:lnTo>
                  <a:pt x="1326" y="488"/>
                </a:lnTo>
                <a:lnTo>
                  <a:pt x="1310" y="486"/>
                </a:lnTo>
                <a:lnTo>
                  <a:pt x="1296" y="480"/>
                </a:lnTo>
                <a:lnTo>
                  <a:pt x="1282" y="474"/>
                </a:lnTo>
                <a:lnTo>
                  <a:pt x="1268" y="466"/>
                </a:lnTo>
                <a:lnTo>
                  <a:pt x="1254" y="456"/>
                </a:lnTo>
                <a:lnTo>
                  <a:pt x="1242" y="446"/>
                </a:lnTo>
                <a:lnTo>
                  <a:pt x="1242" y="446"/>
                </a:lnTo>
                <a:lnTo>
                  <a:pt x="1230" y="434"/>
                </a:lnTo>
                <a:lnTo>
                  <a:pt x="1222" y="422"/>
                </a:lnTo>
                <a:lnTo>
                  <a:pt x="1214" y="408"/>
                </a:lnTo>
                <a:lnTo>
                  <a:pt x="1208" y="394"/>
                </a:lnTo>
                <a:lnTo>
                  <a:pt x="1202" y="380"/>
                </a:lnTo>
                <a:lnTo>
                  <a:pt x="1200" y="366"/>
                </a:lnTo>
                <a:lnTo>
                  <a:pt x="1198" y="352"/>
                </a:lnTo>
                <a:lnTo>
                  <a:pt x="1196" y="336"/>
                </a:lnTo>
                <a:lnTo>
                  <a:pt x="1198" y="322"/>
                </a:lnTo>
                <a:lnTo>
                  <a:pt x="1200" y="306"/>
                </a:lnTo>
                <a:lnTo>
                  <a:pt x="1202" y="292"/>
                </a:lnTo>
                <a:lnTo>
                  <a:pt x="1208" y="278"/>
                </a:lnTo>
                <a:lnTo>
                  <a:pt x="1214" y="264"/>
                </a:lnTo>
                <a:lnTo>
                  <a:pt x="1222" y="252"/>
                </a:lnTo>
                <a:lnTo>
                  <a:pt x="1230" y="240"/>
                </a:lnTo>
                <a:lnTo>
                  <a:pt x="1242" y="228"/>
                </a:lnTo>
                <a:lnTo>
                  <a:pt x="1242" y="228"/>
                </a:lnTo>
                <a:lnTo>
                  <a:pt x="1254" y="216"/>
                </a:lnTo>
                <a:lnTo>
                  <a:pt x="1268" y="206"/>
                </a:lnTo>
                <a:lnTo>
                  <a:pt x="1280" y="198"/>
                </a:lnTo>
                <a:lnTo>
                  <a:pt x="1296" y="192"/>
                </a:lnTo>
                <a:lnTo>
                  <a:pt x="1310" y="188"/>
                </a:lnTo>
                <a:lnTo>
                  <a:pt x="1326" y="184"/>
                </a:lnTo>
                <a:lnTo>
                  <a:pt x="1342" y="182"/>
                </a:lnTo>
                <a:lnTo>
                  <a:pt x="1356" y="182"/>
                </a:lnTo>
                <a:lnTo>
                  <a:pt x="1356" y="0"/>
                </a:lnTo>
                <a:lnTo>
                  <a:pt x="1356" y="0"/>
                </a:lnTo>
                <a:lnTo>
                  <a:pt x="1290" y="2"/>
                </a:lnTo>
                <a:lnTo>
                  <a:pt x="1226" y="6"/>
                </a:lnTo>
                <a:lnTo>
                  <a:pt x="1160" y="14"/>
                </a:lnTo>
                <a:lnTo>
                  <a:pt x="1096" y="24"/>
                </a:lnTo>
                <a:lnTo>
                  <a:pt x="1032" y="38"/>
                </a:lnTo>
                <a:lnTo>
                  <a:pt x="968" y="54"/>
                </a:lnTo>
                <a:lnTo>
                  <a:pt x="906" y="74"/>
                </a:lnTo>
                <a:lnTo>
                  <a:pt x="844" y="98"/>
                </a:lnTo>
                <a:lnTo>
                  <a:pt x="784" y="124"/>
                </a:lnTo>
                <a:lnTo>
                  <a:pt x="724" y="152"/>
                </a:lnTo>
                <a:lnTo>
                  <a:pt x="664" y="186"/>
                </a:lnTo>
                <a:lnTo>
                  <a:pt x="608" y="222"/>
                </a:lnTo>
                <a:lnTo>
                  <a:pt x="552" y="260"/>
                </a:lnTo>
                <a:lnTo>
                  <a:pt x="498" y="302"/>
                </a:lnTo>
                <a:lnTo>
                  <a:pt x="446" y="346"/>
                </a:lnTo>
                <a:lnTo>
                  <a:pt x="394" y="396"/>
                </a:lnTo>
                <a:lnTo>
                  <a:pt x="394" y="396"/>
                </a:lnTo>
                <a:close/>
              </a:path>
            </a:pathLst>
          </a:custGeom>
          <a:solidFill>
            <a:srgbClr val="33812C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92" name="Rectangle 16"/>
          <p:cNvSpPr>
            <a:spLocks noChangeAspect="1" noChangeArrowheads="1"/>
          </p:cNvSpPr>
          <p:nvPr/>
        </p:nvSpPr>
        <p:spPr bwMode="auto">
          <a:xfrm>
            <a:off x="6734175" y="2293938"/>
            <a:ext cx="2762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226E1E"/>
                </a:solidFill>
                <a:latin typeface="Verdana" pitchFamily="34" charset="0"/>
              </a:rPr>
              <a:t>A</a:t>
            </a:r>
            <a:endParaRPr lang="en-US" sz="2800">
              <a:solidFill>
                <a:srgbClr val="226E1E"/>
              </a:solidFill>
              <a:latin typeface="Times New Roman" pitchFamily="18" charset="0"/>
            </a:endParaRPr>
          </a:p>
        </p:txBody>
      </p:sp>
      <p:sp>
        <p:nvSpPr>
          <p:cNvPr id="434193" name="Rectangle 17"/>
          <p:cNvSpPr>
            <a:spLocks noChangeArrowheads="1"/>
          </p:cNvSpPr>
          <p:nvPr/>
        </p:nvSpPr>
        <p:spPr bwMode="auto">
          <a:xfrm>
            <a:off x="7354888" y="2863850"/>
            <a:ext cx="6651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590057"/>
                </a:solidFill>
                <a:latin typeface="Verdana" pitchFamily="34" charset="0"/>
              </a:rPr>
              <a:t>Web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4194" name="Rectangle 18"/>
          <p:cNvSpPr>
            <a:spLocks noChangeArrowheads="1"/>
          </p:cNvSpPr>
          <p:nvPr/>
        </p:nvSpPr>
        <p:spPr bwMode="auto">
          <a:xfrm>
            <a:off x="7345363" y="2855913"/>
            <a:ext cx="6651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Web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4195" name="Rectangle 19"/>
          <p:cNvSpPr>
            <a:spLocks noChangeArrowheads="1"/>
          </p:cNvSpPr>
          <p:nvPr/>
        </p:nvSpPr>
        <p:spPr bwMode="auto">
          <a:xfrm>
            <a:off x="6950075" y="3043238"/>
            <a:ext cx="128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590057"/>
                </a:solidFill>
                <a:latin typeface="Verdana" pitchFamily="34" charset="0"/>
              </a:rPr>
              <a:t>Application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4196" name="Oval 20"/>
          <p:cNvSpPr>
            <a:spLocks noChangeArrowheads="1"/>
          </p:cNvSpPr>
          <p:nvPr/>
        </p:nvSpPr>
        <p:spPr bwMode="auto">
          <a:xfrm>
            <a:off x="6878638" y="2501900"/>
            <a:ext cx="1379537" cy="1379538"/>
          </a:xfrm>
          <a:prstGeom prst="ellipse">
            <a:avLst/>
          </a:prstGeom>
          <a:gradFill rotWithShape="0">
            <a:gsLst>
              <a:gs pos="0">
                <a:srgbClr val="000099">
                  <a:gamma/>
                  <a:tint val="55294"/>
                  <a:invGamma/>
                </a:srgbClr>
              </a:gs>
              <a:gs pos="100000">
                <a:srgbClr val="000099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197" name="Rectangle 21"/>
          <p:cNvSpPr>
            <a:spLocks noChangeArrowheads="1"/>
          </p:cNvSpPr>
          <p:nvPr/>
        </p:nvSpPr>
        <p:spPr bwMode="auto">
          <a:xfrm>
            <a:off x="7375525" y="2825750"/>
            <a:ext cx="441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590057"/>
                </a:solidFill>
                <a:latin typeface="Verdana" pitchFamily="34" charset="0"/>
              </a:rPr>
              <a:t>Web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4198" name="Rectangle 22"/>
          <p:cNvSpPr>
            <a:spLocks noChangeArrowheads="1"/>
          </p:cNvSpPr>
          <p:nvPr/>
        </p:nvSpPr>
        <p:spPr bwMode="auto">
          <a:xfrm>
            <a:off x="7027863" y="3067050"/>
            <a:ext cx="11207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590057"/>
                </a:solidFill>
                <a:latin typeface="Verdana" pitchFamily="34" charset="0"/>
              </a:rPr>
              <a:t>Application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4199" name="Rectangle 23"/>
          <p:cNvSpPr>
            <a:spLocks noChangeArrowheads="1"/>
          </p:cNvSpPr>
          <p:nvPr/>
        </p:nvSpPr>
        <p:spPr bwMode="auto">
          <a:xfrm>
            <a:off x="7226300" y="3335338"/>
            <a:ext cx="822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590057"/>
                </a:solidFill>
                <a:latin typeface="Verdana" pitchFamily="34" charset="0"/>
              </a:rPr>
              <a:t>Security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4200" name="Rectangle 24"/>
          <p:cNvSpPr>
            <a:spLocks noChangeArrowheads="1"/>
          </p:cNvSpPr>
          <p:nvPr/>
        </p:nvSpPr>
        <p:spPr bwMode="auto">
          <a:xfrm>
            <a:off x="7353300" y="2808288"/>
            <a:ext cx="441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Verdana" pitchFamily="34" charset="0"/>
              </a:rPr>
              <a:t>Web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4201" name="Rectangle 25"/>
          <p:cNvSpPr>
            <a:spLocks noChangeArrowheads="1"/>
          </p:cNvSpPr>
          <p:nvPr/>
        </p:nvSpPr>
        <p:spPr bwMode="auto">
          <a:xfrm>
            <a:off x="7007225" y="3048000"/>
            <a:ext cx="11207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Verdana" pitchFamily="34" charset="0"/>
              </a:rPr>
              <a:t>Application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4202" name="Rectangle 26"/>
          <p:cNvSpPr>
            <a:spLocks noChangeArrowheads="1"/>
          </p:cNvSpPr>
          <p:nvPr/>
        </p:nvSpPr>
        <p:spPr bwMode="auto">
          <a:xfrm>
            <a:off x="7210425" y="3316288"/>
            <a:ext cx="822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Verdana" pitchFamily="34" charset="0"/>
              </a:rPr>
              <a:t>Security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34203" name="Rectangle 27"/>
          <p:cNvSpPr>
            <a:spLocks noChangeAspect="1" noChangeArrowheads="1"/>
          </p:cNvSpPr>
          <p:nvPr/>
        </p:nvSpPr>
        <p:spPr bwMode="auto">
          <a:xfrm>
            <a:off x="6708775" y="2278063"/>
            <a:ext cx="2762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A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4204" name="Rectangle 28"/>
          <p:cNvSpPr>
            <a:spLocks noChangeArrowheads="1"/>
          </p:cNvSpPr>
          <p:nvPr/>
        </p:nvSpPr>
        <p:spPr bwMode="auto">
          <a:xfrm>
            <a:off x="6054725" y="1789113"/>
            <a:ext cx="2927350" cy="2909887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4205" name="Freeform 29"/>
          <p:cNvSpPr>
            <a:spLocks noChangeAspect="1"/>
          </p:cNvSpPr>
          <p:nvPr/>
        </p:nvSpPr>
        <p:spPr bwMode="auto">
          <a:xfrm>
            <a:off x="5699125" y="3740150"/>
            <a:ext cx="2270125" cy="1997075"/>
          </a:xfrm>
          <a:custGeom>
            <a:avLst/>
            <a:gdLst/>
            <a:ahLst/>
            <a:cxnLst>
              <a:cxn ang="0">
                <a:pos x="1344" y="676"/>
              </a:cxn>
              <a:cxn ang="0">
                <a:pos x="1244" y="668"/>
              </a:cxn>
              <a:cxn ang="0">
                <a:pos x="1146" y="646"/>
              </a:cxn>
              <a:cxn ang="0">
                <a:pos x="1052" y="612"/>
              </a:cxn>
              <a:cxn ang="0">
                <a:pos x="962" y="562"/>
              </a:cxn>
              <a:cxn ang="0">
                <a:pos x="880" y="498"/>
              </a:cxn>
              <a:cxn ang="0">
                <a:pos x="830" y="448"/>
              </a:cxn>
              <a:cxn ang="0">
                <a:pos x="768" y="368"/>
              </a:cxn>
              <a:cxn ang="0">
                <a:pos x="718" y="282"/>
              </a:cxn>
              <a:cxn ang="0">
                <a:pos x="684" y="192"/>
              </a:cxn>
              <a:cxn ang="0">
                <a:pos x="660" y="98"/>
              </a:cxn>
              <a:cxn ang="0">
                <a:pos x="652" y="2"/>
              </a:cxn>
              <a:cxn ang="0">
                <a:pos x="474" y="26"/>
              </a:cxn>
              <a:cxn ang="0">
                <a:pos x="444" y="84"/>
              </a:cxn>
              <a:cxn ang="0">
                <a:pos x="424" y="106"/>
              </a:cxn>
              <a:cxn ang="0">
                <a:pos x="384" y="128"/>
              </a:cxn>
              <a:cxn ang="0">
                <a:pos x="342" y="140"/>
              </a:cxn>
              <a:cxn ang="0">
                <a:pos x="298" y="136"/>
              </a:cxn>
              <a:cxn ang="0">
                <a:pos x="254" y="122"/>
              </a:cxn>
              <a:cxn ang="0">
                <a:pos x="218" y="94"/>
              </a:cxn>
              <a:cxn ang="0">
                <a:pos x="200" y="74"/>
              </a:cxn>
              <a:cxn ang="0">
                <a:pos x="174" y="0"/>
              </a:cxn>
              <a:cxn ang="0">
                <a:pos x="2" y="64"/>
              </a:cxn>
              <a:cxn ang="0">
                <a:pos x="26" y="254"/>
              </a:cxn>
              <a:cxn ang="0">
                <a:pos x="78" y="440"/>
              </a:cxn>
              <a:cxn ang="0">
                <a:pos x="156" y="616"/>
              </a:cxn>
              <a:cxn ang="0">
                <a:pos x="262" y="784"/>
              </a:cxn>
              <a:cxn ang="0">
                <a:pos x="394" y="938"/>
              </a:cxn>
              <a:cxn ang="0">
                <a:pos x="496" y="1030"/>
              </a:cxn>
              <a:cxn ang="0">
                <a:pos x="662" y="1146"/>
              </a:cxn>
              <a:cxn ang="0">
                <a:pos x="838" y="1234"/>
              </a:cxn>
              <a:cxn ang="0">
                <a:pos x="1024" y="1294"/>
              </a:cxn>
              <a:cxn ang="0">
                <a:pos x="1216" y="1326"/>
              </a:cxn>
              <a:cxn ang="0">
                <a:pos x="1344" y="1156"/>
              </a:cxn>
              <a:cxn ang="0">
                <a:pos x="1378" y="1154"/>
              </a:cxn>
              <a:cxn ang="0">
                <a:pos x="1426" y="1142"/>
              </a:cxn>
              <a:cxn ang="0">
                <a:pos x="1470" y="1110"/>
              </a:cxn>
              <a:cxn ang="0">
                <a:pos x="1490" y="1086"/>
              </a:cxn>
              <a:cxn ang="0">
                <a:pos x="1508" y="1046"/>
              </a:cxn>
              <a:cxn ang="0">
                <a:pos x="1514" y="1002"/>
              </a:cxn>
              <a:cxn ang="0">
                <a:pos x="1508" y="958"/>
              </a:cxn>
              <a:cxn ang="0">
                <a:pos x="1490" y="918"/>
              </a:cxn>
              <a:cxn ang="0">
                <a:pos x="1470" y="894"/>
              </a:cxn>
              <a:cxn ang="0">
                <a:pos x="1426" y="862"/>
              </a:cxn>
              <a:cxn ang="0">
                <a:pos x="1378" y="848"/>
              </a:cxn>
              <a:cxn ang="0">
                <a:pos x="1344" y="848"/>
              </a:cxn>
            </a:cxnLst>
            <a:rect l="0" t="0" r="r" b="b"/>
            <a:pathLst>
              <a:path w="1514" h="1332">
                <a:moveTo>
                  <a:pt x="1344" y="848"/>
                </a:moveTo>
                <a:lnTo>
                  <a:pt x="1344" y="676"/>
                </a:lnTo>
                <a:lnTo>
                  <a:pt x="1344" y="676"/>
                </a:lnTo>
                <a:lnTo>
                  <a:pt x="1312" y="674"/>
                </a:lnTo>
                <a:lnTo>
                  <a:pt x="1278" y="672"/>
                </a:lnTo>
                <a:lnTo>
                  <a:pt x="1244" y="668"/>
                </a:lnTo>
                <a:lnTo>
                  <a:pt x="1212" y="662"/>
                </a:lnTo>
                <a:lnTo>
                  <a:pt x="1180" y="656"/>
                </a:lnTo>
                <a:lnTo>
                  <a:pt x="1146" y="646"/>
                </a:lnTo>
                <a:lnTo>
                  <a:pt x="1114" y="636"/>
                </a:lnTo>
                <a:lnTo>
                  <a:pt x="1084" y="624"/>
                </a:lnTo>
                <a:lnTo>
                  <a:pt x="1052" y="612"/>
                </a:lnTo>
                <a:lnTo>
                  <a:pt x="1022" y="596"/>
                </a:lnTo>
                <a:lnTo>
                  <a:pt x="992" y="580"/>
                </a:lnTo>
                <a:lnTo>
                  <a:pt x="962" y="562"/>
                </a:lnTo>
                <a:lnTo>
                  <a:pt x="934" y="542"/>
                </a:lnTo>
                <a:lnTo>
                  <a:pt x="906" y="520"/>
                </a:lnTo>
                <a:lnTo>
                  <a:pt x="880" y="498"/>
                </a:lnTo>
                <a:lnTo>
                  <a:pt x="854" y="472"/>
                </a:lnTo>
                <a:lnTo>
                  <a:pt x="854" y="472"/>
                </a:lnTo>
                <a:lnTo>
                  <a:pt x="830" y="448"/>
                </a:lnTo>
                <a:lnTo>
                  <a:pt x="808" y="422"/>
                </a:lnTo>
                <a:lnTo>
                  <a:pt x="786" y="396"/>
                </a:lnTo>
                <a:lnTo>
                  <a:pt x="768" y="368"/>
                </a:lnTo>
                <a:lnTo>
                  <a:pt x="750" y="340"/>
                </a:lnTo>
                <a:lnTo>
                  <a:pt x="734" y="312"/>
                </a:lnTo>
                <a:lnTo>
                  <a:pt x="718" y="282"/>
                </a:lnTo>
                <a:lnTo>
                  <a:pt x="706" y="252"/>
                </a:lnTo>
                <a:lnTo>
                  <a:pt x="694" y="222"/>
                </a:lnTo>
                <a:lnTo>
                  <a:pt x="684" y="192"/>
                </a:lnTo>
                <a:lnTo>
                  <a:pt x="674" y="160"/>
                </a:lnTo>
                <a:lnTo>
                  <a:pt x="666" y="130"/>
                </a:lnTo>
                <a:lnTo>
                  <a:pt x="660" y="98"/>
                </a:lnTo>
                <a:lnTo>
                  <a:pt x="656" y="66"/>
                </a:lnTo>
                <a:lnTo>
                  <a:pt x="654" y="34"/>
                </a:lnTo>
                <a:lnTo>
                  <a:pt x="652" y="2"/>
                </a:lnTo>
                <a:lnTo>
                  <a:pt x="480" y="2"/>
                </a:lnTo>
                <a:lnTo>
                  <a:pt x="480" y="2"/>
                </a:lnTo>
                <a:lnTo>
                  <a:pt x="474" y="26"/>
                </a:lnTo>
                <a:lnTo>
                  <a:pt x="466" y="52"/>
                </a:lnTo>
                <a:lnTo>
                  <a:pt x="452" y="74"/>
                </a:lnTo>
                <a:lnTo>
                  <a:pt x="444" y="84"/>
                </a:lnTo>
                <a:lnTo>
                  <a:pt x="436" y="94"/>
                </a:lnTo>
                <a:lnTo>
                  <a:pt x="436" y="94"/>
                </a:lnTo>
                <a:lnTo>
                  <a:pt x="424" y="106"/>
                </a:lnTo>
                <a:lnTo>
                  <a:pt x="412" y="114"/>
                </a:lnTo>
                <a:lnTo>
                  <a:pt x="398" y="122"/>
                </a:lnTo>
                <a:lnTo>
                  <a:pt x="384" y="128"/>
                </a:lnTo>
                <a:lnTo>
                  <a:pt x="370" y="134"/>
                </a:lnTo>
                <a:lnTo>
                  <a:pt x="356" y="136"/>
                </a:lnTo>
                <a:lnTo>
                  <a:pt x="342" y="140"/>
                </a:lnTo>
                <a:lnTo>
                  <a:pt x="326" y="140"/>
                </a:lnTo>
                <a:lnTo>
                  <a:pt x="312" y="140"/>
                </a:lnTo>
                <a:lnTo>
                  <a:pt x="298" y="136"/>
                </a:lnTo>
                <a:lnTo>
                  <a:pt x="282" y="134"/>
                </a:lnTo>
                <a:lnTo>
                  <a:pt x="268" y="128"/>
                </a:lnTo>
                <a:lnTo>
                  <a:pt x="254" y="122"/>
                </a:lnTo>
                <a:lnTo>
                  <a:pt x="242" y="114"/>
                </a:lnTo>
                <a:lnTo>
                  <a:pt x="230" y="106"/>
                </a:lnTo>
                <a:lnTo>
                  <a:pt x="218" y="94"/>
                </a:lnTo>
                <a:lnTo>
                  <a:pt x="218" y="94"/>
                </a:lnTo>
                <a:lnTo>
                  <a:pt x="208" y="84"/>
                </a:lnTo>
                <a:lnTo>
                  <a:pt x="200" y="74"/>
                </a:lnTo>
                <a:lnTo>
                  <a:pt x="186" y="50"/>
                </a:lnTo>
                <a:lnTo>
                  <a:pt x="178" y="26"/>
                </a:lnTo>
                <a:lnTo>
                  <a:pt x="174" y="0"/>
                </a:lnTo>
                <a:lnTo>
                  <a:pt x="0" y="0"/>
                </a:lnTo>
                <a:lnTo>
                  <a:pt x="0" y="0"/>
                </a:lnTo>
                <a:lnTo>
                  <a:pt x="2" y="64"/>
                </a:lnTo>
                <a:lnTo>
                  <a:pt x="6" y="128"/>
                </a:lnTo>
                <a:lnTo>
                  <a:pt x="14" y="190"/>
                </a:lnTo>
                <a:lnTo>
                  <a:pt x="26" y="254"/>
                </a:lnTo>
                <a:lnTo>
                  <a:pt x="40" y="316"/>
                </a:lnTo>
                <a:lnTo>
                  <a:pt x="58" y="378"/>
                </a:lnTo>
                <a:lnTo>
                  <a:pt x="78" y="440"/>
                </a:lnTo>
                <a:lnTo>
                  <a:pt x="100" y="500"/>
                </a:lnTo>
                <a:lnTo>
                  <a:pt x="128" y="558"/>
                </a:lnTo>
                <a:lnTo>
                  <a:pt x="156" y="616"/>
                </a:lnTo>
                <a:lnTo>
                  <a:pt x="188" y="674"/>
                </a:lnTo>
                <a:lnTo>
                  <a:pt x="224" y="730"/>
                </a:lnTo>
                <a:lnTo>
                  <a:pt x="262" y="784"/>
                </a:lnTo>
                <a:lnTo>
                  <a:pt x="302" y="838"/>
                </a:lnTo>
                <a:lnTo>
                  <a:pt x="346" y="888"/>
                </a:lnTo>
                <a:lnTo>
                  <a:pt x="394" y="938"/>
                </a:lnTo>
                <a:lnTo>
                  <a:pt x="394" y="938"/>
                </a:lnTo>
                <a:lnTo>
                  <a:pt x="444" y="986"/>
                </a:lnTo>
                <a:lnTo>
                  <a:pt x="496" y="1030"/>
                </a:lnTo>
                <a:lnTo>
                  <a:pt x="550" y="1072"/>
                </a:lnTo>
                <a:lnTo>
                  <a:pt x="604" y="1110"/>
                </a:lnTo>
                <a:lnTo>
                  <a:pt x="662" y="1146"/>
                </a:lnTo>
                <a:lnTo>
                  <a:pt x="720" y="1178"/>
                </a:lnTo>
                <a:lnTo>
                  <a:pt x="778" y="1208"/>
                </a:lnTo>
                <a:lnTo>
                  <a:pt x="838" y="1234"/>
                </a:lnTo>
                <a:lnTo>
                  <a:pt x="900" y="1256"/>
                </a:lnTo>
                <a:lnTo>
                  <a:pt x="962" y="1276"/>
                </a:lnTo>
                <a:lnTo>
                  <a:pt x="1024" y="1294"/>
                </a:lnTo>
                <a:lnTo>
                  <a:pt x="1088" y="1308"/>
                </a:lnTo>
                <a:lnTo>
                  <a:pt x="1152" y="1318"/>
                </a:lnTo>
                <a:lnTo>
                  <a:pt x="1216" y="1326"/>
                </a:lnTo>
                <a:lnTo>
                  <a:pt x="1280" y="1332"/>
                </a:lnTo>
                <a:lnTo>
                  <a:pt x="1344" y="1332"/>
                </a:lnTo>
                <a:lnTo>
                  <a:pt x="1344" y="1156"/>
                </a:lnTo>
                <a:lnTo>
                  <a:pt x="1344" y="1156"/>
                </a:lnTo>
                <a:lnTo>
                  <a:pt x="1362" y="1156"/>
                </a:lnTo>
                <a:lnTo>
                  <a:pt x="1378" y="1154"/>
                </a:lnTo>
                <a:lnTo>
                  <a:pt x="1394" y="1152"/>
                </a:lnTo>
                <a:lnTo>
                  <a:pt x="1410" y="1148"/>
                </a:lnTo>
                <a:lnTo>
                  <a:pt x="1426" y="1142"/>
                </a:lnTo>
                <a:lnTo>
                  <a:pt x="1442" y="1132"/>
                </a:lnTo>
                <a:lnTo>
                  <a:pt x="1456" y="1122"/>
                </a:lnTo>
                <a:lnTo>
                  <a:pt x="1470" y="1110"/>
                </a:lnTo>
                <a:lnTo>
                  <a:pt x="1470" y="1110"/>
                </a:lnTo>
                <a:lnTo>
                  <a:pt x="1480" y="1100"/>
                </a:lnTo>
                <a:lnTo>
                  <a:pt x="1490" y="1086"/>
                </a:lnTo>
                <a:lnTo>
                  <a:pt x="1496" y="1074"/>
                </a:lnTo>
                <a:lnTo>
                  <a:pt x="1504" y="1060"/>
                </a:lnTo>
                <a:lnTo>
                  <a:pt x="1508" y="1046"/>
                </a:lnTo>
                <a:lnTo>
                  <a:pt x="1512" y="1032"/>
                </a:lnTo>
                <a:lnTo>
                  <a:pt x="1514" y="1016"/>
                </a:lnTo>
                <a:lnTo>
                  <a:pt x="1514" y="1002"/>
                </a:lnTo>
                <a:lnTo>
                  <a:pt x="1514" y="988"/>
                </a:lnTo>
                <a:lnTo>
                  <a:pt x="1512" y="972"/>
                </a:lnTo>
                <a:lnTo>
                  <a:pt x="1508" y="958"/>
                </a:lnTo>
                <a:lnTo>
                  <a:pt x="1504" y="944"/>
                </a:lnTo>
                <a:lnTo>
                  <a:pt x="1496" y="930"/>
                </a:lnTo>
                <a:lnTo>
                  <a:pt x="1490" y="918"/>
                </a:lnTo>
                <a:lnTo>
                  <a:pt x="1480" y="904"/>
                </a:lnTo>
                <a:lnTo>
                  <a:pt x="1470" y="894"/>
                </a:lnTo>
                <a:lnTo>
                  <a:pt x="1470" y="894"/>
                </a:lnTo>
                <a:lnTo>
                  <a:pt x="1456" y="882"/>
                </a:lnTo>
                <a:lnTo>
                  <a:pt x="1442" y="872"/>
                </a:lnTo>
                <a:lnTo>
                  <a:pt x="1426" y="862"/>
                </a:lnTo>
                <a:lnTo>
                  <a:pt x="1410" y="856"/>
                </a:lnTo>
                <a:lnTo>
                  <a:pt x="1394" y="852"/>
                </a:lnTo>
                <a:lnTo>
                  <a:pt x="1378" y="848"/>
                </a:lnTo>
                <a:lnTo>
                  <a:pt x="1362" y="848"/>
                </a:lnTo>
                <a:lnTo>
                  <a:pt x="1344" y="848"/>
                </a:lnTo>
                <a:lnTo>
                  <a:pt x="1344" y="848"/>
                </a:lnTo>
                <a:close/>
              </a:path>
            </a:pathLst>
          </a:custGeom>
          <a:solidFill>
            <a:srgbClr val="FFCF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206" name="Rectangle 30"/>
          <p:cNvSpPr>
            <a:spLocks noChangeAspect="1" noChangeArrowheads="1"/>
          </p:cNvSpPr>
          <p:nvPr/>
        </p:nvSpPr>
        <p:spPr bwMode="auto">
          <a:xfrm>
            <a:off x="6434138" y="4394200"/>
            <a:ext cx="43338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800" b="1">
                <a:solidFill>
                  <a:srgbClr val="B8B82F"/>
                </a:solidFill>
                <a:latin typeface="Verdana" pitchFamily="34" charset="0"/>
              </a:rPr>
              <a:t>S</a:t>
            </a:r>
            <a:endParaRPr lang="en-US" sz="4800">
              <a:latin typeface="Times New Roman" pitchFamily="18" charset="0"/>
            </a:endParaRPr>
          </a:p>
        </p:txBody>
      </p:sp>
      <p:sp>
        <p:nvSpPr>
          <p:cNvPr id="434207" name="Rectangle 31"/>
          <p:cNvSpPr>
            <a:spLocks noChangeAspect="1" noChangeArrowheads="1"/>
          </p:cNvSpPr>
          <p:nvPr/>
        </p:nvSpPr>
        <p:spPr bwMode="auto">
          <a:xfrm>
            <a:off x="6408738" y="4349750"/>
            <a:ext cx="43338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Verdana" pitchFamily="34" charset="0"/>
              </a:rPr>
              <a:t>S</a:t>
            </a:r>
            <a:endParaRPr lang="en-US" sz="48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763588" y="1558925"/>
            <a:ext cx="4370387" cy="3340100"/>
          </a:xfrm>
          <a:prstGeom prst="rect">
            <a:avLst/>
          </a:prstGeom>
          <a:solidFill>
            <a:srgbClr val="120B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711200" y="1474788"/>
            <a:ext cx="4500563" cy="349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title"/>
          </p:nvPr>
        </p:nvSpPr>
        <p:spPr>
          <a:xfrm>
            <a:off x="84332" y="962025"/>
            <a:ext cx="9061450" cy="512763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/>
              <a:t>Enterprise-Wide Web Application Security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idx="1"/>
          </p:nvPr>
        </p:nvSpPr>
        <p:spPr>
          <a:xfrm>
            <a:off x="579438" y="2438400"/>
            <a:ext cx="4602162" cy="2430760"/>
          </a:xfrm>
          <a:noFill/>
        </p:spPr>
        <p:txBody>
          <a:bodyPr>
            <a:noAutofit/>
          </a:bodyPr>
          <a:lstStyle/>
          <a:p>
            <a:pPr marL="457200" lvl="2">
              <a:lnSpc>
                <a:spcPct val="105000"/>
              </a:lnSpc>
              <a:buClr>
                <a:schemeClr val="bg1"/>
              </a:buClr>
              <a:buFontTx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 define regulatory requirements during the Definition phase of the Application Lifecycle  </a:t>
            </a:r>
          </a:p>
          <a:p>
            <a:pPr marL="457200" lvl="2">
              <a:lnSpc>
                <a:spcPct val="105000"/>
              </a:lnSpc>
              <a:buClr>
                <a:schemeClr val="bg1"/>
              </a:buClr>
              <a:buFontTx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Assess applications once they are in the Production phase to validate compliance</a:t>
            </a:r>
          </a:p>
          <a:p>
            <a:pPr marL="457200" lvl="2">
              <a:lnSpc>
                <a:spcPct val="105000"/>
              </a:lnSpc>
              <a:buClr>
                <a:schemeClr val="bg1"/>
              </a:buClr>
              <a:buFontTx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Must act as resource for what is and is not acceptable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869950" y="1724025"/>
            <a:ext cx="43307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kumimoji="1" lang="en-US" b="1">
                <a:solidFill>
                  <a:schemeClr val="bg1"/>
                </a:solidFill>
                <a:latin typeface="Verdana" pitchFamily="34" charset="0"/>
              </a:rPr>
              <a:t>Security Auditors and Risk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kumimoji="1" lang="en-US" b="1">
                <a:solidFill>
                  <a:schemeClr val="bg1"/>
                </a:solidFill>
                <a:latin typeface="Verdana" pitchFamily="34" charset="0"/>
              </a:rPr>
              <a:t>            and Compliance Officers</a:t>
            </a:r>
            <a:endParaRPr kumimoji="1" lang="en-US" b="1">
              <a:solidFill>
                <a:schemeClr val="bg1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31111" name="Freeform 7"/>
          <p:cNvSpPr>
            <a:spLocks/>
          </p:cNvSpPr>
          <p:nvPr/>
        </p:nvSpPr>
        <p:spPr bwMode="auto">
          <a:xfrm>
            <a:off x="6167438" y="3292475"/>
            <a:ext cx="2752725" cy="2752725"/>
          </a:xfrm>
          <a:custGeom>
            <a:avLst/>
            <a:gdLst/>
            <a:ahLst/>
            <a:cxnLst>
              <a:cxn ang="0">
                <a:pos x="2774" y="1460"/>
              </a:cxn>
              <a:cxn ang="0">
                <a:pos x="2748" y="1668"/>
              </a:cxn>
              <a:cxn ang="0">
                <a:pos x="2692" y="1866"/>
              </a:cxn>
              <a:cxn ang="0">
                <a:pos x="2610" y="2050"/>
              </a:cxn>
              <a:cxn ang="0">
                <a:pos x="2500" y="2218"/>
              </a:cxn>
              <a:cxn ang="0">
                <a:pos x="2370" y="2370"/>
              </a:cxn>
              <a:cxn ang="0">
                <a:pos x="2220" y="2500"/>
              </a:cxn>
              <a:cxn ang="0">
                <a:pos x="2050" y="2608"/>
              </a:cxn>
              <a:cxn ang="0">
                <a:pos x="1866" y="2692"/>
              </a:cxn>
              <a:cxn ang="0">
                <a:pos x="1668" y="2748"/>
              </a:cxn>
              <a:cxn ang="0">
                <a:pos x="1460" y="2774"/>
              </a:cxn>
              <a:cxn ang="0">
                <a:pos x="1316" y="2774"/>
              </a:cxn>
              <a:cxn ang="0">
                <a:pos x="1108" y="2748"/>
              </a:cxn>
              <a:cxn ang="0">
                <a:pos x="910" y="2692"/>
              </a:cxn>
              <a:cxn ang="0">
                <a:pos x="726" y="2608"/>
              </a:cxn>
              <a:cxn ang="0">
                <a:pos x="558" y="2500"/>
              </a:cxn>
              <a:cxn ang="0">
                <a:pos x="406" y="2370"/>
              </a:cxn>
              <a:cxn ang="0">
                <a:pos x="276" y="2218"/>
              </a:cxn>
              <a:cxn ang="0">
                <a:pos x="168" y="2050"/>
              </a:cxn>
              <a:cxn ang="0">
                <a:pos x="84" y="1866"/>
              </a:cxn>
              <a:cxn ang="0">
                <a:pos x="28" y="1668"/>
              </a:cxn>
              <a:cxn ang="0">
                <a:pos x="2" y="1460"/>
              </a:cxn>
              <a:cxn ang="0">
                <a:pos x="2" y="1316"/>
              </a:cxn>
              <a:cxn ang="0">
                <a:pos x="28" y="1108"/>
              </a:cxn>
              <a:cxn ang="0">
                <a:pos x="84" y="910"/>
              </a:cxn>
              <a:cxn ang="0">
                <a:pos x="168" y="726"/>
              </a:cxn>
              <a:cxn ang="0">
                <a:pos x="276" y="556"/>
              </a:cxn>
              <a:cxn ang="0">
                <a:pos x="406" y="406"/>
              </a:cxn>
              <a:cxn ang="0">
                <a:pos x="558" y="276"/>
              </a:cxn>
              <a:cxn ang="0">
                <a:pos x="726" y="166"/>
              </a:cxn>
              <a:cxn ang="0">
                <a:pos x="910" y="84"/>
              </a:cxn>
              <a:cxn ang="0">
                <a:pos x="1108" y="28"/>
              </a:cxn>
              <a:cxn ang="0">
                <a:pos x="1316" y="2"/>
              </a:cxn>
              <a:cxn ang="0">
                <a:pos x="1460" y="2"/>
              </a:cxn>
              <a:cxn ang="0">
                <a:pos x="1668" y="28"/>
              </a:cxn>
              <a:cxn ang="0">
                <a:pos x="1866" y="84"/>
              </a:cxn>
              <a:cxn ang="0">
                <a:pos x="2050" y="166"/>
              </a:cxn>
              <a:cxn ang="0">
                <a:pos x="2220" y="276"/>
              </a:cxn>
              <a:cxn ang="0">
                <a:pos x="2370" y="406"/>
              </a:cxn>
              <a:cxn ang="0">
                <a:pos x="2500" y="556"/>
              </a:cxn>
              <a:cxn ang="0">
                <a:pos x="2610" y="726"/>
              </a:cxn>
              <a:cxn ang="0">
                <a:pos x="2692" y="910"/>
              </a:cxn>
              <a:cxn ang="0">
                <a:pos x="2748" y="1108"/>
              </a:cxn>
              <a:cxn ang="0">
                <a:pos x="2774" y="1316"/>
              </a:cxn>
            </a:cxnLst>
            <a:rect l="0" t="0" r="r" b="b"/>
            <a:pathLst>
              <a:path w="2776" h="2776">
                <a:moveTo>
                  <a:pt x="2776" y="1388"/>
                </a:moveTo>
                <a:lnTo>
                  <a:pt x="2776" y="1388"/>
                </a:lnTo>
                <a:lnTo>
                  <a:pt x="2774" y="1460"/>
                </a:lnTo>
                <a:lnTo>
                  <a:pt x="2770" y="1530"/>
                </a:lnTo>
                <a:lnTo>
                  <a:pt x="2760" y="1600"/>
                </a:lnTo>
                <a:lnTo>
                  <a:pt x="2748" y="1668"/>
                </a:lnTo>
                <a:lnTo>
                  <a:pt x="2734" y="1734"/>
                </a:lnTo>
                <a:lnTo>
                  <a:pt x="2714" y="1800"/>
                </a:lnTo>
                <a:lnTo>
                  <a:pt x="2692" y="1866"/>
                </a:lnTo>
                <a:lnTo>
                  <a:pt x="2668" y="1928"/>
                </a:lnTo>
                <a:lnTo>
                  <a:pt x="2640" y="1990"/>
                </a:lnTo>
                <a:lnTo>
                  <a:pt x="2610" y="2050"/>
                </a:lnTo>
                <a:lnTo>
                  <a:pt x="2576" y="2108"/>
                </a:lnTo>
                <a:lnTo>
                  <a:pt x="2540" y="2164"/>
                </a:lnTo>
                <a:lnTo>
                  <a:pt x="2500" y="2218"/>
                </a:lnTo>
                <a:lnTo>
                  <a:pt x="2460" y="2270"/>
                </a:lnTo>
                <a:lnTo>
                  <a:pt x="2416" y="2322"/>
                </a:lnTo>
                <a:lnTo>
                  <a:pt x="2370" y="2370"/>
                </a:lnTo>
                <a:lnTo>
                  <a:pt x="2322" y="2416"/>
                </a:lnTo>
                <a:lnTo>
                  <a:pt x="2272" y="2458"/>
                </a:lnTo>
                <a:lnTo>
                  <a:pt x="2220" y="2500"/>
                </a:lnTo>
                <a:lnTo>
                  <a:pt x="2164" y="2538"/>
                </a:lnTo>
                <a:lnTo>
                  <a:pt x="2108" y="2576"/>
                </a:lnTo>
                <a:lnTo>
                  <a:pt x="2050" y="2608"/>
                </a:lnTo>
                <a:lnTo>
                  <a:pt x="1990" y="2640"/>
                </a:lnTo>
                <a:lnTo>
                  <a:pt x="1928" y="2666"/>
                </a:lnTo>
                <a:lnTo>
                  <a:pt x="1866" y="2692"/>
                </a:lnTo>
                <a:lnTo>
                  <a:pt x="1802" y="2714"/>
                </a:lnTo>
                <a:lnTo>
                  <a:pt x="1736" y="2732"/>
                </a:lnTo>
                <a:lnTo>
                  <a:pt x="1668" y="2748"/>
                </a:lnTo>
                <a:lnTo>
                  <a:pt x="1600" y="2760"/>
                </a:lnTo>
                <a:lnTo>
                  <a:pt x="1530" y="2768"/>
                </a:lnTo>
                <a:lnTo>
                  <a:pt x="1460" y="2774"/>
                </a:lnTo>
                <a:lnTo>
                  <a:pt x="1388" y="2776"/>
                </a:lnTo>
                <a:lnTo>
                  <a:pt x="1388" y="2776"/>
                </a:lnTo>
                <a:lnTo>
                  <a:pt x="1316" y="2774"/>
                </a:lnTo>
                <a:lnTo>
                  <a:pt x="1246" y="2768"/>
                </a:lnTo>
                <a:lnTo>
                  <a:pt x="1176" y="2760"/>
                </a:lnTo>
                <a:lnTo>
                  <a:pt x="1108" y="2748"/>
                </a:lnTo>
                <a:lnTo>
                  <a:pt x="1042" y="2732"/>
                </a:lnTo>
                <a:lnTo>
                  <a:pt x="976" y="2714"/>
                </a:lnTo>
                <a:lnTo>
                  <a:pt x="910" y="2692"/>
                </a:lnTo>
                <a:lnTo>
                  <a:pt x="848" y="2666"/>
                </a:lnTo>
                <a:lnTo>
                  <a:pt x="786" y="2640"/>
                </a:lnTo>
                <a:lnTo>
                  <a:pt x="726" y="2608"/>
                </a:lnTo>
                <a:lnTo>
                  <a:pt x="668" y="2576"/>
                </a:lnTo>
                <a:lnTo>
                  <a:pt x="612" y="2538"/>
                </a:lnTo>
                <a:lnTo>
                  <a:pt x="558" y="2500"/>
                </a:lnTo>
                <a:lnTo>
                  <a:pt x="506" y="2458"/>
                </a:lnTo>
                <a:lnTo>
                  <a:pt x="454" y="2416"/>
                </a:lnTo>
                <a:lnTo>
                  <a:pt x="406" y="2370"/>
                </a:lnTo>
                <a:lnTo>
                  <a:pt x="360" y="2322"/>
                </a:lnTo>
                <a:lnTo>
                  <a:pt x="318" y="2270"/>
                </a:lnTo>
                <a:lnTo>
                  <a:pt x="276" y="2218"/>
                </a:lnTo>
                <a:lnTo>
                  <a:pt x="238" y="2164"/>
                </a:lnTo>
                <a:lnTo>
                  <a:pt x="200" y="2108"/>
                </a:lnTo>
                <a:lnTo>
                  <a:pt x="168" y="2050"/>
                </a:lnTo>
                <a:lnTo>
                  <a:pt x="136" y="1990"/>
                </a:lnTo>
                <a:lnTo>
                  <a:pt x="110" y="1928"/>
                </a:lnTo>
                <a:lnTo>
                  <a:pt x="84" y="1866"/>
                </a:lnTo>
                <a:lnTo>
                  <a:pt x="62" y="1800"/>
                </a:lnTo>
                <a:lnTo>
                  <a:pt x="44" y="1734"/>
                </a:lnTo>
                <a:lnTo>
                  <a:pt x="28" y="1668"/>
                </a:lnTo>
                <a:lnTo>
                  <a:pt x="16" y="1600"/>
                </a:lnTo>
                <a:lnTo>
                  <a:pt x="8" y="1530"/>
                </a:lnTo>
                <a:lnTo>
                  <a:pt x="2" y="1460"/>
                </a:lnTo>
                <a:lnTo>
                  <a:pt x="0" y="1388"/>
                </a:lnTo>
                <a:lnTo>
                  <a:pt x="0" y="1388"/>
                </a:lnTo>
                <a:lnTo>
                  <a:pt x="2" y="1316"/>
                </a:lnTo>
                <a:lnTo>
                  <a:pt x="8" y="1246"/>
                </a:lnTo>
                <a:lnTo>
                  <a:pt x="16" y="1176"/>
                </a:lnTo>
                <a:lnTo>
                  <a:pt x="28" y="1108"/>
                </a:lnTo>
                <a:lnTo>
                  <a:pt x="44" y="1040"/>
                </a:lnTo>
                <a:lnTo>
                  <a:pt x="62" y="974"/>
                </a:lnTo>
                <a:lnTo>
                  <a:pt x="84" y="910"/>
                </a:lnTo>
                <a:lnTo>
                  <a:pt x="110" y="848"/>
                </a:lnTo>
                <a:lnTo>
                  <a:pt x="136" y="786"/>
                </a:lnTo>
                <a:lnTo>
                  <a:pt x="168" y="726"/>
                </a:lnTo>
                <a:lnTo>
                  <a:pt x="200" y="668"/>
                </a:lnTo>
                <a:lnTo>
                  <a:pt x="238" y="612"/>
                </a:lnTo>
                <a:lnTo>
                  <a:pt x="276" y="556"/>
                </a:lnTo>
                <a:lnTo>
                  <a:pt x="318" y="504"/>
                </a:lnTo>
                <a:lnTo>
                  <a:pt x="360" y="454"/>
                </a:lnTo>
                <a:lnTo>
                  <a:pt x="406" y="406"/>
                </a:lnTo>
                <a:lnTo>
                  <a:pt x="454" y="360"/>
                </a:lnTo>
                <a:lnTo>
                  <a:pt x="506" y="316"/>
                </a:lnTo>
                <a:lnTo>
                  <a:pt x="558" y="276"/>
                </a:lnTo>
                <a:lnTo>
                  <a:pt x="612" y="236"/>
                </a:lnTo>
                <a:lnTo>
                  <a:pt x="668" y="200"/>
                </a:lnTo>
                <a:lnTo>
                  <a:pt x="726" y="166"/>
                </a:lnTo>
                <a:lnTo>
                  <a:pt x="786" y="136"/>
                </a:lnTo>
                <a:lnTo>
                  <a:pt x="848" y="108"/>
                </a:lnTo>
                <a:lnTo>
                  <a:pt x="910" y="84"/>
                </a:lnTo>
                <a:lnTo>
                  <a:pt x="976" y="62"/>
                </a:lnTo>
                <a:lnTo>
                  <a:pt x="1042" y="42"/>
                </a:lnTo>
                <a:lnTo>
                  <a:pt x="1108" y="28"/>
                </a:lnTo>
                <a:lnTo>
                  <a:pt x="1176" y="16"/>
                </a:lnTo>
                <a:lnTo>
                  <a:pt x="1246" y="6"/>
                </a:lnTo>
                <a:lnTo>
                  <a:pt x="1316" y="2"/>
                </a:lnTo>
                <a:lnTo>
                  <a:pt x="1388" y="0"/>
                </a:lnTo>
                <a:lnTo>
                  <a:pt x="1388" y="0"/>
                </a:lnTo>
                <a:lnTo>
                  <a:pt x="1460" y="2"/>
                </a:lnTo>
                <a:lnTo>
                  <a:pt x="1530" y="6"/>
                </a:lnTo>
                <a:lnTo>
                  <a:pt x="1600" y="16"/>
                </a:lnTo>
                <a:lnTo>
                  <a:pt x="1668" y="28"/>
                </a:lnTo>
                <a:lnTo>
                  <a:pt x="1736" y="42"/>
                </a:lnTo>
                <a:lnTo>
                  <a:pt x="1802" y="62"/>
                </a:lnTo>
                <a:lnTo>
                  <a:pt x="1866" y="84"/>
                </a:lnTo>
                <a:lnTo>
                  <a:pt x="1928" y="108"/>
                </a:lnTo>
                <a:lnTo>
                  <a:pt x="1990" y="136"/>
                </a:lnTo>
                <a:lnTo>
                  <a:pt x="2050" y="166"/>
                </a:lnTo>
                <a:lnTo>
                  <a:pt x="2108" y="200"/>
                </a:lnTo>
                <a:lnTo>
                  <a:pt x="2164" y="236"/>
                </a:lnTo>
                <a:lnTo>
                  <a:pt x="2220" y="276"/>
                </a:lnTo>
                <a:lnTo>
                  <a:pt x="2272" y="316"/>
                </a:lnTo>
                <a:lnTo>
                  <a:pt x="2322" y="360"/>
                </a:lnTo>
                <a:lnTo>
                  <a:pt x="2370" y="406"/>
                </a:lnTo>
                <a:lnTo>
                  <a:pt x="2416" y="454"/>
                </a:lnTo>
                <a:lnTo>
                  <a:pt x="2460" y="504"/>
                </a:lnTo>
                <a:lnTo>
                  <a:pt x="2500" y="556"/>
                </a:lnTo>
                <a:lnTo>
                  <a:pt x="2540" y="612"/>
                </a:lnTo>
                <a:lnTo>
                  <a:pt x="2576" y="668"/>
                </a:lnTo>
                <a:lnTo>
                  <a:pt x="2610" y="726"/>
                </a:lnTo>
                <a:lnTo>
                  <a:pt x="2640" y="786"/>
                </a:lnTo>
                <a:lnTo>
                  <a:pt x="2668" y="848"/>
                </a:lnTo>
                <a:lnTo>
                  <a:pt x="2692" y="910"/>
                </a:lnTo>
                <a:lnTo>
                  <a:pt x="2714" y="974"/>
                </a:lnTo>
                <a:lnTo>
                  <a:pt x="2734" y="1040"/>
                </a:lnTo>
                <a:lnTo>
                  <a:pt x="2748" y="1108"/>
                </a:lnTo>
                <a:lnTo>
                  <a:pt x="2760" y="1176"/>
                </a:lnTo>
                <a:lnTo>
                  <a:pt x="2770" y="1246"/>
                </a:lnTo>
                <a:lnTo>
                  <a:pt x="2774" y="1316"/>
                </a:lnTo>
                <a:lnTo>
                  <a:pt x="2776" y="1388"/>
                </a:lnTo>
                <a:lnTo>
                  <a:pt x="2776" y="1388"/>
                </a:lnTo>
                <a:close/>
              </a:path>
            </a:pathLst>
          </a:custGeom>
          <a:solidFill>
            <a:srgbClr val="120B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2" name="Freeform 8"/>
          <p:cNvSpPr>
            <a:spLocks/>
          </p:cNvSpPr>
          <p:nvPr/>
        </p:nvSpPr>
        <p:spPr bwMode="auto">
          <a:xfrm>
            <a:off x="7388225" y="3333750"/>
            <a:ext cx="1484313" cy="1349375"/>
          </a:xfrm>
          <a:custGeom>
            <a:avLst/>
            <a:gdLst/>
            <a:ahLst/>
            <a:cxnLst>
              <a:cxn ang="0">
                <a:pos x="176" y="182"/>
              </a:cxn>
              <a:cxn ang="0">
                <a:pos x="126" y="182"/>
              </a:cxn>
              <a:cxn ang="0">
                <a:pos x="76" y="202"/>
              </a:cxn>
              <a:cxn ang="0">
                <a:pos x="48" y="222"/>
              </a:cxn>
              <a:cxn ang="0">
                <a:pos x="20" y="260"/>
              </a:cxn>
              <a:cxn ang="0">
                <a:pos x="4" y="302"/>
              </a:cxn>
              <a:cxn ang="0">
                <a:pos x="2" y="346"/>
              </a:cxn>
              <a:cxn ang="0">
                <a:pos x="10" y="388"/>
              </a:cxn>
              <a:cxn ang="0">
                <a:pos x="34" y="428"/>
              </a:cxn>
              <a:cxn ang="0">
                <a:pos x="56" y="452"/>
              </a:cxn>
              <a:cxn ang="0">
                <a:pos x="102" y="478"/>
              </a:cxn>
              <a:cxn ang="0">
                <a:pos x="154" y="488"/>
              </a:cxn>
              <a:cxn ang="0">
                <a:pos x="168" y="658"/>
              </a:cxn>
              <a:cxn ang="0">
                <a:pos x="264" y="668"/>
              </a:cxn>
              <a:cxn ang="0">
                <a:pos x="360" y="692"/>
              </a:cxn>
              <a:cxn ang="0">
                <a:pos x="452" y="730"/>
              </a:cxn>
              <a:cxn ang="0">
                <a:pos x="538" y="780"/>
              </a:cxn>
              <a:cxn ang="0">
                <a:pos x="618" y="846"/>
              </a:cxn>
              <a:cxn ang="0">
                <a:pos x="666" y="896"/>
              </a:cxn>
              <a:cxn ang="0">
                <a:pos x="726" y="976"/>
              </a:cxn>
              <a:cxn ang="0">
                <a:pos x="774" y="1064"/>
              </a:cxn>
              <a:cxn ang="0">
                <a:pos x="808" y="1156"/>
              </a:cxn>
              <a:cxn ang="0">
                <a:pos x="828" y="1250"/>
              </a:cxn>
              <a:cxn ang="0">
                <a:pos x="834" y="1346"/>
              </a:cxn>
              <a:cxn ang="0">
                <a:pos x="1004" y="1324"/>
              </a:cxn>
              <a:cxn ang="0">
                <a:pos x="1028" y="1276"/>
              </a:cxn>
              <a:cxn ang="0">
                <a:pos x="1046" y="1256"/>
              </a:cxn>
              <a:cxn ang="0">
                <a:pos x="1084" y="1228"/>
              </a:cxn>
              <a:cxn ang="0">
                <a:pos x="1126" y="1214"/>
              </a:cxn>
              <a:cxn ang="0">
                <a:pos x="1170" y="1214"/>
              </a:cxn>
              <a:cxn ang="0">
                <a:pos x="1214" y="1224"/>
              </a:cxn>
              <a:cxn ang="0">
                <a:pos x="1252" y="1248"/>
              </a:cxn>
              <a:cxn ang="0">
                <a:pos x="1274" y="1270"/>
              </a:cxn>
              <a:cxn ang="0">
                <a:pos x="1294" y="1304"/>
              </a:cxn>
              <a:cxn ang="0">
                <a:pos x="1498" y="1360"/>
              </a:cxn>
              <a:cxn ang="0">
                <a:pos x="1494" y="1232"/>
              </a:cxn>
              <a:cxn ang="0">
                <a:pos x="1464" y="1044"/>
              </a:cxn>
              <a:cxn ang="0">
                <a:pos x="1406" y="860"/>
              </a:cxn>
              <a:cxn ang="0">
                <a:pos x="1324" y="682"/>
              </a:cxn>
              <a:cxn ang="0">
                <a:pos x="1212" y="518"/>
              </a:cxn>
              <a:cxn ang="0">
                <a:pos x="1124" y="414"/>
              </a:cxn>
              <a:cxn ang="0">
                <a:pos x="970" y="278"/>
              </a:cxn>
              <a:cxn ang="0">
                <a:pos x="802" y="168"/>
              </a:cxn>
              <a:cxn ang="0">
                <a:pos x="624" y="86"/>
              </a:cxn>
              <a:cxn ang="0">
                <a:pos x="436" y="30"/>
              </a:cxn>
              <a:cxn ang="0">
                <a:pos x="244" y="2"/>
              </a:cxn>
            </a:cxnLst>
            <a:rect l="0" t="0" r="r" b="b"/>
            <a:pathLst>
              <a:path w="1498" h="1360">
                <a:moveTo>
                  <a:pt x="180" y="0"/>
                </a:moveTo>
                <a:lnTo>
                  <a:pt x="176" y="182"/>
                </a:lnTo>
                <a:lnTo>
                  <a:pt x="176" y="182"/>
                </a:lnTo>
                <a:lnTo>
                  <a:pt x="160" y="180"/>
                </a:lnTo>
                <a:lnTo>
                  <a:pt x="142" y="180"/>
                </a:lnTo>
                <a:lnTo>
                  <a:pt x="126" y="182"/>
                </a:lnTo>
                <a:lnTo>
                  <a:pt x="108" y="186"/>
                </a:lnTo>
                <a:lnTo>
                  <a:pt x="92" y="194"/>
                </a:lnTo>
                <a:lnTo>
                  <a:pt x="76" y="202"/>
                </a:lnTo>
                <a:lnTo>
                  <a:pt x="62" y="210"/>
                </a:lnTo>
                <a:lnTo>
                  <a:pt x="48" y="222"/>
                </a:lnTo>
                <a:lnTo>
                  <a:pt x="48" y="222"/>
                </a:lnTo>
                <a:lnTo>
                  <a:pt x="38" y="234"/>
                </a:lnTo>
                <a:lnTo>
                  <a:pt x="28" y="246"/>
                </a:lnTo>
                <a:lnTo>
                  <a:pt x="20" y="260"/>
                </a:lnTo>
                <a:lnTo>
                  <a:pt x="14" y="272"/>
                </a:lnTo>
                <a:lnTo>
                  <a:pt x="8" y="286"/>
                </a:lnTo>
                <a:lnTo>
                  <a:pt x="4" y="302"/>
                </a:lnTo>
                <a:lnTo>
                  <a:pt x="2" y="316"/>
                </a:lnTo>
                <a:lnTo>
                  <a:pt x="0" y="330"/>
                </a:lnTo>
                <a:lnTo>
                  <a:pt x="2" y="346"/>
                </a:lnTo>
                <a:lnTo>
                  <a:pt x="2" y="360"/>
                </a:lnTo>
                <a:lnTo>
                  <a:pt x="6" y="374"/>
                </a:lnTo>
                <a:lnTo>
                  <a:pt x="10" y="388"/>
                </a:lnTo>
                <a:lnTo>
                  <a:pt x="16" y="402"/>
                </a:lnTo>
                <a:lnTo>
                  <a:pt x="24" y="416"/>
                </a:lnTo>
                <a:lnTo>
                  <a:pt x="34" y="428"/>
                </a:lnTo>
                <a:lnTo>
                  <a:pt x="44" y="440"/>
                </a:lnTo>
                <a:lnTo>
                  <a:pt x="44" y="440"/>
                </a:lnTo>
                <a:lnTo>
                  <a:pt x="56" y="452"/>
                </a:lnTo>
                <a:lnTo>
                  <a:pt x="72" y="464"/>
                </a:lnTo>
                <a:lnTo>
                  <a:pt x="86" y="472"/>
                </a:lnTo>
                <a:lnTo>
                  <a:pt x="102" y="478"/>
                </a:lnTo>
                <a:lnTo>
                  <a:pt x="120" y="484"/>
                </a:lnTo>
                <a:lnTo>
                  <a:pt x="136" y="486"/>
                </a:lnTo>
                <a:lnTo>
                  <a:pt x="154" y="488"/>
                </a:lnTo>
                <a:lnTo>
                  <a:pt x="170" y="486"/>
                </a:lnTo>
                <a:lnTo>
                  <a:pt x="168" y="658"/>
                </a:lnTo>
                <a:lnTo>
                  <a:pt x="168" y="658"/>
                </a:lnTo>
                <a:lnTo>
                  <a:pt x="200" y="660"/>
                </a:lnTo>
                <a:lnTo>
                  <a:pt x="232" y="662"/>
                </a:lnTo>
                <a:lnTo>
                  <a:pt x="264" y="668"/>
                </a:lnTo>
                <a:lnTo>
                  <a:pt x="298" y="674"/>
                </a:lnTo>
                <a:lnTo>
                  <a:pt x="328" y="682"/>
                </a:lnTo>
                <a:lnTo>
                  <a:pt x="360" y="692"/>
                </a:lnTo>
                <a:lnTo>
                  <a:pt x="392" y="702"/>
                </a:lnTo>
                <a:lnTo>
                  <a:pt x="422" y="716"/>
                </a:lnTo>
                <a:lnTo>
                  <a:pt x="452" y="730"/>
                </a:lnTo>
                <a:lnTo>
                  <a:pt x="482" y="744"/>
                </a:lnTo>
                <a:lnTo>
                  <a:pt x="510" y="762"/>
                </a:lnTo>
                <a:lnTo>
                  <a:pt x="538" y="780"/>
                </a:lnTo>
                <a:lnTo>
                  <a:pt x="566" y="800"/>
                </a:lnTo>
                <a:lnTo>
                  <a:pt x="592" y="822"/>
                </a:lnTo>
                <a:lnTo>
                  <a:pt x="618" y="846"/>
                </a:lnTo>
                <a:lnTo>
                  <a:pt x="642" y="870"/>
                </a:lnTo>
                <a:lnTo>
                  <a:pt x="642" y="870"/>
                </a:lnTo>
                <a:lnTo>
                  <a:pt x="666" y="896"/>
                </a:lnTo>
                <a:lnTo>
                  <a:pt x="688" y="922"/>
                </a:lnTo>
                <a:lnTo>
                  <a:pt x="708" y="948"/>
                </a:lnTo>
                <a:lnTo>
                  <a:pt x="726" y="976"/>
                </a:lnTo>
                <a:lnTo>
                  <a:pt x="744" y="1004"/>
                </a:lnTo>
                <a:lnTo>
                  <a:pt x="760" y="1034"/>
                </a:lnTo>
                <a:lnTo>
                  <a:pt x="774" y="1064"/>
                </a:lnTo>
                <a:lnTo>
                  <a:pt x="786" y="1094"/>
                </a:lnTo>
                <a:lnTo>
                  <a:pt x="798" y="1124"/>
                </a:lnTo>
                <a:lnTo>
                  <a:pt x="808" y="1156"/>
                </a:lnTo>
                <a:lnTo>
                  <a:pt x="816" y="1186"/>
                </a:lnTo>
                <a:lnTo>
                  <a:pt x="822" y="1218"/>
                </a:lnTo>
                <a:lnTo>
                  <a:pt x="828" y="1250"/>
                </a:lnTo>
                <a:lnTo>
                  <a:pt x="832" y="1282"/>
                </a:lnTo>
                <a:lnTo>
                  <a:pt x="834" y="1314"/>
                </a:lnTo>
                <a:lnTo>
                  <a:pt x="834" y="1346"/>
                </a:lnTo>
                <a:lnTo>
                  <a:pt x="1000" y="1350"/>
                </a:lnTo>
                <a:lnTo>
                  <a:pt x="1000" y="1350"/>
                </a:lnTo>
                <a:lnTo>
                  <a:pt x="1004" y="1324"/>
                </a:lnTo>
                <a:lnTo>
                  <a:pt x="1014" y="1300"/>
                </a:lnTo>
                <a:lnTo>
                  <a:pt x="1020" y="1288"/>
                </a:lnTo>
                <a:lnTo>
                  <a:pt x="1028" y="1276"/>
                </a:lnTo>
                <a:lnTo>
                  <a:pt x="1036" y="1266"/>
                </a:lnTo>
                <a:lnTo>
                  <a:pt x="1046" y="1256"/>
                </a:lnTo>
                <a:lnTo>
                  <a:pt x="1046" y="1256"/>
                </a:lnTo>
                <a:lnTo>
                  <a:pt x="1058" y="1244"/>
                </a:lnTo>
                <a:lnTo>
                  <a:pt x="1070" y="1236"/>
                </a:lnTo>
                <a:lnTo>
                  <a:pt x="1084" y="1228"/>
                </a:lnTo>
                <a:lnTo>
                  <a:pt x="1098" y="1222"/>
                </a:lnTo>
                <a:lnTo>
                  <a:pt x="1112" y="1218"/>
                </a:lnTo>
                <a:lnTo>
                  <a:pt x="1126" y="1214"/>
                </a:lnTo>
                <a:lnTo>
                  <a:pt x="1142" y="1212"/>
                </a:lnTo>
                <a:lnTo>
                  <a:pt x="1156" y="1212"/>
                </a:lnTo>
                <a:lnTo>
                  <a:pt x="1170" y="1214"/>
                </a:lnTo>
                <a:lnTo>
                  <a:pt x="1186" y="1216"/>
                </a:lnTo>
                <a:lnTo>
                  <a:pt x="1200" y="1220"/>
                </a:lnTo>
                <a:lnTo>
                  <a:pt x="1214" y="1224"/>
                </a:lnTo>
                <a:lnTo>
                  <a:pt x="1228" y="1232"/>
                </a:lnTo>
                <a:lnTo>
                  <a:pt x="1240" y="1240"/>
                </a:lnTo>
                <a:lnTo>
                  <a:pt x="1252" y="1248"/>
                </a:lnTo>
                <a:lnTo>
                  <a:pt x="1264" y="1260"/>
                </a:lnTo>
                <a:lnTo>
                  <a:pt x="1264" y="1260"/>
                </a:lnTo>
                <a:lnTo>
                  <a:pt x="1274" y="1270"/>
                </a:lnTo>
                <a:lnTo>
                  <a:pt x="1282" y="1282"/>
                </a:lnTo>
                <a:lnTo>
                  <a:pt x="1288" y="1292"/>
                </a:lnTo>
                <a:lnTo>
                  <a:pt x="1294" y="1304"/>
                </a:lnTo>
                <a:lnTo>
                  <a:pt x="1302" y="1330"/>
                </a:lnTo>
                <a:lnTo>
                  <a:pt x="1306" y="1356"/>
                </a:lnTo>
                <a:lnTo>
                  <a:pt x="1498" y="1360"/>
                </a:lnTo>
                <a:lnTo>
                  <a:pt x="1498" y="1360"/>
                </a:lnTo>
                <a:lnTo>
                  <a:pt x="1498" y="1296"/>
                </a:lnTo>
                <a:lnTo>
                  <a:pt x="1494" y="1232"/>
                </a:lnTo>
                <a:lnTo>
                  <a:pt x="1486" y="1170"/>
                </a:lnTo>
                <a:lnTo>
                  <a:pt x="1476" y="1106"/>
                </a:lnTo>
                <a:lnTo>
                  <a:pt x="1464" y="1044"/>
                </a:lnTo>
                <a:lnTo>
                  <a:pt x="1448" y="982"/>
                </a:lnTo>
                <a:lnTo>
                  <a:pt x="1428" y="920"/>
                </a:lnTo>
                <a:lnTo>
                  <a:pt x="1406" y="860"/>
                </a:lnTo>
                <a:lnTo>
                  <a:pt x="1382" y="800"/>
                </a:lnTo>
                <a:lnTo>
                  <a:pt x="1354" y="740"/>
                </a:lnTo>
                <a:lnTo>
                  <a:pt x="1324" y="682"/>
                </a:lnTo>
                <a:lnTo>
                  <a:pt x="1290" y="626"/>
                </a:lnTo>
                <a:lnTo>
                  <a:pt x="1252" y="572"/>
                </a:lnTo>
                <a:lnTo>
                  <a:pt x="1212" y="518"/>
                </a:lnTo>
                <a:lnTo>
                  <a:pt x="1170" y="466"/>
                </a:lnTo>
                <a:lnTo>
                  <a:pt x="1124" y="414"/>
                </a:lnTo>
                <a:lnTo>
                  <a:pt x="1124" y="414"/>
                </a:lnTo>
                <a:lnTo>
                  <a:pt x="1074" y="366"/>
                </a:lnTo>
                <a:lnTo>
                  <a:pt x="1022" y="320"/>
                </a:lnTo>
                <a:lnTo>
                  <a:pt x="970" y="278"/>
                </a:lnTo>
                <a:lnTo>
                  <a:pt x="916" y="238"/>
                </a:lnTo>
                <a:lnTo>
                  <a:pt x="860" y="202"/>
                </a:lnTo>
                <a:lnTo>
                  <a:pt x="802" y="168"/>
                </a:lnTo>
                <a:lnTo>
                  <a:pt x="744" y="138"/>
                </a:lnTo>
                <a:lnTo>
                  <a:pt x="684" y="110"/>
                </a:lnTo>
                <a:lnTo>
                  <a:pt x="624" y="86"/>
                </a:lnTo>
                <a:lnTo>
                  <a:pt x="562" y="64"/>
                </a:lnTo>
                <a:lnTo>
                  <a:pt x="500" y="46"/>
                </a:lnTo>
                <a:lnTo>
                  <a:pt x="436" y="30"/>
                </a:lnTo>
                <a:lnTo>
                  <a:pt x="372" y="18"/>
                </a:lnTo>
                <a:lnTo>
                  <a:pt x="308" y="8"/>
                </a:lnTo>
                <a:lnTo>
                  <a:pt x="244" y="2"/>
                </a:lnTo>
                <a:lnTo>
                  <a:pt x="180" y="0"/>
                </a:lnTo>
                <a:lnTo>
                  <a:pt x="180" y="0"/>
                </a:lnTo>
                <a:close/>
              </a:path>
            </a:pathLst>
          </a:custGeom>
          <a:solidFill>
            <a:srgbClr val="FF6D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3" name="Freeform 9"/>
          <p:cNvSpPr>
            <a:spLocks/>
          </p:cNvSpPr>
          <p:nvPr/>
        </p:nvSpPr>
        <p:spPr bwMode="auto">
          <a:xfrm>
            <a:off x="7551738" y="4503738"/>
            <a:ext cx="1323975" cy="1487487"/>
          </a:xfrm>
          <a:custGeom>
            <a:avLst/>
            <a:gdLst/>
            <a:ahLst/>
            <a:cxnLst>
              <a:cxn ang="0">
                <a:pos x="1150" y="150"/>
              </a:cxn>
              <a:cxn ang="0">
                <a:pos x="1142" y="102"/>
              </a:cxn>
              <a:cxn ang="0">
                <a:pos x="1116" y="58"/>
              </a:cxn>
              <a:cxn ang="0">
                <a:pos x="1092" y="34"/>
              </a:cxn>
              <a:cxn ang="0">
                <a:pos x="1054" y="10"/>
              </a:cxn>
              <a:cxn ang="0">
                <a:pos x="1010" y="0"/>
              </a:cxn>
              <a:cxn ang="0">
                <a:pos x="966" y="2"/>
              </a:cxn>
              <a:cxn ang="0">
                <a:pos x="924" y="16"/>
              </a:cxn>
              <a:cxn ang="0">
                <a:pos x="886" y="44"/>
              </a:cxn>
              <a:cxn ang="0">
                <a:pos x="866" y="72"/>
              </a:cxn>
              <a:cxn ang="0">
                <a:pos x="846" y="118"/>
              </a:cxn>
              <a:cxn ang="0">
                <a:pos x="842" y="168"/>
              </a:cxn>
              <a:cxn ang="0">
                <a:pos x="670" y="200"/>
              </a:cxn>
              <a:cxn ang="0">
                <a:pos x="658" y="296"/>
              </a:cxn>
              <a:cxn ang="0">
                <a:pos x="630" y="388"/>
              </a:cxn>
              <a:cxn ang="0">
                <a:pos x="590" y="478"/>
              </a:cxn>
              <a:cxn ang="0">
                <a:pos x="536" y="562"/>
              </a:cxn>
              <a:cxn ang="0">
                <a:pos x="470" y="640"/>
              </a:cxn>
              <a:cxn ang="0">
                <a:pos x="420" y="686"/>
              </a:cxn>
              <a:cxn ang="0">
                <a:pos x="338" y="744"/>
              </a:cxn>
              <a:cxn ang="0">
                <a:pos x="250" y="788"/>
              </a:cxn>
              <a:cxn ang="0">
                <a:pos x="158" y="820"/>
              </a:cxn>
              <a:cxn ang="0">
                <a:pos x="64" y="838"/>
              </a:cxn>
              <a:cxn ang="0">
                <a:pos x="0" y="1012"/>
              </a:cxn>
              <a:cxn ang="0">
                <a:pos x="52" y="1024"/>
              </a:cxn>
              <a:cxn ang="0">
                <a:pos x="86" y="1046"/>
              </a:cxn>
              <a:cxn ang="0">
                <a:pos x="108" y="1068"/>
              </a:cxn>
              <a:cxn ang="0">
                <a:pos x="130" y="1106"/>
              </a:cxn>
              <a:cxn ang="0">
                <a:pos x="142" y="1150"/>
              </a:cxn>
              <a:cxn ang="0">
                <a:pos x="140" y="1194"/>
              </a:cxn>
              <a:cxn ang="0">
                <a:pos x="124" y="1236"/>
              </a:cxn>
              <a:cxn ang="0">
                <a:pos x="98" y="1274"/>
              </a:cxn>
              <a:cxn ang="0">
                <a:pos x="76" y="1292"/>
              </a:cxn>
              <a:cxn ang="0">
                <a:pos x="26" y="1314"/>
              </a:cxn>
              <a:cxn ang="0">
                <a:pos x="0" y="1500"/>
              </a:cxn>
              <a:cxn ang="0">
                <a:pos x="190" y="1484"/>
              </a:cxn>
              <a:cxn ang="0">
                <a:pos x="378" y="1442"/>
              </a:cxn>
              <a:cxn ang="0">
                <a:pos x="560" y="1372"/>
              </a:cxn>
              <a:cxn ang="0">
                <a:pos x="732" y="1276"/>
              </a:cxn>
              <a:cxn ang="0">
                <a:pos x="890" y="1152"/>
              </a:cxn>
              <a:cxn ang="0">
                <a:pos x="988" y="1056"/>
              </a:cxn>
              <a:cxn ang="0">
                <a:pos x="1112" y="896"/>
              </a:cxn>
              <a:cxn ang="0">
                <a:pos x="1208" y="726"/>
              </a:cxn>
              <a:cxn ang="0">
                <a:pos x="1278" y="544"/>
              </a:cxn>
              <a:cxn ang="0">
                <a:pos x="1320" y="358"/>
              </a:cxn>
              <a:cxn ang="0">
                <a:pos x="1336" y="168"/>
              </a:cxn>
            </a:cxnLst>
            <a:rect l="0" t="0" r="r" b="b"/>
            <a:pathLst>
              <a:path w="1336" h="1500">
                <a:moveTo>
                  <a:pt x="1150" y="168"/>
                </a:moveTo>
                <a:lnTo>
                  <a:pt x="1150" y="168"/>
                </a:lnTo>
                <a:lnTo>
                  <a:pt x="1150" y="150"/>
                </a:lnTo>
                <a:lnTo>
                  <a:pt x="1148" y="134"/>
                </a:lnTo>
                <a:lnTo>
                  <a:pt x="1146" y="118"/>
                </a:lnTo>
                <a:lnTo>
                  <a:pt x="1142" y="102"/>
                </a:lnTo>
                <a:lnTo>
                  <a:pt x="1134" y="86"/>
                </a:lnTo>
                <a:lnTo>
                  <a:pt x="1126" y="72"/>
                </a:lnTo>
                <a:lnTo>
                  <a:pt x="1116" y="58"/>
                </a:lnTo>
                <a:lnTo>
                  <a:pt x="1104" y="44"/>
                </a:lnTo>
                <a:lnTo>
                  <a:pt x="1104" y="44"/>
                </a:lnTo>
                <a:lnTo>
                  <a:pt x="1092" y="34"/>
                </a:lnTo>
                <a:lnTo>
                  <a:pt x="1080" y="24"/>
                </a:lnTo>
                <a:lnTo>
                  <a:pt x="1068" y="16"/>
                </a:lnTo>
                <a:lnTo>
                  <a:pt x="1054" y="10"/>
                </a:lnTo>
                <a:lnTo>
                  <a:pt x="1040" y="6"/>
                </a:lnTo>
                <a:lnTo>
                  <a:pt x="1026" y="2"/>
                </a:lnTo>
                <a:lnTo>
                  <a:pt x="1010" y="0"/>
                </a:lnTo>
                <a:lnTo>
                  <a:pt x="996" y="0"/>
                </a:lnTo>
                <a:lnTo>
                  <a:pt x="982" y="0"/>
                </a:lnTo>
                <a:lnTo>
                  <a:pt x="966" y="2"/>
                </a:lnTo>
                <a:lnTo>
                  <a:pt x="952" y="6"/>
                </a:lnTo>
                <a:lnTo>
                  <a:pt x="938" y="10"/>
                </a:lnTo>
                <a:lnTo>
                  <a:pt x="924" y="16"/>
                </a:lnTo>
                <a:lnTo>
                  <a:pt x="912" y="24"/>
                </a:lnTo>
                <a:lnTo>
                  <a:pt x="898" y="34"/>
                </a:lnTo>
                <a:lnTo>
                  <a:pt x="886" y="44"/>
                </a:lnTo>
                <a:lnTo>
                  <a:pt x="886" y="44"/>
                </a:lnTo>
                <a:lnTo>
                  <a:pt x="876" y="58"/>
                </a:lnTo>
                <a:lnTo>
                  <a:pt x="866" y="72"/>
                </a:lnTo>
                <a:lnTo>
                  <a:pt x="856" y="86"/>
                </a:lnTo>
                <a:lnTo>
                  <a:pt x="850" y="102"/>
                </a:lnTo>
                <a:lnTo>
                  <a:pt x="846" y="118"/>
                </a:lnTo>
                <a:lnTo>
                  <a:pt x="842" y="134"/>
                </a:lnTo>
                <a:lnTo>
                  <a:pt x="842" y="150"/>
                </a:lnTo>
                <a:lnTo>
                  <a:pt x="842" y="168"/>
                </a:lnTo>
                <a:lnTo>
                  <a:pt x="672" y="168"/>
                </a:lnTo>
                <a:lnTo>
                  <a:pt x="672" y="168"/>
                </a:lnTo>
                <a:lnTo>
                  <a:pt x="670" y="200"/>
                </a:lnTo>
                <a:lnTo>
                  <a:pt x="668" y="232"/>
                </a:lnTo>
                <a:lnTo>
                  <a:pt x="664" y="264"/>
                </a:lnTo>
                <a:lnTo>
                  <a:pt x="658" y="296"/>
                </a:lnTo>
                <a:lnTo>
                  <a:pt x="650" y="326"/>
                </a:lnTo>
                <a:lnTo>
                  <a:pt x="640" y="358"/>
                </a:lnTo>
                <a:lnTo>
                  <a:pt x="630" y="388"/>
                </a:lnTo>
                <a:lnTo>
                  <a:pt x="618" y="418"/>
                </a:lnTo>
                <a:lnTo>
                  <a:pt x="606" y="448"/>
                </a:lnTo>
                <a:lnTo>
                  <a:pt x="590" y="478"/>
                </a:lnTo>
                <a:lnTo>
                  <a:pt x="574" y="506"/>
                </a:lnTo>
                <a:lnTo>
                  <a:pt x="556" y="534"/>
                </a:lnTo>
                <a:lnTo>
                  <a:pt x="536" y="562"/>
                </a:lnTo>
                <a:lnTo>
                  <a:pt x="516" y="588"/>
                </a:lnTo>
                <a:lnTo>
                  <a:pt x="494" y="614"/>
                </a:lnTo>
                <a:lnTo>
                  <a:pt x="470" y="640"/>
                </a:lnTo>
                <a:lnTo>
                  <a:pt x="470" y="640"/>
                </a:lnTo>
                <a:lnTo>
                  <a:pt x="444" y="664"/>
                </a:lnTo>
                <a:lnTo>
                  <a:pt x="420" y="686"/>
                </a:lnTo>
                <a:lnTo>
                  <a:pt x="392" y="706"/>
                </a:lnTo>
                <a:lnTo>
                  <a:pt x="366" y="726"/>
                </a:lnTo>
                <a:lnTo>
                  <a:pt x="338" y="744"/>
                </a:lnTo>
                <a:lnTo>
                  <a:pt x="308" y="760"/>
                </a:lnTo>
                <a:lnTo>
                  <a:pt x="280" y="774"/>
                </a:lnTo>
                <a:lnTo>
                  <a:pt x="250" y="788"/>
                </a:lnTo>
                <a:lnTo>
                  <a:pt x="220" y="800"/>
                </a:lnTo>
                <a:lnTo>
                  <a:pt x="190" y="810"/>
                </a:lnTo>
                <a:lnTo>
                  <a:pt x="158" y="820"/>
                </a:lnTo>
                <a:lnTo>
                  <a:pt x="126" y="826"/>
                </a:lnTo>
                <a:lnTo>
                  <a:pt x="96" y="832"/>
                </a:lnTo>
                <a:lnTo>
                  <a:pt x="64" y="838"/>
                </a:lnTo>
                <a:lnTo>
                  <a:pt x="32" y="840"/>
                </a:lnTo>
                <a:lnTo>
                  <a:pt x="0" y="842"/>
                </a:lnTo>
                <a:lnTo>
                  <a:pt x="0" y="1012"/>
                </a:lnTo>
                <a:lnTo>
                  <a:pt x="0" y="1012"/>
                </a:lnTo>
                <a:lnTo>
                  <a:pt x="26" y="1016"/>
                </a:lnTo>
                <a:lnTo>
                  <a:pt x="52" y="1024"/>
                </a:lnTo>
                <a:lnTo>
                  <a:pt x="64" y="1030"/>
                </a:lnTo>
                <a:lnTo>
                  <a:pt x="76" y="1038"/>
                </a:lnTo>
                <a:lnTo>
                  <a:pt x="86" y="1046"/>
                </a:lnTo>
                <a:lnTo>
                  <a:pt x="98" y="1056"/>
                </a:lnTo>
                <a:lnTo>
                  <a:pt x="98" y="1056"/>
                </a:lnTo>
                <a:lnTo>
                  <a:pt x="108" y="1068"/>
                </a:lnTo>
                <a:lnTo>
                  <a:pt x="116" y="1080"/>
                </a:lnTo>
                <a:lnTo>
                  <a:pt x="124" y="1094"/>
                </a:lnTo>
                <a:lnTo>
                  <a:pt x="130" y="1106"/>
                </a:lnTo>
                <a:lnTo>
                  <a:pt x="136" y="1120"/>
                </a:lnTo>
                <a:lnTo>
                  <a:pt x="140" y="1136"/>
                </a:lnTo>
                <a:lnTo>
                  <a:pt x="142" y="1150"/>
                </a:lnTo>
                <a:lnTo>
                  <a:pt x="142" y="1164"/>
                </a:lnTo>
                <a:lnTo>
                  <a:pt x="142" y="1180"/>
                </a:lnTo>
                <a:lnTo>
                  <a:pt x="140" y="1194"/>
                </a:lnTo>
                <a:lnTo>
                  <a:pt x="136" y="1208"/>
                </a:lnTo>
                <a:lnTo>
                  <a:pt x="130" y="1222"/>
                </a:lnTo>
                <a:lnTo>
                  <a:pt x="124" y="1236"/>
                </a:lnTo>
                <a:lnTo>
                  <a:pt x="116" y="1250"/>
                </a:lnTo>
                <a:lnTo>
                  <a:pt x="108" y="1262"/>
                </a:lnTo>
                <a:lnTo>
                  <a:pt x="98" y="1274"/>
                </a:lnTo>
                <a:lnTo>
                  <a:pt x="98" y="1274"/>
                </a:lnTo>
                <a:lnTo>
                  <a:pt x="86" y="1284"/>
                </a:lnTo>
                <a:lnTo>
                  <a:pt x="76" y="1292"/>
                </a:lnTo>
                <a:lnTo>
                  <a:pt x="64" y="1298"/>
                </a:lnTo>
                <a:lnTo>
                  <a:pt x="52" y="1306"/>
                </a:lnTo>
                <a:lnTo>
                  <a:pt x="26" y="1314"/>
                </a:lnTo>
                <a:lnTo>
                  <a:pt x="0" y="1318"/>
                </a:lnTo>
                <a:lnTo>
                  <a:pt x="0" y="1500"/>
                </a:lnTo>
                <a:lnTo>
                  <a:pt x="0" y="1500"/>
                </a:lnTo>
                <a:lnTo>
                  <a:pt x="64" y="1498"/>
                </a:lnTo>
                <a:lnTo>
                  <a:pt x="128" y="1492"/>
                </a:lnTo>
                <a:lnTo>
                  <a:pt x="190" y="1484"/>
                </a:lnTo>
                <a:lnTo>
                  <a:pt x="254" y="1474"/>
                </a:lnTo>
                <a:lnTo>
                  <a:pt x="316" y="1460"/>
                </a:lnTo>
                <a:lnTo>
                  <a:pt x="378" y="1442"/>
                </a:lnTo>
                <a:lnTo>
                  <a:pt x="440" y="1422"/>
                </a:lnTo>
                <a:lnTo>
                  <a:pt x="500" y="1398"/>
                </a:lnTo>
                <a:lnTo>
                  <a:pt x="560" y="1372"/>
                </a:lnTo>
                <a:lnTo>
                  <a:pt x="618" y="1344"/>
                </a:lnTo>
                <a:lnTo>
                  <a:pt x="676" y="1310"/>
                </a:lnTo>
                <a:lnTo>
                  <a:pt x="732" y="1276"/>
                </a:lnTo>
                <a:lnTo>
                  <a:pt x="786" y="1238"/>
                </a:lnTo>
                <a:lnTo>
                  <a:pt x="840" y="1196"/>
                </a:lnTo>
                <a:lnTo>
                  <a:pt x="890" y="1152"/>
                </a:lnTo>
                <a:lnTo>
                  <a:pt x="940" y="1104"/>
                </a:lnTo>
                <a:lnTo>
                  <a:pt x="940" y="1104"/>
                </a:lnTo>
                <a:lnTo>
                  <a:pt x="988" y="1056"/>
                </a:lnTo>
                <a:lnTo>
                  <a:pt x="1032" y="1004"/>
                </a:lnTo>
                <a:lnTo>
                  <a:pt x="1072" y="952"/>
                </a:lnTo>
                <a:lnTo>
                  <a:pt x="1112" y="896"/>
                </a:lnTo>
                <a:lnTo>
                  <a:pt x="1146" y="840"/>
                </a:lnTo>
                <a:lnTo>
                  <a:pt x="1178" y="784"/>
                </a:lnTo>
                <a:lnTo>
                  <a:pt x="1208" y="726"/>
                </a:lnTo>
                <a:lnTo>
                  <a:pt x="1234" y="666"/>
                </a:lnTo>
                <a:lnTo>
                  <a:pt x="1256" y="606"/>
                </a:lnTo>
                <a:lnTo>
                  <a:pt x="1278" y="544"/>
                </a:lnTo>
                <a:lnTo>
                  <a:pt x="1294" y="484"/>
                </a:lnTo>
                <a:lnTo>
                  <a:pt x="1308" y="420"/>
                </a:lnTo>
                <a:lnTo>
                  <a:pt x="1320" y="358"/>
                </a:lnTo>
                <a:lnTo>
                  <a:pt x="1328" y="294"/>
                </a:lnTo>
                <a:lnTo>
                  <a:pt x="1334" y="232"/>
                </a:lnTo>
                <a:lnTo>
                  <a:pt x="1336" y="168"/>
                </a:lnTo>
                <a:lnTo>
                  <a:pt x="1150" y="168"/>
                </a:lnTo>
                <a:close/>
              </a:path>
            </a:pathLst>
          </a:custGeom>
          <a:solidFill>
            <a:srgbClr val="D200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4" name="Freeform 10"/>
          <p:cNvSpPr>
            <a:spLocks/>
          </p:cNvSpPr>
          <p:nvPr/>
        </p:nvSpPr>
        <p:spPr bwMode="auto">
          <a:xfrm>
            <a:off x="6221413" y="4668838"/>
            <a:ext cx="1500187" cy="1320800"/>
          </a:xfrm>
          <a:custGeom>
            <a:avLst/>
            <a:gdLst/>
            <a:ahLst/>
            <a:cxnLst>
              <a:cxn ang="0">
                <a:pos x="1344" y="676"/>
              </a:cxn>
              <a:cxn ang="0">
                <a:pos x="1244" y="668"/>
              </a:cxn>
              <a:cxn ang="0">
                <a:pos x="1146" y="646"/>
              </a:cxn>
              <a:cxn ang="0">
                <a:pos x="1052" y="612"/>
              </a:cxn>
              <a:cxn ang="0">
                <a:pos x="962" y="562"/>
              </a:cxn>
              <a:cxn ang="0">
                <a:pos x="880" y="498"/>
              </a:cxn>
              <a:cxn ang="0">
                <a:pos x="830" y="448"/>
              </a:cxn>
              <a:cxn ang="0">
                <a:pos x="768" y="368"/>
              </a:cxn>
              <a:cxn ang="0">
                <a:pos x="718" y="282"/>
              </a:cxn>
              <a:cxn ang="0">
                <a:pos x="684" y="192"/>
              </a:cxn>
              <a:cxn ang="0">
                <a:pos x="660" y="98"/>
              </a:cxn>
              <a:cxn ang="0">
                <a:pos x="652" y="2"/>
              </a:cxn>
              <a:cxn ang="0">
                <a:pos x="474" y="26"/>
              </a:cxn>
              <a:cxn ang="0">
                <a:pos x="444" y="84"/>
              </a:cxn>
              <a:cxn ang="0">
                <a:pos x="424" y="106"/>
              </a:cxn>
              <a:cxn ang="0">
                <a:pos x="384" y="128"/>
              </a:cxn>
              <a:cxn ang="0">
                <a:pos x="342" y="140"/>
              </a:cxn>
              <a:cxn ang="0">
                <a:pos x="298" y="136"/>
              </a:cxn>
              <a:cxn ang="0">
                <a:pos x="254" y="122"/>
              </a:cxn>
              <a:cxn ang="0">
                <a:pos x="218" y="94"/>
              </a:cxn>
              <a:cxn ang="0">
                <a:pos x="200" y="74"/>
              </a:cxn>
              <a:cxn ang="0">
                <a:pos x="174" y="0"/>
              </a:cxn>
              <a:cxn ang="0">
                <a:pos x="2" y="64"/>
              </a:cxn>
              <a:cxn ang="0">
                <a:pos x="26" y="254"/>
              </a:cxn>
              <a:cxn ang="0">
                <a:pos x="78" y="440"/>
              </a:cxn>
              <a:cxn ang="0">
                <a:pos x="156" y="616"/>
              </a:cxn>
              <a:cxn ang="0">
                <a:pos x="262" y="784"/>
              </a:cxn>
              <a:cxn ang="0">
                <a:pos x="394" y="938"/>
              </a:cxn>
              <a:cxn ang="0">
                <a:pos x="496" y="1030"/>
              </a:cxn>
              <a:cxn ang="0">
                <a:pos x="662" y="1146"/>
              </a:cxn>
              <a:cxn ang="0">
                <a:pos x="838" y="1234"/>
              </a:cxn>
              <a:cxn ang="0">
                <a:pos x="1024" y="1294"/>
              </a:cxn>
              <a:cxn ang="0">
                <a:pos x="1216" y="1326"/>
              </a:cxn>
              <a:cxn ang="0">
                <a:pos x="1344" y="1156"/>
              </a:cxn>
              <a:cxn ang="0">
                <a:pos x="1378" y="1154"/>
              </a:cxn>
              <a:cxn ang="0">
                <a:pos x="1426" y="1142"/>
              </a:cxn>
              <a:cxn ang="0">
                <a:pos x="1470" y="1110"/>
              </a:cxn>
              <a:cxn ang="0">
                <a:pos x="1490" y="1086"/>
              </a:cxn>
              <a:cxn ang="0">
                <a:pos x="1508" y="1046"/>
              </a:cxn>
              <a:cxn ang="0">
                <a:pos x="1514" y="1002"/>
              </a:cxn>
              <a:cxn ang="0">
                <a:pos x="1508" y="958"/>
              </a:cxn>
              <a:cxn ang="0">
                <a:pos x="1490" y="918"/>
              </a:cxn>
              <a:cxn ang="0">
                <a:pos x="1470" y="894"/>
              </a:cxn>
              <a:cxn ang="0">
                <a:pos x="1426" y="862"/>
              </a:cxn>
              <a:cxn ang="0">
                <a:pos x="1378" y="848"/>
              </a:cxn>
              <a:cxn ang="0">
                <a:pos x="1344" y="848"/>
              </a:cxn>
            </a:cxnLst>
            <a:rect l="0" t="0" r="r" b="b"/>
            <a:pathLst>
              <a:path w="1514" h="1332">
                <a:moveTo>
                  <a:pt x="1344" y="848"/>
                </a:moveTo>
                <a:lnTo>
                  <a:pt x="1344" y="676"/>
                </a:lnTo>
                <a:lnTo>
                  <a:pt x="1344" y="676"/>
                </a:lnTo>
                <a:lnTo>
                  <a:pt x="1312" y="674"/>
                </a:lnTo>
                <a:lnTo>
                  <a:pt x="1278" y="672"/>
                </a:lnTo>
                <a:lnTo>
                  <a:pt x="1244" y="668"/>
                </a:lnTo>
                <a:lnTo>
                  <a:pt x="1212" y="662"/>
                </a:lnTo>
                <a:lnTo>
                  <a:pt x="1180" y="656"/>
                </a:lnTo>
                <a:lnTo>
                  <a:pt x="1146" y="646"/>
                </a:lnTo>
                <a:lnTo>
                  <a:pt x="1114" y="636"/>
                </a:lnTo>
                <a:lnTo>
                  <a:pt x="1084" y="624"/>
                </a:lnTo>
                <a:lnTo>
                  <a:pt x="1052" y="612"/>
                </a:lnTo>
                <a:lnTo>
                  <a:pt x="1022" y="596"/>
                </a:lnTo>
                <a:lnTo>
                  <a:pt x="992" y="580"/>
                </a:lnTo>
                <a:lnTo>
                  <a:pt x="962" y="562"/>
                </a:lnTo>
                <a:lnTo>
                  <a:pt x="934" y="542"/>
                </a:lnTo>
                <a:lnTo>
                  <a:pt x="906" y="520"/>
                </a:lnTo>
                <a:lnTo>
                  <a:pt x="880" y="498"/>
                </a:lnTo>
                <a:lnTo>
                  <a:pt x="854" y="472"/>
                </a:lnTo>
                <a:lnTo>
                  <a:pt x="854" y="472"/>
                </a:lnTo>
                <a:lnTo>
                  <a:pt x="830" y="448"/>
                </a:lnTo>
                <a:lnTo>
                  <a:pt x="808" y="422"/>
                </a:lnTo>
                <a:lnTo>
                  <a:pt x="786" y="396"/>
                </a:lnTo>
                <a:lnTo>
                  <a:pt x="768" y="368"/>
                </a:lnTo>
                <a:lnTo>
                  <a:pt x="750" y="340"/>
                </a:lnTo>
                <a:lnTo>
                  <a:pt x="734" y="312"/>
                </a:lnTo>
                <a:lnTo>
                  <a:pt x="718" y="282"/>
                </a:lnTo>
                <a:lnTo>
                  <a:pt x="706" y="252"/>
                </a:lnTo>
                <a:lnTo>
                  <a:pt x="694" y="222"/>
                </a:lnTo>
                <a:lnTo>
                  <a:pt x="684" y="192"/>
                </a:lnTo>
                <a:lnTo>
                  <a:pt x="674" y="160"/>
                </a:lnTo>
                <a:lnTo>
                  <a:pt x="666" y="130"/>
                </a:lnTo>
                <a:lnTo>
                  <a:pt x="660" y="98"/>
                </a:lnTo>
                <a:lnTo>
                  <a:pt x="656" y="66"/>
                </a:lnTo>
                <a:lnTo>
                  <a:pt x="654" y="34"/>
                </a:lnTo>
                <a:lnTo>
                  <a:pt x="652" y="2"/>
                </a:lnTo>
                <a:lnTo>
                  <a:pt x="480" y="2"/>
                </a:lnTo>
                <a:lnTo>
                  <a:pt x="480" y="2"/>
                </a:lnTo>
                <a:lnTo>
                  <a:pt x="474" y="26"/>
                </a:lnTo>
                <a:lnTo>
                  <a:pt x="466" y="52"/>
                </a:lnTo>
                <a:lnTo>
                  <a:pt x="452" y="74"/>
                </a:lnTo>
                <a:lnTo>
                  <a:pt x="444" y="84"/>
                </a:lnTo>
                <a:lnTo>
                  <a:pt x="436" y="94"/>
                </a:lnTo>
                <a:lnTo>
                  <a:pt x="436" y="94"/>
                </a:lnTo>
                <a:lnTo>
                  <a:pt x="424" y="106"/>
                </a:lnTo>
                <a:lnTo>
                  <a:pt x="412" y="114"/>
                </a:lnTo>
                <a:lnTo>
                  <a:pt x="398" y="122"/>
                </a:lnTo>
                <a:lnTo>
                  <a:pt x="384" y="128"/>
                </a:lnTo>
                <a:lnTo>
                  <a:pt x="370" y="134"/>
                </a:lnTo>
                <a:lnTo>
                  <a:pt x="356" y="136"/>
                </a:lnTo>
                <a:lnTo>
                  <a:pt x="342" y="140"/>
                </a:lnTo>
                <a:lnTo>
                  <a:pt x="326" y="140"/>
                </a:lnTo>
                <a:lnTo>
                  <a:pt x="312" y="140"/>
                </a:lnTo>
                <a:lnTo>
                  <a:pt x="298" y="136"/>
                </a:lnTo>
                <a:lnTo>
                  <a:pt x="282" y="134"/>
                </a:lnTo>
                <a:lnTo>
                  <a:pt x="268" y="128"/>
                </a:lnTo>
                <a:lnTo>
                  <a:pt x="254" y="122"/>
                </a:lnTo>
                <a:lnTo>
                  <a:pt x="242" y="114"/>
                </a:lnTo>
                <a:lnTo>
                  <a:pt x="230" y="106"/>
                </a:lnTo>
                <a:lnTo>
                  <a:pt x="218" y="94"/>
                </a:lnTo>
                <a:lnTo>
                  <a:pt x="218" y="94"/>
                </a:lnTo>
                <a:lnTo>
                  <a:pt x="208" y="84"/>
                </a:lnTo>
                <a:lnTo>
                  <a:pt x="200" y="74"/>
                </a:lnTo>
                <a:lnTo>
                  <a:pt x="186" y="50"/>
                </a:lnTo>
                <a:lnTo>
                  <a:pt x="178" y="26"/>
                </a:lnTo>
                <a:lnTo>
                  <a:pt x="174" y="0"/>
                </a:lnTo>
                <a:lnTo>
                  <a:pt x="0" y="0"/>
                </a:lnTo>
                <a:lnTo>
                  <a:pt x="0" y="0"/>
                </a:lnTo>
                <a:lnTo>
                  <a:pt x="2" y="64"/>
                </a:lnTo>
                <a:lnTo>
                  <a:pt x="6" y="128"/>
                </a:lnTo>
                <a:lnTo>
                  <a:pt x="14" y="190"/>
                </a:lnTo>
                <a:lnTo>
                  <a:pt x="26" y="254"/>
                </a:lnTo>
                <a:lnTo>
                  <a:pt x="40" y="316"/>
                </a:lnTo>
                <a:lnTo>
                  <a:pt x="58" y="378"/>
                </a:lnTo>
                <a:lnTo>
                  <a:pt x="78" y="440"/>
                </a:lnTo>
                <a:lnTo>
                  <a:pt x="100" y="500"/>
                </a:lnTo>
                <a:lnTo>
                  <a:pt x="128" y="558"/>
                </a:lnTo>
                <a:lnTo>
                  <a:pt x="156" y="616"/>
                </a:lnTo>
                <a:lnTo>
                  <a:pt x="188" y="674"/>
                </a:lnTo>
                <a:lnTo>
                  <a:pt x="224" y="730"/>
                </a:lnTo>
                <a:lnTo>
                  <a:pt x="262" y="784"/>
                </a:lnTo>
                <a:lnTo>
                  <a:pt x="302" y="838"/>
                </a:lnTo>
                <a:lnTo>
                  <a:pt x="346" y="888"/>
                </a:lnTo>
                <a:lnTo>
                  <a:pt x="394" y="938"/>
                </a:lnTo>
                <a:lnTo>
                  <a:pt x="394" y="938"/>
                </a:lnTo>
                <a:lnTo>
                  <a:pt x="444" y="986"/>
                </a:lnTo>
                <a:lnTo>
                  <a:pt x="496" y="1030"/>
                </a:lnTo>
                <a:lnTo>
                  <a:pt x="550" y="1072"/>
                </a:lnTo>
                <a:lnTo>
                  <a:pt x="604" y="1110"/>
                </a:lnTo>
                <a:lnTo>
                  <a:pt x="662" y="1146"/>
                </a:lnTo>
                <a:lnTo>
                  <a:pt x="720" y="1178"/>
                </a:lnTo>
                <a:lnTo>
                  <a:pt x="778" y="1208"/>
                </a:lnTo>
                <a:lnTo>
                  <a:pt x="838" y="1234"/>
                </a:lnTo>
                <a:lnTo>
                  <a:pt x="900" y="1256"/>
                </a:lnTo>
                <a:lnTo>
                  <a:pt x="962" y="1276"/>
                </a:lnTo>
                <a:lnTo>
                  <a:pt x="1024" y="1294"/>
                </a:lnTo>
                <a:lnTo>
                  <a:pt x="1088" y="1308"/>
                </a:lnTo>
                <a:lnTo>
                  <a:pt x="1152" y="1318"/>
                </a:lnTo>
                <a:lnTo>
                  <a:pt x="1216" y="1326"/>
                </a:lnTo>
                <a:lnTo>
                  <a:pt x="1280" y="1332"/>
                </a:lnTo>
                <a:lnTo>
                  <a:pt x="1344" y="1332"/>
                </a:lnTo>
                <a:lnTo>
                  <a:pt x="1344" y="1156"/>
                </a:lnTo>
                <a:lnTo>
                  <a:pt x="1344" y="1156"/>
                </a:lnTo>
                <a:lnTo>
                  <a:pt x="1362" y="1156"/>
                </a:lnTo>
                <a:lnTo>
                  <a:pt x="1378" y="1154"/>
                </a:lnTo>
                <a:lnTo>
                  <a:pt x="1394" y="1152"/>
                </a:lnTo>
                <a:lnTo>
                  <a:pt x="1410" y="1148"/>
                </a:lnTo>
                <a:lnTo>
                  <a:pt x="1426" y="1142"/>
                </a:lnTo>
                <a:lnTo>
                  <a:pt x="1442" y="1132"/>
                </a:lnTo>
                <a:lnTo>
                  <a:pt x="1456" y="1122"/>
                </a:lnTo>
                <a:lnTo>
                  <a:pt x="1470" y="1110"/>
                </a:lnTo>
                <a:lnTo>
                  <a:pt x="1470" y="1110"/>
                </a:lnTo>
                <a:lnTo>
                  <a:pt x="1480" y="1100"/>
                </a:lnTo>
                <a:lnTo>
                  <a:pt x="1490" y="1086"/>
                </a:lnTo>
                <a:lnTo>
                  <a:pt x="1496" y="1074"/>
                </a:lnTo>
                <a:lnTo>
                  <a:pt x="1504" y="1060"/>
                </a:lnTo>
                <a:lnTo>
                  <a:pt x="1508" y="1046"/>
                </a:lnTo>
                <a:lnTo>
                  <a:pt x="1512" y="1032"/>
                </a:lnTo>
                <a:lnTo>
                  <a:pt x="1514" y="1016"/>
                </a:lnTo>
                <a:lnTo>
                  <a:pt x="1514" y="1002"/>
                </a:lnTo>
                <a:lnTo>
                  <a:pt x="1514" y="988"/>
                </a:lnTo>
                <a:lnTo>
                  <a:pt x="1512" y="972"/>
                </a:lnTo>
                <a:lnTo>
                  <a:pt x="1508" y="958"/>
                </a:lnTo>
                <a:lnTo>
                  <a:pt x="1504" y="944"/>
                </a:lnTo>
                <a:lnTo>
                  <a:pt x="1496" y="930"/>
                </a:lnTo>
                <a:lnTo>
                  <a:pt x="1490" y="918"/>
                </a:lnTo>
                <a:lnTo>
                  <a:pt x="1480" y="904"/>
                </a:lnTo>
                <a:lnTo>
                  <a:pt x="1470" y="894"/>
                </a:lnTo>
                <a:lnTo>
                  <a:pt x="1470" y="894"/>
                </a:lnTo>
                <a:lnTo>
                  <a:pt x="1456" y="882"/>
                </a:lnTo>
                <a:lnTo>
                  <a:pt x="1442" y="872"/>
                </a:lnTo>
                <a:lnTo>
                  <a:pt x="1426" y="862"/>
                </a:lnTo>
                <a:lnTo>
                  <a:pt x="1410" y="856"/>
                </a:lnTo>
                <a:lnTo>
                  <a:pt x="1394" y="852"/>
                </a:lnTo>
                <a:lnTo>
                  <a:pt x="1378" y="848"/>
                </a:lnTo>
                <a:lnTo>
                  <a:pt x="1362" y="848"/>
                </a:lnTo>
                <a:lnTo>
                  <a:pt x="1344" y="848"/>
                </a:lnTo>
                <a:lnTo>
                  <a:pt x="1344" y="848"/>
                </a:lnTo>
                <a:close/>
              </a:path>
            </a:pathLst>
          </a:custGeom>
          <a:solidFill>
            <a:srgbClr val="FFCF00"/>
          </a:solidFill>
          <a:ln w="254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8116888" y="3675063"/>
            <a:ext cx="2952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B55A00"/>
                </a:solidFill>
                <a:latin typeface="Verdana" pitchFamily="34" charset="0"/>
              </a:rPr>
              <a:t>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8107363" y="3692525"/>
            <a:ext cx="2952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8135938" y="5057775"/>
            <a:ext cx="301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910000"/>
                </a:solidFill>
                <a:latin typeface="Verdana" pitchFamily="34" charset="0"/>
              </a:rPr>
              <a:t>Q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8113713" y="5067300"/>
            <a:ext cx="301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Q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6740525" y="5049838"/>
            <a:ext cx="2524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B8B82F"/>
                </a:solidFill>
                <a:latin typeface="Verdana" pitchFamily="34" charset="0"/>
              </a:rPr>
              <a:t>S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721475" y="5059363"/>
            <a:ext cx="2524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Verdana" pitchFamily="34" charset="0"/>
              </a:rPr>
              <a:t>S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7259638" y="4302125"/>
            <a:ext cx="6651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590057"/>
                </a:solidFill>
                <a:latin typeface="Verdana" pitchFamily="34" charset="0"/>
              </a:rPr>
              <a:t>Web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7250113" y="4294188"/>
            <a:ext cx="6651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Web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6940550" y="4500563"/>
            <a:ext cx="128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590057"/>
                </a:solidFill>
                <a:latin typeface="Verdana" pitchFamily="34" charset="0"/>
              </a:rPr>
              <a:t>Application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6869113" y="3959225"/>
            <a:ext cx="1379537" cy="1379538"/>
          </a:xfrm>
          <a:prstGeom prst="ellipse">
            <a:avLst/>
          </a:prstGeom>
          <a:gradFill rotWithShape="0">
            <a:gsLst>
              <a:gs pos="0">
                <a:srgbClr val="000099">
                  <a:gamma/>
                  <a:tint val="55294"/>
                  <a:invGamma/>
                </a:srgbClr>
              </a:gs>
              <a:gs pos="100000">
                <a:srgbClr val="000099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7280275" y="4264025"/>
            <a:ext cx="506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590057"/>
                </a:solidFill>
                <a:latin typeface="Verdana" pitchFamily="34" charset="0"/>
              </a:rPr>
              <a:t>Web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6932613" y="4505325"/>
            <a:ext cx="1284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590057"/>
                </a:solidFill>
                <a:latin typeface="Verdana" pitchFamily="34" charset="0"/>
              </a:rPr>
              <a:t>Application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7131050" y="4773613"/>
            <a:ext cx="938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590057"/>
                </a:solidFill>
                <a:latin typeface="Verdana" pitchFamily="34" charset="0"/>
              </a:rPr>
              <a:t>Security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7258050" y="4246563"/>
            <a:ext cx="506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Verdana" pitchFamily="34" charset="0"/>
              </a:rPr>
              <a:t>Web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6911975" y="4486275"/>
            <a:ext cx="1284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Verdana" pitchFamily="34" charset="0"/>
              </a:rPr>
              <a:t>Application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7115175" y="4754563"/>
            <a:ext cx="938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Verdana" pitchFamily="34" charset="0"/>
              </a:rPr>
              <a:t>Security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083300" y="3200400"/>
            <a:ext cx="2927350" cy="29098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07013" y="1603375"/>
            <a:ext cx="2336800" cy="2578100"/>
            <a:chOff x="3631" y="1328"/>
            <a:chExt cx="1472" cy="1624"/>
          </a:xfrm>
        </p:grpSpPr>
        <p:sp>
          <p:nvSpPr>
            <p:cNvPr id="431133" name="Freeform 29"/>
            <p:cNvSpPr>
              <a:spLocks noChangeAspect="1"/>
            </p:cNvSpPr>
            <p:nvPr/>
          </p:nvSpPr>
          <p:spPr bwMode="auto">
            <a:xfrm>
              <a:off x="3631" y="1328"/>
              <a:ext cx="1472" cy="1624"/>
            </a:xfrm>
            <a:custGeom>
              <a:avLst/>
              <a:gdLst/>
              <a:ahLst/>
              <a:cxnLst>
                <a:cxn ang="0">
                  <a:pos x="346" y="446"/>
                </a:cxn>
                <a:cxn ang="0">
                  <a:pos x="222" y="606"/>
                </a:cxn>
                <a:cxn ang="0">
                  <a:pos x="126" y="778"/>
                </a:cxn>
                <a:cxn ang="0">
                  <a:pos x="56" y="962"/>
                </a:cxn>
                <a:cxn ang="0">
                  <a:pos x="14" y="1150"/>
                </a:cxn>
                <a:cxn ang="0">
                  <a:pos x="0" y="1344"/>
                </a:cxn>
                <a:cxn ang="0">
                  <a:pos x="176" y="1358"/>
                </a:cxn>
                <a:cxn ang="0">
                  <a:pos x="186" y="1402"/>
                </a:cxn>
                <a:cxn ang="0">
                  <a:pos x="210" y="1442"/>
                </a:cxn>
                <a:cxn ang="0">
                  <a:pos x="232" y="1464"/>
                </a:cxn>
                <a:cxn ang="0">
                  <a:pos x="270" y="1486"/>
                </a:cxn>
                <a:cxn ang="0">
                  <a:pos x="314" y="1498"/>
                </a:cxn>
                <a:cxn ang="0">
                  <a:pos x="358" y="1496"/>
                </a:cxn>
                <a:cxn ang="0">
                  <a:pos x="400" y="1480"/>
                </a:cxn>
                <a:cxn ang="0">
                  <a:pos x="438" y="1454"/>
                </a:cxn>
                <a:cxn ang="0">
                  <a:pos x="458" y="1430"/>
                </a:cxn>
                <a:cxn ang="0">
                  <a:pos x="476" y="1388"/>
                </a:cxn>
                <a:cxn ang="0">
                  <a:pos x="482" y="1344"/>
                </a:cxn>
                <a:cxn ang="0">
                  <a:pos x="652" y="1312"/>
                </a:cxn>
                <a:cxn ang="0">
                  <a:pos x="664" y="1214"/>
                </a:cxn>
                <a:cxn ang="0">
                  <a:pos x="690" y="1118"/>
                </a:cxn>
                <a:cxn ang="0">
                  <a:pos x="732" y="1026"/>
                </a:cxn>
                <a:cxn ang="0">
                  <a:pos x="786" y="940"/>
                </a:cxn>
                <a:cxn ang="0">
                  <a:pos x="854" y="860"/>
                </a:cxn>
                <a:cxn ang="0">
                  <a:pos x="908" y="812"/>
                </a:cxn>
                <a:cxn ang="0">
                  <a:pos x="996" y="750"/>
                </a:cxn>
                <a:cxn ang="0">
                  <a:pos x="1090" y="706"/>
                </a:cxn>
                <a:cxn ang="0">
                  <a:pos x="1188" y="676"/>
                </a:cxn>
                <a:cxn ang="0">
                  <a:pos x="1290" y="660"/>
                </a:cxn>
                <a:cxn ang="0">
                  <a:pos x="1358" y="490"/>
                </a:cxn>
                <a:cxn ang="0">
                  <a:pos x="1326" y="488"/>
                </a:cxn>
                <a:cxn ang="0">
                  <a:pos x="1282" y="474"/>
                </a:cxn>
                <a:cxn ang="0">
                  <a:pos x="1242" y="446"/>
                </a:cxn>
                <a:cxn ang="0">
                  <a:pos x="1222" y="422"/>
                </a:cxn>
                <a:cxn ang="0">
                  <a:pos x="1202" y="380"/>
                </a:cxn>
                <a:cxn ang="0">
                  <a:pos x="1196" y="336"/>
                </a:cxn>
                <a:cxn ang="0">
                  <a:pos x="1202" y="292"/>
                </a:cxn>
                <a:cxn ang="0">
                  <a:pos x="1222" y="252"/>
                </a:cxn>
                <a:cxn ang="0">
                  <a:pos x="1242" y="228"/>
                </a:cxn>
                <a:cxn ang="0">
                  <a:pos x="1280" y="198"/>
                </a:cxn>
                <a:cxn ang="0">
                  <a:pos x="1326" y="184"/>
                </a:cxn>
                <a:cxn ang="0">
                  <a:pos x="1356" y="0"/>
                </a:cxn>
                <a:cxn ang="0">
                  <a:pos x="1226" y="6"/>
                </a:cxn>
                <a:cxn ang="0">
                  <a:pos x="1032" y="38"/>
                </a:cxn>
                <a:cxn ang="0">
                  <a:pos x="844" y="98"/>
                </a:cxn>
                <a:cxn ang="0">
                  <a:pos x="664" y="186"/>
                </a:cxn>
                <a:cxn ang="0">
                  <a:pos x="498" y="302"/>
                </a:cxn>
                <a:cxn ang="0">
                  <a:pos x="394" y="396"/>
                </a:cxn>
              </a:cxnLst>
              <a:rect l="0" t="0" r="r" b="b"/>
              <a:pathLst>
                <a:path w="1358" h="1498">
                  <a:moveTo>
                    <a:pt x="394" y="396"/>
                  </a:moveTo>
                  <a:lnTo>
                    <a:pt x="394" y="396"/>
                  </a:lnTo>
                  <a:lnTo>
                    <a:pt x="346" y="446"/>
                  </a:lnTo>
                  <a:lnTo>
                    <a:pt x="302" y="498"/>
                  </a:lnTo>
                  <a:lnTo>
                    <a:pt x="260" y="550"/>
                  </a:lnTo>
                  <a:lnTo>
                    <a:pt x="222" y="606"/>
                  </a:lnTo>
                  <a:lnTo>
                    <a:pt x="188" y="662"/>
                  </a:lnTo>
                  <a:lnTo>
                    <a:pt x="154" y="720"/>
                  </a:lnTo>
                  <a:lnTo>
                    <a:pt x="126" y="778"/>
                  </a:lnTo>
                  <a:lnTo>
                    <a:pt x="100" y="838"/>
                  </a:lnTo>
                  <a:lnTo>
                    <a:pt x="76" y="900"/>
                  </a:lnTo>
                  <a:lnTo>
                    <a:pt x="56" y="962"/>
                  </a:lnTo>
                  <a:lnTo>
                    <a:pt x="38" y="1024"/>
                  </a:lnTo>
                  <a:lnTo>
                    <a:pt x="24" y="1088"/>
                  </a:lnTo>
                  <a:lnTo>
                    <a:pt x="14" y="1150"/>
                  </a:lnTo>
                  <a:lnTo>
                    <a:pt x="6" y="1214"/>
                  </a:lnTo>
                  <a:lnTo>
                    <a:pt x="2" y="1278"/>
                  </a:lnTo>
                  <a:lnTo>
                    <a:pt x="0" y="1344"/>
                  </a:lnTo>
                  <a:lnTo>
                    <a:pt x="174" y="1344"/>
                  </a:lnTo>
                  <a:lnTo>
                    <a:pt x="174" y="1344"/>
                  </a:lnTo>
                  <a:lnTo>
                    <a:pt x="176" y="1358"/>
                  </a:lnTo>
                  <a:lnTo>
                    <a:pt x="178" y="1374"/>
                  </a:lnTo>
                  <a:lnTo>
                    <a:pt x="182" y="1388"/>
                  </a:lnTo>
                  <a:lnTo>
                    <a:pt x="186" y="1402"/>
                  </a:lnTo>
                  <a:lnTo>
                    <a:pt x="192" y="1416"/>
                  </a:lnTo>
                  <a:lnTo>
                    <a:pt x="200" y="1428"/>
                  </a:lnTo>
                  <a:lnTo>
                    <a:pt x="210" y="1442"/>
                  </a:lnTo>
                  <a:lnTo>
                    <a:pt x="220" y="1454"/>
                  </a:lnTo>
                  <a:lnTo>
                    <a:pt x="220" y="1454"/>
                  </a:lnTo>
                  <a:lnTo>
                    <a:pt x="232" y="1464"/>
                  </a:lnTo>
                  <a:lnTo>
                    <a:pt x="244" y="1472"/>
                  </a:lnTo>
                  <a:lnTo>
                    <a:pt x="258" y="1480"/>
                  </a:lnTo>
                  <a:lnTo>
                    <a:pt x="270" y="1486"/>
                  </a:lnTo>
                  <a:lnTo>
                    <a:pt x="284" y="1492"/>
                  </a:lnTo>
                  <a:lnTo>
                    <a:pt x="300" y="1496"/>
                  </a:lnTo>
                  <a:lnTo>
                    <a:pt x="314" y="1498"/>
                  </a:lnTo>
                  <a:lnTo>
                    <a:pt x="328" y="1498"/>
                  </a:lnTo>
                  <a:lnTo>
                    <a:pt x="344" y="1498"/>
                  </a:lnTo>
                  <a:lnTo>
                    <a:pt x="358" y="1496"/>
                  </a:lnTo>
                  <a:lnTo>
                    <a:pt x="372" y="1492"/>
                  </a:lnTo>
                  <a:lnTo>
                    <a:pt x="386" y="1486"/>
                  </a:lnTo>
                  <a:lnTo>
                    <a:pt x="400" y="1480"/>
                  </a:lnTo>
                  <a:lnTo>
                    <a:pt x="414" y="1472"/>
                  </a:lnTo>
                  <a:lnTo>
                    <a:pt x="426" y="1464"/>
                  </a:lnTo>
                  <a:lnTo>
                    <a:pt x="438" y="1454"/>
                  </a:lnTo>
                  <a:lnTo>
                    <a:pt x="438" y="1454"/>
                  </a:lnTo>
                  <a:lnTo>
                    <a:pt x="448" y="1442"/>
                  </a:lnTo>
                  <a:lnTo>
                    <a:pt x="458" y="1430"/>
                  </a:lnTo>
                  <a:lnTo>
                    <a:pt x="466" y="1416"/>
                  </a:lnTo>
                  <a:lnTo>
                    <a:pt x="472" y="1402"/>
                  </a:lnTo>
                  <a:lnTo>
                    <a:pt x="476" y="1388"/>
                  </a:lnTo>
                  <a:lnTo>
                    <a:pt x="480" y="1374"/>
                  </a:lnTo>
                  <a:lnTo>
                    <a:pt x="482" y="1360"/>
                  </a:lnTo>
                  <a:lnTo>
                    <a:pt x="482" y="1344"/>
                  </a:lnTo>
                  <a:lnTo>
                    <a:pt x="652" y="1346"/>
                  </a:lnTo>
                  <a:lnTo>
                    <a:pt x="652" y="1346"/>
                  </a:lnTo>
                  <a:lnTo>
                    <a:pt x="652" y="1312"/>
                  </a:lnTo>
                  <a:lnTo>
                    <a:pt x="654" y="1280"/>
                  </a:lnTo>
                  <a:lnTo>
                    <a:pt x="658" y="1246"/>
                  </a:lnTo>
                  <a:lnTo>
                    <a:pt x="664" y="1214"/>
                  </a:lnTo>
                  <a:lnTo>
                    <a:pt x="672" y="1182"/>
                  </a:lnTo>
                  <a:lnTo>
                    <a:pt x="680" y="1150"/>
                  </a:lnTo>
                  <a:lnTo>
                    <a:pt x="690" y="1118"/>
                  </a:lnTo>
                  <a:lnTo>
                    <a:pt x="702" y="1088"/>
                  </a:lnTo>
                  <a:lnTo>
                    <a:pt x="716" y="1056"/>
                  </a:lnTo>
                  <a:lnTo>
                    <a:pt x="732" y="1026"/>
                  </a:lnTo>
                  <a:lnTo>
                    <a:pt x="748" y="996"/>
                  </a:lnTo>
                  <a:lnTo>
                    <a:pt x="766" y="968"/>
                  </a:lnTo>
                  <a:lnTo>
                    <a:pt x="786" y="940"/>
                  </a:lnTo>
                  <a:lnTo>
                    <a:pt x="806" y="912"/>
                  </a:lnTo>
                  <a:lnTo>
                    <a:pt x="830" y="886"/>
                  </a:lnTo>
                  <a:lnTo>
                    <a:pt x="854" y="860"/>
                  </a:lnTo>
                  <a:lnTo>
                    <a:pt x="854" y="860"/>
                  </a:lnTo>
                  <a:lnTo>
                    <a:pt x="880" y="834"/>
                  </a:lnTo>
                  <a:lnTo>
                    <a:pt x="908" y="812"/>
                  </a:lnTo>
                  <a:lnTo>
                    <a:pt x="936" y="790"/>
                  </a:lnTo>
                  <a:lnTo>
                    <a:pt x="966" y="770"/>
                  </a:lnTo>
                  <a:lnTo>
                    <a:pt x="996" y="750"/>
                  </a:lnTo>
                  <a:lnTo>
                    <a:pt x="1026" y="734"/>
                  </a:lnTo>
                  <a:lnTo>
                    <a:pt x="1058" y="718"/>
                  </a:lnTo>
                  <a:lnTo>
                    <a:pt x="1090" y="706"/>
                  </a:lnTo>
                  <a:lnTo>
                    <a:pt x="1122" y="694"/>
                  </a:lnTo>
                  <a:lnTo>
                    <a:pt x="1156" y="684"/>
                  </a:lnTo>
                  <a:lnTo>
                    <a:pt x="1188" y="676"/>
                  </a:lnTo>
                  <a:lnTo>
                    <a:pt x="1222" y="668"/>
                  </a:lnTo>
                  <a:lnTo>
                    <a:pt x="1256" y="664"/>
                  </a:lnTo>
                  <a:lnTo>
                    <a:pt x="1290" y="660"/>
                  </a:lnTo>
                  <a:lnTo>
                    <a:pt x="1324" y="658"/>
                  </a:lnTo>
                  <a:lnTo>
                    <a:pt x="1358" y="658"/>
                  </a:lnTo>
                  <a:lnTo>
                    <a:pt x="1358" y="490"/>
                  </a:lnTo>
                  <a:lnTo>
                    <a:pt x="1358" y="490"/>
                  </a:lnTo>
                  <a:lnTo>
                    <a:pt x="1342" y="490"/>
                  </a:lnTo>
                  <a:lnTo>
                    <a:pt x="1326" y="488"/>
                  </a:lnTo>
                  <a:lnTo>
                    <a:pt x="1310" y="486"/>
                  </a:lnTo>
                  <a:lnTo>
                    <a:pt x="1296" y="480"/>
                  </a:lnTo>
                  <a:lnTo>
                    <a:pt x="1282" y="474"/>
                  </a:lnTo>
                  <a:lnTo>
                    <a:pt x="1268" y="466"/>
                  </a:lnTo>
                  <a:lnTo>
                    <a:pt x="1254" y="456"/>
                  </a:lnTo>
                  <a:lnTo>
                    <a:pt x="1242" y="446"/>
                  </a:lnTo>
                  <a:lnTo>
                    <a:pt x="1242" y="446"/>
                  </a:lnTo>
                  <a:lnTo>
                    <a:pt x="1230" y="434"/>
                  </a:lnTo>
                  <a:lnTo>
                    <a:pt x="1222" y="422"/>
                  </a:lnTo>
                  <a:lnTo>
                    <a:pt x="1214" y="408"/>
                  </a:lnTo>
                  <a:lnTo>
                    <a:pt x="1208" y="394"/>
                  </a:lnTo>
                  <a:lnTo>
                    <a:pt x="1202" y="380"/>
                  </a:lnTo>
                  <a:lnTo>
                    <a:pt x="1200" y="366"/>
                  </a:lnTo>
                  <a:lnTo>
                    <a:pt x="1198" y="352"/>
                  </a:lnTo>
                  <a:lnTo>
                    <a:pt x="1196" y="336"/>
                  </a:lnTo>
                  <a:lnTo>
                    <a:pt x="1198" y="322"/>
                  </a:lnTo>
                  <a:lnTo>
                    <a:pt x="1200" y="306"/>
                  </a:lnTo>
                  <a:lnTo>
                    <a:pt x="1202" y="292"/>
                  </a:lnTo>
                  <a:lnTo>
                    <a:pt x="1208" y="278"/>
                  </a:lnTo>
                  <a:lnTo>
                    <a:pt x="1214" y="264"/>
                  </a:lnTo>
                  <a:lnTo>
                    <a:pt x="1222" y="252"/>
                  </a:lnTo>
                  <a:lnTo>
                    <a:pt x="1230" y="240"/>
                  </a:lnTo>
                  <a:lnTo>
                    <a:pt x="1242" y="228"/>
                  </a:lnTo>
                  <a:lnTo>
                    <a:pt x="1242" y="228"/>
                  </a:lnTo>
                  <a:lnTo>
                    <a:pt x="1254" y="216"/>
                  </a:lnTo>
                  <a:lnTo>
                    <a:pt x="1268" y="206"/>
                  </a:lnTo>
                  <a:lnTo>
                    <a:pt x="1280" y="198"/>
                  </a:lnTo>
                  <a:lnTo>
                    <a:pt x="1296" y="192"/>
                  </a:lnTo>
                  <a:lnTo>
                    <a:pt x="1310" y="188"/>
                  </a:lnTo>
                  <a:lnTo>
                    <a:pt x="1326" y="184"/>
                  </a:lnTo>
                  <a:lnTo>
                    <a:pt x="1342" y="182"/>
                  </a:lnTo>
                  <a:lnTo>
                    <a:pt x="1356" y="182"/>
                  </a:lnTo>
                  <a:lnTo>
                    <a:pt x="1356" y="0"/>
                  </a:lnTo>
                  <a:lnTo>
                    <a:pt x="1356" y="0"/>
                  </a:lnTo>
                  <a:lnTo>
                    <a:pt x="1290" y="2"/>
                  </a:lnTo>
                  <a:lnTo>
                    <a:pt x="1226" y="6"/>
                  </a:lnTo>
                  <a:lnTo>
                    <a:pt x="1160" y="14"/>
                  </a:lnTo>
                  <a:lnTo>
                    <a:pt x="1096" y="24"/>
                  </a:lnTo>
                  <a:lnTo>
                    <a:pt x="1032" y="38"/>
                  </a:lnTo>
                  <a:lnTo>
                    <a:pt x="968" y="54"/>
                  </a:lnTo>
                  <a:lnTo>
                    <a:pt x="906" y="74"/>
                  </a:lnTo>
                  <a:lnTo>
                    <a:pt x="844" y="98"/>
                  </a:lnTo>
                  <a:lnTo>
                    <a:pt x="784" y="124"/>
                  </a:lnTo>
                  <a:lnTo>
                    <a:pt x="724" y="152"/>
                  </a:lnTo>
                  <a:lnTo>
                    <a:pt x="664" y="186"/>
                  </a:lnTo>
                  <a:lnTo>
                    <a:pt x="608" y="222"/>
                  </a:lnTo>
                  <a:lnTo>
                    <a:pt x="552" y="260"/>
                  </a:lnTo>
                  <a:lnTo>
                    <a:pt x="498" y="302"/>
                  </a:lnTo>
                  <a:lnTo>
                    <a:pt x="446" y="346"/>
                  </a:lnTo>
                  <a:lnTo>
                    <a:pt x="394" y="396"/>
                  </a:lnTo>
                  <a:lnTo>
                    <a:pt x="394" y="396"/>
                  </a:lnTo>
                  <a:close/>
                </a:path>
              </a:pathLst>
            </a:custGeom>
            <a:solidFill>
              <a:srgbClr val="33812C"/>
            </a:solidFill>
            <a:ln w="254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34" name="Rectangle 30"/>
            <p:cNvSpPr>
              <a:spLocks noChangeAspect="1" noChangeArrowheads="1"/>
            </p:cNvSpPr>
            <p:nvPr/>
          </p:nvSpPr>
          <p:spPr bwMode="auto">
            <a:xfrm>
              <a:off x="4117" y="1798"/>
              <a:ext cx="298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800" b="1">
                  <a:solidFill>
                    <a:srgbClr val="FFFFFF"/>
                  </a:solidFill>
                  <a:latin typeface="Verdana" pitchFamily="34" charset="0"/>
                </a:rPr>
                <a:t>A</a:t>
              </a:r>
              <a:endParaRPr lang="en-US" sz="4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latin typeface="Verdana" pitchFamily="34" charset="0"/>
                <a:cs typeface="Arial" charset="0"/>
              </a:rPr>
              <a:t>Parameter Manipulation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latin typeface="Verdana" pitchFamily="34" charset="0"/>
                <a:cs typeface="Arial" charset="0"/>
              </a:rPr>
              <a:t>Cross-Site Scripting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latin typeface="Verdana" pitchFamily="34" charset="0"/>
                <a:cs typeface="Arial" charset="0"/>
              </a:rPr>
              <a:t>SQL Injection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latin typeface="Verdana" pitchFamily="34" charset="0"/>
                <a:cs typeface="Arial" charset="0"/>
              </a:rPr>
              <a:t>Buffer Overflow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latin typeface="Verdana" pitchFamily="34" charset="0"/>
                <a:cs typeface="Arial" charset="0"/>
              </a:rPr>
              <a:t>Reverse Directory Transversal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 smtClean="0">
                <a:latin typeface="Verdana" pitchFamily="34" charset="0"/>
                <a:cs typeface="Arial" charset="0"/>
              </a:rPr>
              <a:t>Path </a:t>
            </a:r>
            <a:r>
              <a:rPr kumimoji="1" lang="en-US" dirty="0">
                <a:latin typeface="Verdana" pitchFamily="34" charset="0"/>
                <a:cs typeface="Arial" charset="0"/>
              </a:rPr>
              <a:t>Truncation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 smtClean="0">
                <a:latin typeface="Verdana" pitchFamily="34" charset="0"/>
                <a:cs typeface="Arial" charset="0"/>
              </a:rPr>
              <a:t>Cookie </a:t>
            </a:r>
            <a:r>
              <a:rPr kumimoji="1" lang="en-US" dirty="0">
                <a:latin typeface="Verdana" pitchFamily="34" charset="0"/>
                <a:cs typeface="Arial" charset="0"/>
              </a:rPr>
              <a:t>Manipulation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 smtClean="0">
                <a:latin typeface="Verdana" pitchFamily="34" charset="0"/>
                <a:cs typeface="Arial" charset="0"/>
              </a:rPr>
              <a:t>Directory </a:t>
            </a:r>
            <a:r>
              <a:rPr kumimoji="1" lang="en-US" dirty="0">
                <a:latin typeface="Verdana" pitchFamily="34" charset="0"/>
                <a:cs typeface="Arial" charset="0"/>
              </a:rPr>
              <a:t>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Directory Transversal – Access to restricted directories by blindly guessing the URL path.</a:t>
            </a:r>
          </a:p>
          <a:p>
            <a:r>
              <a:rPr lang="en-US" dirty="0" smtClean="0"/>
              <a:t>Path Truncation – Taking out the file name in a URL to get the directory listing of that URL.</a:t>
            </a:r>
          </a:p>
          <a:p>
            <a:r>
              <a:rPr lang="en-US" dirty="0" smtClean="0"/>
              <a:t>Cookie Manipulation – Reading and/or changing values stored in a cookie.</a:t>
            </a:r>
          </a:p>
          <a:p>
            <a:r>
              <a:rPr lang="en-US" dirty="0" smtClean="0"/>
              <a:t>Directory Enumeration – Accessing the directories and filenames stored in a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cs typeface="Arial" charset="0"/>
              </a:rPr>
              <a:t>Parameter </a:t>
            </a:r>
            <a:r>
              <a:rPr kumimoji="1" lang="en-US" dirty="0" smtClean="0">
                <a:cs typeface="Arial" charset="0"/>
              </a:rPr>
              <a:t>Manipulation – manipulation of parameter data exchanged between client and server in order to modify app info.</a:t>
            </a:r>
            <a:endParaRPr kumimoji="1" lang="en-US" dirty="0">
              <a:cs typeface="Arial" charset="0"/>
            </a:endParaRP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cs typeface="Arial" charset="0"/>
              </a:rPr>
              <a:t>Cross-Site </a:t>
            </a:r>
            <a:r>
              <a:rPr kumimoji="1" lang="en-US" dirty="0" smtClean="0">
                <a:cs typeface="Arial" charset="0"/>
              </a:rPr>
              <a:t>Scripting – the injection of client side script into web applications used by other users</a:t>
            </a:r>
            <a:endParaRPr kumimoji="1" lang="en-US" dirty="0">
              <a:cs typeface="Arial" charset="0"/>
            </a:endParaRP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cs typeface="Arial" charset="0"/>
              </a:rPr>
              <a:t>SQL </a:t>
            </a:r>
            <a:r>
              <a:rPr kumimoji="1" lang="en-US" dirty="0" smtClean="0">
                <a:cs typeface="Arial" charset="0"/>
              </a:rPr>
              <a:t>Injection – placing malicious SQL code in a field, etc. with the intent of changing some part of the internal data.</a:t>
            </a:r>
            <a:endParaRPr kumimoji="1" lang="en-US" dirty="0">
              <a:cs typeface="Arial" charset="0"/>
            </a:endParaRP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None/>
            </a:pPr>
            <a:r>
              <a:rPr kumimoji="1" lang="en-US" dirty="0">
                <a:cs typeface="Arial" charset="0"/>
              </a:rPr>
              <a:t>Buffer </a:t>
            </a:r>
            <a:r>
              <a:rPr kumimoji="1" lang="en-US" dirty="0" smtClean="0">
                <a:cs typeface="Arial" charset="0"/>
              </a:rPr>
              <a:t>Overflow – an attack that uses the buffer of an application to write outside the bounds of what the application is supposed to access.</a:t>
            </a:r>
            <a:endParaRPr kumimoji="1" lang="en-US" dirty="0"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Types of Information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Confidentiality </a:t>
            </a:r>
          </a:p>
          <a:p>
            <a:pPr lvl="1"/>
            <a:r>
              <a:rPr lang="en-US" dirty="0" smtClean="0"/>
              <a:t>Information should be available only to those who rightfully have access to it </a:t>
            </a:r>
          </a:p>
          <a:p>
            <a:r>
              <a:rPr lang="en-US" dirty="0" smtClean="0"/>
              <a:t>Integrity </a:t>
            </a:r>
          </a:p>
          <a:p>
            <a:pPr lvl="1"/>
            <a:r>
              <a:rPr lang="en-US" dirty="0" smtClean="0"/>
              <a:t>Information should be modified only by those who are authorized to do so </a:t>
            </a:r>
          </a:p>
          <a:p>
            <a:r>
              <a:rPr lang="en-US" dirty="0" smtClean="0"/>
              <a:t>Availability </a:t>
            </a:r>
          </a:p>
          <a:p>
            <a:pPr lvl="1"/>
            <a:r>
              <a:rPr lang="en-US" dirty="0" smtClean="0"/>
              <a:t>Information should be accessible to those who need it when they need 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Sidebar: Privacy vs Confidentiality</a:t>
            </a:r>
            <a:endParaRPr lang="en-US" dirty="0"/>
          </a:p>
        </p:txBody>
      </p:sp>
      <p:pic>
        <p:nvPicPr>
          <p:cNvPr id="1026" name="Picture 2" descr="Image result for humour delete my browser histor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60020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Sidebar: Privacy vs Confidentiality</a:t>
            </a:r>
            <a:endParaRPr lang="en-US" dirty="0"/>
          </a:p>
        </p:txBody>
      </p:sp>
      <p:pic>
        <p:nvPicPr>
          <p:cNvPr id="2050" name="Picture 2" descr="Image result for humour delete my browser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7638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Sidebar: Privacy vs Confidentiality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Applies </a:t>
            </a:r>
            <a:r>
              <a:rPr lang="en-US" dirty="0"/>
              <a:t>to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How a person is identified</a:t>
            </a:r>
          </a:p>
          <a:p>
            <a:pPr lvl="1"/>
            <a:r>
              <a:rPr lang="en-US" dirty="0" smtClean="0"/>
              <a:t>The minimum amount of data required to conduct business</a:t>
            </a:r>
          </a:p>
          <a:p>
            <a:r>
              <a:rPr lang="en-US" dirty="0" smtClean="0"/>
              <a:t>Confidentiality </a:t>
            </a:r>
            <a:endParaRPr lang="en-US" dirty="0"/>
          </a:p>
          <a:p>
            <a:pPr lvl="1"/>
            <a:r>
              <a:rPr lang="en-US" dirty="0"/>
              <a:t>Applies to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 extension of privacy</a:t>
            </a:r>
          </a:p>
          <a:p>
            <a:pPr lvl="1"/>
            <a:r>
              <a:rPr lang="en-US" dirty="0" smtClean="0"/>
              <a:t>What procedures will be put in place to ensure that only authorized individuals have access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0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Risks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failure</a:t>
            </a:r>
          </a:p>
          <a:p>
            <a:pPr lvl="1"/>
            <a:r>
              <a:rPr lang="en-US" dirty="0" smtClean="0"/>
              <a:t>Affects availability, but is also a part of securing your data</a:t>
            </a:r>
          </a:p>
          <a:p>
            <a:r>
              <a:rPr lang="en-US" dirty="0" smtClean="0"/>
              <a:t>Power failure/surge</a:t>
            </a:r>
          </a:p>
          <a:p>
            <a:pPr lvl="1"/>
            <a:r>
              <a:rPr lang="en-US" dirty="0" smtClean="0"/>
              <a:t>Can cause physical damage to your computer</a:t>
            </a:r>
          </a:p>
          <a:p>
            <a:r>
              <a:rPr lang="en-US" dirty="0" smtClean="0"/>
              <a:t>Physical Theft</a:t>
            </a:r>
          </a:p>
          <a:p>
            <a:pPr lvl="1"/>
            <a:r>
              <a:rPr lang="en-US" dirty="0" smtClean="0"/>
              <a:t>Confidentiality, availability problems</a:t>
            </a:r>
          </a:p>
          <a:p>
            <a:pPr lvl="1"/>
            <a:r>
              <a:rPr lang="en-US" dirty="0" smtClean="0"/>
              <a:t>Maybe integrity problems if recovered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People Risks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External</a:t>
            </a:r>
          </a:p>
          <a:p>
            <a:pPr lvl="1"/>
            <a:r>
              <a:rPr lang="en-CA" dirty="0" smtClean="0"/>
              <a:t>Steal company secrets</a:t>
            </a:r>
          </a:p>
          <a:p>
            <a:pPr lvl="1"/>
            <a:r>
              <a:rPr lang="en-CA" dirty="0" smtClean="0"/>
              <a:t>Reveal company plans</a:t>
            </a:r>
          </a:p>
          <a:p>
            <a:pPr lvl="1"/>
            <a:r>
              <a:rPr lang="en-CA" dirty="0" smtClean="0"/>
              <a:t>Destroy/delete</a:t>
            </a:r>
          </a:p>
          <a:p>
            <a:r>
              <a:rPr lang="en-CA" dirty="0" smtClean="0"/>
              <a:t>Internal</a:t>
            </a:r>
          </a:p>
          <a:p>
            <a:pPr lvl="1"/>
            <a:r>
              <a:rPr lang="en-CA" dirty="0" smtClean="0"/>
              <a:t>Even more implications because they are inside firewall</a:t>
            </a:r>
          </a:p>
          <a:p>
            <a:pPr lvl="1"/>
            <a:r>
              <a:rPr lang="en-CA" dirty="0" smtClean="0"/>
              <a:t>Downsizing</a:t>
            </a:r>
          </a:p>
          <a:p>
            <a:pPr lvl="1"/>
            <a:r>
              <a:rPr lang="en-CA" dirty="0" smtClean="0"/>
              <a:t>Angry at co-workers/boss/management</a:t>
            </a:r>
          </a:p>
          <a:p>
            <a:r>
              <a:rPr lang="en-CA" dirty="0" smtClean="0"/>
              <a:t>Can be accidental or on purpose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ndra's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0</TotalTime>
  <Words>1668</Words>
  <Application>Microsoft Office PowerPoint</Application>
  <PresentationFormat>On-screen Show (4:3)</PresentationFormat>
  <Paragraphs>351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</vt:lpstr>
      <vt:lpstr>Constantia</vt:lpstr>
      <vt:lpstr>Franklin Gothic Book</vt:lpstr>
      <vt:lpstr>Times New Roman</vt:lpstr>
      <vt:lpstr>Verdana</vt:lpstr>
      <vt:lpstr>Wingdings</vt:lpstr>
      <vt:lpstr>Wingdings 2</vt:lpstr>
      <vt:lpstr>Sandra'sBlueTheme</vt:lpstr>
      <vt:lpstr>Adjacency</vt:lpstr>
      <vt:lpstr>Introduction to  Computer System Security</vt:lpstr>
      <vt:lpstr>Overview</vt:lpstr>
      <vt:lpstr>What is Computer Security</vt:lpstr>
      <vt:lpstr>Types of Information Risks</vt:lpstr>
      <vt:lpstr>Sidebar: Privacy vs Confidentiality</vt:lpstr>
      <vt:lpstr>Sidebar: Privacy vs Confidentiality</vt:lpstr>
      <vt:lpstr>Sidebar: Privacy vs Confidentiality</vt:lpstr>
      <vt:lpstr>Physical Risks</vt:lpstr>
      <vt:lpstr>People Risks</vt:lpstr>
      <vt:lpstr>Other Risks</vt:lpstr>
      <vt:lpstr>Top Security Risks</vt:lpstr>
      <vt:lpstr>Types of Cyber Attacks in Practice</vt:lpstr>
      <vt:lpstr>Time to Resolve Attacks</vt:lpstr>
      <vt:lpstr>Famous Worms</vt:lpstr>
      <vt:lpstr>Exploitation Trends</vt:lpstr>
      <vt:lpstr>PowerPoint Presentation</vt:lpstr>
      <vt:lpstr>Why Web Application Attacks Occur </vt:lpstr>
      <vt:lpstr>Web Application Attacks</vt:lpstr>
      <vt:lpstr>Zero Day Vulnerability</vt:lpstr>
      <vt:lpstr>Stuxnet (2005? -2010)</vt:lpstr>
      <vt:lpstr>Implications to Design</vt:lpstr>
      <vt:lpstr>Implications to Design</vt:lpstr>
      <vt:lpstr>Implications to Design</vt:lpstr>
      <vt:lpstr>Implications to Design</vt:lpstr>
      <vt:lpstr>Implications to Design</vt:lpstr>
      <vt:lpstr>Implications to Design</vt:lpstr>
      <vt:lpstr>Implications to Design</vt:lpstr>
      <vt:lpstr>Enterprise-Wide Web Application Security</vt:lpstr>
      <vt:lpstr>Enterprise-Wide Web Application Security</vt:lpstr>
      <vt:lpstr>Enterprise-Wide Web Application Security</vt:lpstr>
      <vt:lpstr>Enterprise-Wide Web Application Security</vt:lpstr>
      <vt:lpstr>Enterprise-Wide Web Application Security</vt:lpstr>
      <vt:lpstr>Terms to Research</vt:lpstr>
      <vt:lpstr>Your Results</vt:lpstr>
      <vt:lpstr>Your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2017-11-13T15:40:48Z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