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4"/>
    <p:sldMasterId id="2147483708" r:id="rId5"/>
  </p:sldMasterIdLst>
  <p:notesMasterIdLst>
    <p:notesMasterId r:id="rId31"/>
  </p:notesMasterIdLst>
  <p:handoutMasterIdLst>
    <p:handoutMasterId r:id="rId32"/>
  </p:handoutMasterIdLst>
  <p:sldIdLst>
    <p:sldId id="309" r:id="rId6"/>
    <p:sldId id="480" r:id="rId7"/>
    <p:sldId id="481" r:id="rId8"/>
    <p:sldId id="508" r:id="rId9"/>
    <p:sldId id="483" r:id="rId10"/>
    <p:sldId id="484" r:id="rId11"/>
    <p:sldId id="486" r:id="rId12"/>
    <p:sldId id="509" r:id="rId13"/>
    <p:sldId id="510" r:id="rId14"/>
    <p:sldId id="511" r:id="rId15"/>
    <p:sldId id="487" r:id="rId16"/>
    <p:sldId id="512" r:id="rId17"/>
    <p:sldId id="513" r:id="rId18"/>
    <p:sldId id="514" r:id="rId19"/>
    <p:sldId id="515" r:id="rId20"/>
    <p:sldId id="516" r:id="rId21"/>
    <p:sldId id="517" r:id="rId22"/>
    <p:sldId id="521" r:id="rId23"/>
    <p:sldId id="522" r:id="rId24"/>
    <p:sldId id="523" r:id="rId25"/>
    <p:sldId id="524" r:id="rId26"/>
    <p:sldId id="525" r:id="rId27"/>
    <p:sldId id="526" r:id="rId28"/>
    <p:sldId id="527" r:id="rId29"/>
    <p:sldId id="528" r:id="rId30"/>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69" autoAdjust="0"/>
  </p:normalViewPr>
  <p:slideViewPr>
    <p:cSldViewPr>
      <p:cViewPr varScale="1">
        <p:scale>
          <a:sx n="96" d="100"/>
          <a:sy n="96" d="100"/>
        </p:scale>
        <p:origin x="2034" y="90"/>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84"/>
      </p:cViewPr>
      <p:guideLst>
        <p:guide orient="horz" pos="289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37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60375"/>
          </a:xfrm>
          <a:prstGeom prst="rect">
            <a:avLst/>
          </a:prstGeom>
        </p:spPr>
        <p:txBody>
          <a:bodyPr vert="horz" lIns="91440" tIns="45720" rIns="91440" bIns="45720" rtlCol="0"/>
          <a:lstStyle>
            <a:lvl1pPr algn="r">
              <a:defRPr sz="1200"/>
            </a:lvl1pPr>
          </a:lstStyle>
          <a:p>
            <a:fld id="{52D91C1D-A18B-4845-9186-F4D2A8570671}" type="datetimeFigureOut">
              <a:rPr lang="en-CA" smtClean="0"/>
              <a:t>28/11/2017</a:t>
            </a:fld>
            <a:endParaRPr lang="en-CA"/>
          </a:p>
        </p:txBody>
      </p:sp>
      <p:sp>
        <p:nvSpPr>
          <p:cNvPr id="4" name="Footer Placeholder 3"/>
          <p:cNvSpPr>
            <a:spLocks noGrp="1"/>
          </p:cNvSpPr>
          <p:nvPr>
            <p:ph type="ftr" sz="quarter" idx="2"/>
          </p:nvPr>
        </p:nvSpPr>
        <p:spPr>
          <a:xfrm>
            <a:off x="0" y="8737600"/>
            <a:ext cx="2971800" cy="46037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737600"/>
            <a:ext cx="2971800" cy="460375"/>
          </a:xfrm>
          <a:prstGeom prst="rect">
            <a:avLst/>
          </a:prstGeom>
        </p:spPr>
        <p:txBody>
          <a:bodyPr vert="horz" lIns="91440" tIns="45720" rIns="91440" bIns="45720" rtlCol="0" anchor="b"/>
          <a:lstStyle>
            <a:lvl1pPr algn="r">
              <a:defRPr sz="1200"/>
            </a:lvl1pPr>
          </a:lstStyle>
          <a:p>
            <a:fld id="{BCCAA98E-17CC-4F33-994B-79B6E54B3B4D}" type="slidenum">
              <a:rPr lang="en-CA" smtClean="0"/>
              <a:t>‹#›</a:t>
            </a:fld>
            <a:endParaRPr lang="en-CA"/>
          </a:p>
        </p:txBody>
      </p:sp>
    </p:spTree>
    <p:extLst>
      <p:ext uri="{BB962C8B-B14F-4D97-AF65-F5344CB8AC3E}">
        <p14:creationId xmlns:p14="http://schemas.microsoft.com/office/powerpoint/2010/main" val="4013104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6DCC9987-AE10-4685-9B5B-4577F1D5BB4C}" type="datetimeFigureOut">
              <a:rPr lang="en-US" smtClean="0"/>
              <a:pPr/>
              <a:t>11/28/2017</a:t>
            </a:fld>
            <a:endParaRPr lang="en-US"/>
          </a:p>
        </p:txBody>
      </p:sp>
      <p:sp>
        <p:nvSpPr>
          <p:cNvPr id="4" name="Slide Image Placeholder 3"/>
          <p:cNvSpPr>
            <a:spLocks noGrp="1" noRot="1" noChangeAspect="1"/>
          </p:cNvSpPr>
          <p:nvPr>
            <p:ph type="sldImg" idx="2"/>
          </p:nvPr>
        </p:nvSpPr>
        <p:spPr>
          <a:xfrm>
            <a:off x="1979613" y="760413"/>
            <a:ext cx="3168650" cy="23764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295762"/>
            <a:ext cx="5486400" cy="52138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77D8454A-404F-4DF1-8F43-7DDF83BF3B63}" type="slidenum">
              <a:rPr lang="en-US" smtClean="0"/>
              <a:pPr/>
              <a:t>‹#›</a:t>
            </a:fld>
            <a:endParaRPr lang="en-US"/>
          </a:p>
        </p:txBody>
      </p:sp>
    </p:spTree>
    <p:extLst>
      <p:ext uri="{BB962C8B-B14F-4D97-AF65-F5344CB8AC3E}">
        <p14:creationId xmlns:p14="http://schemas.microsoft.com/office/powerpoint/2010/main" val="41810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690563"/>
            <a:ext cx="3181350" cy="2386012"/>
          </a:xfrm>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052B06BC-694F-4FC1-84F3-C896220DF823}" type="slidenum">
              <a:rPr lang="en-CA" smtClean="0"/>
              <a:pPr>
                <a:defRPr/>
              </a:pPr>
              <a:t>3</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18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19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20</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21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22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23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24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25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690563"/>
            <a:ext cx="3181350" cy="2386012"/>
          </a:xfrm>
        </p:spPr>
      </p:sp>
      <p:sp>
        <p:nvSpPr>
          <p:cNvPr id="3" name="Notes Placeholder 2"/>
          <p:cNvSpPr>
            <a:spLocks noGrp="1"/>
          </p:cNvSpPr>
          <p:nvPr>
            <p:ph type="body" idx="1"/>
          </p:nvPr>
        </p:nvSpPr>
        <p:spPr/>
        <p:txBody>
          <a:bodyPr>
            <a:normAutofit/>
          </a:bodyPr>
          <a:lstStyle/>
          <a:p>
            <a:r>
              <a:rPr lang="en-CA" dirty="0" smtClean="0"/>
              <a:t>Need to think</a:t>
            </a:r>
            <a:r>
              <a:rPr lang="en-CA" baseline="0" dirty="0" smtClean="0"/>
              <a:t> about this at design time.  If you don’t design in the controls they are sometimes difficult to retro-fit.  Nothing worse than having a security breach or a data failure and looking for records that do not exist.</a:t>
            </a:r>
          </a:p>
          <a:p>
            <a:endParaRPr lang="en-CA" baseline="0" dirty="0" smtClean="0"/>
          </a:p>
          <a:p>
            <a:r>
              <a:rPr lang="en-CA" baseline="0" dirty="0" smtClean="0"/>
              <a:t>Also, have to remember that controls sometimes need controls.  For example, audit logs are great, but how long do you keep them?  How do you back them up? Where do you store the transactions?</a:t>
            </a:r>
            <a:endParaRPr lang="en-CA" dirty="0"/>
          </a:p>
        </p:txBody>
      </p:sp>
      <p:sp>
        <p:nvSpPr>
          <p:cNvPr id="4" name="Slide Number Placeholder 3"/>
          <p:cNvSpPr>
            <a:spLocks noGrp="1"/>
          </p:cNvSpPr>
          <p:nvPr>
            <p:ph type="sldNum" sz="quarter" idx="10"/>
          </p:nvPr>
        </p:nvSpPr>
        <p:spPr/>
        <p:txBody>
          <a:bodyPr/>
          <a:lstStyle/>
          <a:p>
            <a:pPr>
              <a:defRPr/>
            </a:pPr>
            <a:fld id="{052B06BC-694F-4FC1-84F3-C896220DF823}" type="slidenum">
              <a:rPr lang="en-CA" smtClean="0"/>
              <a:pPr>
                <a:defRPr/>
              </a:pPr>
              <a:t>4</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690563"/>
            <a:ext cx="3181350" cy="2386012"/>
          </a:xfrm>
        </p:spPr>
      </p:sp>
      <p:sp>
        <p:nvSpPr>
          <p:cNvPr id="3" name="Notes Placeholder 2"/>
          <p:cNvSpPr>
            <a:spLocks noGrp="1"/>
          </p:cNvSpPr>
          <p:nvPr>
            <p:ph type="body" idx="1"/>
          </p:nvPr>
        </p:nvSpPr>
        <p:spPr/>
        <p:txBody>
          <a:bodyPr>
            <a:normAutofit/>
          </a:bodyPr>
          <a:lstStyle/>
          <a:p>
            <a:r>
              <a:rPr lang="en-CA" dirty="0" smtClean="0"/>
              <a:t>Why is</a:t>
            </a:r>
            <a:r>
              <a:rPr lang="en-CA" baseline="0" dirty="0" smtClean="0"/>
              <a:t> a structured format for presentation important?</a:t>
            </a:r>
            <a:endParaRPr lang="en-CA" dirty="0"/>
          </a:p>
        </p:txBody>
      </p:sp>
      <p:sp>
        <p:nvSpPr>
          <p:cNvPr id="4" name="Slide Number Placeholder 3"/>
          <p:cNvSpPr>
            <a:spLocks noGrp="1"/>
          </p:cNvSpPr>
          <p:nvPr>
            <p:ph type="sldNum" sz="quarter" idx="10"/>
          </p:nvPr>
        </p:nvSpPr>
        <p:spPr/>
        <p:txBody>
          <a:bodyPr/>
          <a:lstStyle/>
          <a:p>
            <a:pPr>
              <a:defRPr/>
            </a:pPr>
            <a:fld id="{052B06BC-694F-4FC1-84F3-C896220DF823}" type="slidenum">
              <a:rPr lang="en-CA" smtClean="0"/>
              <a:pPr>
                <a:defRPr/>
              </a:pPr>
              <a:t>7</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690563"/>
            <a:ext cx="3181350" cy="2386012"/>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CA" dirty="0" smtClean="0"/>
              <a:t>There are many guidelines, most of which are common-sense:</a:t>
            </a:r>
          </a:p>
          <a:p>
            <a:endParaRPr lang="en-CA" dirty="0"/>
          </a:p>
        </p:txBody>
      </p:sp>
      <p:sp>
        <p:nvSpPr>
          <p:cNvPr id="4" name="Slide Number Placeholder 3"/>
          <p:cNvSpPr>
            <a:spLocks noGrp="1"/>
          </p:cNvSpPr>
          <p:nvPr>
            <p:ph type="sldNum" sz="quarter" idx="10"/>
          </p:nvPr>
        </p:nvSpPr>
        <p:spPr/>
        <p:txBody>
          <a:bodyPr/>
          <a:lstStyle/>
          <a:p>
            <a:pPr>
              <a:defRPr/>
            </a:pPr>
            <a:fld id="{052B06BC-694F-4FC1-84F3-C896220DF823}" type="slidenum">
              <a:rPr lang="en-CA" smtClean="0"/>
              <a:pPr>
                <a:defRPr/>
              </a:pPr>
              <a:t>11</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13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14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15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16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1E972-EA63-4B31-AA9E-069676296739}" type="slidenum">
              <a:rPr lang="en-US"/>
              <a:pPr/>
              <a:t>17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7" name="Slide Number Placeholder 6"/>
          <p:cNvSpPr>
            <a:spLocks noGrp="1"/>
          </p:cNvSpPr>
          <p:nvPr>
            <p:ph type="sldNum" sz="quarter" idx="10"/>
          </p:nvPr>
        </p:nvSpPr>
        <p:spPr/>
        <p:txBody>
          <a:bodyPr/>
          <a:lstStyle/>
          <a:p>
            <a:pPr>
              <a:defRPr/>
            </a:pPr>
            <a:fld id="{9FFE0621-6BAE-444D-AA8B-5B11CE4110B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11/28/2017</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r>
              <a:rPr lang="en-US" dirty="0" smtClean="0"/>
              <a:t> </a:t>
            </a:r>
            <a:endParaRPr lang="en-US" dirty="0"/>
          </a:p>
        </p:txBody>
      </p:sp>
      <p:sp>
        <p:nvSpPr>
          <p:cNvPr id="6" name="Slide Number Placeholder 5"/>
          <p:cNvSpPr>
            <a:spLocks noGrp="1"/>
          </p:cNvSpPr>
          <p:nvPr>
            <p:ph type="sldNum" sz="quarter" idx="12"/>
          </p:nvPr>
        </p:nvSpPr>
        <p:spPr/>
        <p:txBody>
          <a:bodyPr/>
          <a:lstStyle/>
          <a:p>
            <a:pPr>
              <a:defRPr/>
            </a:pPr>
            <a:fld id="{86853B54-9700-42CF-A8C5-CD3FE1AA6464}"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01B317-6CCF-44A4-B99C-75730E0DA706}" type="datetime1">
              <a:rPr lang="en-US" smtClean="0"/>
              <a:pPr/>
              <a:t>11/28/2017</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A846019B-2F2E-4AAA-AC31-2274A4E5C4BD}"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FFE0621-6BAE-444D-AA8B-5B11CE4110BB}"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3200"/>
            </a:lvl2pPr>
            <a:lvl3pPr>
              <a:defRPr sz="2800"/>
            </a:lvl3pPr>
            <a:lvl4pPr>
              <a:defRPr sz="24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EF607B-A47E-422C-9BEF-122CCDB7C526}" type="datetime1">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230BAF7-B9D2-42A1-BEB3-16F69520B51A}"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11/28/2017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6648C339-8612-4F5E-9CCC-8D7B48F7D8BC}" type="slidenum">
              <a:rPr lang="en-CA" smtClean="0"/>
              <a:pPr>
                <a:defRPr/>
              </a:pPr>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9B81F-C347-4BEF-BFDF-29C42F48304A}" type="datetimeFigureOut">
              <a:rPr lang="en-US" smtClean="0"/>
              <a:pPr/>
              <a:t>11/28/2017</a:t>
            </a:fld>
            <a:endParaRPr lang="en-US"/>
          </a:p>
        </p:txBody>
      </p:sp>
      <p:sp>
        <p:nvSpPr>
          <p:cNvPr id="6" name="Footer Placeholder 5"/>
          <p:cNvSpPr>
            <a:spLocks noGrp="1"/>
          </p:cNvSpPr>
          <p:nvPr>
            <p:ph type="ftr" sz="quarter" idx="11"/>
          </p:nvPr>
        </p:nvSpPr>
        <p:spPr/>
        <p:txBody>
          <a:bodyPr/>
          <a:lstStyle/>
          <a:p>
            <a:pPr>
              <a:defRPr/>
            </a:pPr>
            <a:r>
              <a:rPr lang="en-US" smtClean="0"/>
              <a:t> </a:t>
            </a:r>
            <a:endParaRPr lang="en-US" dirty="0"/>
          </a:p>
        </p:txBody>
      </p:sp>
      <p:sp>
        <p:nvSpPr>
          <p:cNvPr id="7" name="Slide Number Placeholder 6"/>
          <p:cNvSpPr>
            <a:spLocks noGrp="1"/>
          </p:cNvSpPr>
          <p:nvPr>
            <p:ph type="sldNum" sz="quarter" idx="12"/>
          </p:nvPr>
        </p:nvSpPr>
        <p:spPr/>
        <p:txBody>
          <a:bodyPr/>
          <a:lstStyle/>
          <a:p>
            <a:pPr>
              <a:defRPr/>
            </a:pPr>
            <a:fld id="{29A5F207-A142-4459-BC7E-21E3E4257AD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9B81F-C347-4BEF-BFDF-29C42F48304A}" type="datetimeFigureOut">
              <a:rPr lang="en-US" smtClean="0"/>
              <a:pPr/>
              <a:t>11/28/2017</a:t>
            </a:fld>
            <a:endParaRPr lang="en-US"/>
          </a:p>
        </p:txBody>
      </p:sp>
      <p:sp>
        <p:nvSpPr>
          <p:cNvPr id="8" name="Footer Placeholder 7"/>
          <p:cNvSpPr>
            <a:spLocks noGrp="1"/>
          </p:cNvSpPr>
          <p:nvPr>
            <p:ph type="ftr" sz="quarter" idx="11"/>
          </p:nvPr>
        </p:nvSpPr>
        <p:spPr/>
        <p:txBody>
          <a:bodyPr/>
          <a:lstStyle/>
          <a:p>
            <a:pPr>
              <a:defRPr/>
            </a:pPr>
            <a:r>
              <a:rPr lang="en-US" smtClean="0"/>
              <a:t> </a:t>
            </a:r>
            <a:endParaRPr lang="en-US" dirty="0"/>
          </a:p>
        </p:txBody>
      </p:sp>
      <p:sp>
        <p:nvSpPr>
          <p:cNvPr id="9" name="Slide Number Placeholder 8"/>
          <p:cNvSpPr>
            <a:spLocks noGrp="1"/>
          </p:cNvSpPr>
          <p:nvPr>
            <p:ph type="sldNum" sz="quarter" idx="12"/>
          </p:nvPr>
        </p:nvSpPr>
        <p:spPr/>
        <p:txBody>
          <a:bodyPr/>
          <a:lstStyle/>
          <a:p>
            <a:pPr>
              <a:defRPr/>
            </a:pPr>
            <a:fld id="{EF7DB3DA-83B5-4A08-A7A6-323677E4E182}"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C7A581D4-F92F-414F-90FF-C2A29EA5BA7D}"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E33E7AF8-9158-46E2-8393-DD655C2CD2C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77799-E3A9-4516-B428-D2DCE16620CD}" type="datetime1">
              <a:rPr lang="en-US" smtClean="0"/>
              <a:pPr/>
              <a:t>11/28/2017</a:t>
            </a:fld>
            <a:endParaRPr lang="en-US"/>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46B4D47-BCC5-43C1-AAD2-E2C4C3638E1F}" type="slidenum">
              <a:rPr lang="en-CA" smtClean="0"/>
              <a:pPr>
                <a:defRPr/>
              </a:pPr>
              <a:t>‹#›</a:t>
            </a:fld>
            <a:endParaRPr lang="en-CA"/>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pPr>
              <a:defRPr/>
            </a:pPr>
            <a:fld id="{F230BAF7-B9D2-42A1-BEB3-16F69520B51A}"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306688B-20E5-4279-9389-143F269CFCDC}" type="datetime1">
              <a:rPr lang="en-US" smtClean="0"/>
              <a:pPr/>
              <a:t>11/28/2017</a:t>
            </a:fld>
            <a:endParaRPr lang="en-US"/>
          </a:p>
        </p:txBody>
      </p:sp>
      <p:sp>
        <p:nvSpPr>
          <p:cNvPr id="9" name="Slide Number Placeholder 8"/>
          <p:cNvSpPr>
            <a:spLocks noGrp="1"/>
          </p:cNvSpPr>
          <p:nvPr>
            <p:ph type="sldNum" sz="quarter" idx="11"/>
          </p:nvPr>
        </p:nvSpPr>
        <p:spPr/>
        <p:txBody>
          <a:bodyPr/>
          <a:lstStyle/>
          <a:p>
            <a:pPr>
              <a:defRPr/>
            </a:pPr>
            <a:fld id="{673D32DB-0F8D-4317-BD58-0EE2A99E62C8}" type="slidenum">
              <a:rPr lang="en-CA" smtClean="0"/>
              <a:pPr>
                <a:defRPr/>
              </a:pPr>
              <a:t>‹#›</a:t>
            </a:fld>
            <a:endParaRPr lang="en-CA"/>
          </a:p>
        </p:txBody>
      </p:sp>
      <p:sp>
        <p:nvSpPr>
          <p:cNvPr id="10" name="Footer Placeholder 9"/>
          <p:cNvSpPr>
            <a:spLocks noGrp="1"/>
          </p:cNvSpPr>
          <p:nvPr>
            <p:ph type="ftr" sz="quarter" idx="12"/>
          </p:nvPr>
        </p:nvSpPr>
        <p:spPr/>
        <p:txBody>
          <a:bodyPr/>
          <a:lstStyle/>
          <a:p>
            <a:pPr>
              <a:defRPr/>
            </a:pPr>
            <a:endParaRPr lang="en-C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11/28/2017</a:t>
            </a:fld>
            <a:endParaRPr lang="en-US"/>
          </a:p>
        </p:txBody>
      </p:sp>
      <p:sp>
        <p:nvSpPr>
          <p:cNvPr id="5" name="Footer Placeholder 4"/>
          <p:cNvSpPr>
            <a:spLocks noGrp="1"/>
          </p:cNvSpPr>
          <p:nvPr>
            <p:ph type="ftr" sz="quarter" idx="11"/>
          </p:nvPr>
        </p:nvSpPr>
        <p:spPr/>
        <p:txBody>
          <a:bodyPr/>
          <a:lstStyle/>
          <a:p>
            <a:pPr>
              <a:defRPr/>
            </a:pPr>
            <a:r>
              <a:rPr lang="en-US" smtClean="0"/>
              <a:t> </a:t>
            </a:r>
            <a:endParaRPr lang="en-US" dirty="0"/>
          </a:p>
        </p:txBody>
      </p:sp>
      <p:sp>
        <p:nvSpPr>
          <p:cNvPr id="6" name="Slide Number Placeholder 5"/>
          <p:cNvSpPr>
            <a:spLocks noGrp="1"/>
          </p:cNvSpPr>
          <p:nvPr>
            <p:ph type="sldNum" sz="quarter" idx="12"/>
          </p:nvPr>
        </p:nvSpPr>
        <p:spPr/>
        <p:txBody>
          <a:bodyPr/>
          <a:lstStyle/>
          <a:p>
            <a:pPr>
              <a:defRPr/>
            </a:pPr>
            <a:fld id="{86853B54-9700-42CF-A8C5-CD3FE1AA6464}"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1B317-6CCF-44A4-B99C-75730E0DA706}" type="datetime1">
              <a:rPr lang="en-US" smtClean="0"/>
              <a:pPr/>
              <a:t>11/28/2017</a:t>
            </a:fld>
            <a:endParaRPr lang="en-US"/>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A846019B-2F2E-4AAA-AC31-2274A4E5C4BD}" type="slidenum">
              <a:rPr lang="en-CA" smtClean="0"/>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p>
            <a:pPr>
              <a:defRPr/>
            </a:pPr>
            <a:fld id="{6648C339-8612-4F5E-9CCC-8D7B48F7D8BC}" type="slidenum">
              <a:rPr lang="en-CA" smtClean="0"/>
              <a:pPr>
                <a:defRPr/>
              </a:pPr>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11/28/2017</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r>
              <a:rPr lang="en-US" dirty="0" smtClean="0"/>
              <a:t> </a:t>
            </a:r>
            <a:endParaRPr lang="en-US" dirty="0"/>
          </a:p>
        </p:txBody>
      </p:sp>
      <p:sp>
        <p:nvSpPr>
          <p:cNvPr id="7" name="Slide Number Placeholder 6"/>
          <p:cNvSpPr>
            <a:spLocks noGrp="1"/>
          </p:cNvSpPr>
          <p:nvPr>
            <p:ph type="sldNum" sz="quarter" idx="12"/>
          </p:nvPr>
        </p:nvSpPr>
        <p:spPr/>
        <p:txBody>
          <a:bodyPr/>
          <a:lstStyle/>
          <a:p>
            <a:pPr>
              <a:defRPr/>
            </a:pPr>
            <a:fld id="{29A5F207-A142-4459-BC7E-21E3E4257AD6}"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11/28/2017</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pPr>
              <a:defRPr/>
            </a:pPr>
            <a:r>
              <a:rPr lang="en-US" dirty="0" smtClean="0"/>
              <a:t> </a:t>
            </a:r>
            <a:endParaRPr lang="en-US" dirty="0"/>
          </a:p>
        </p:txBody>
      </p:sp>
      <p:sp>
        <p:nvSpPr>
          <p:cNvPr id="9" name="Slide Number Placeholder 8"/>
          <p:cNvSpPr>
            <a:spLocks noGrp="1"/>
          </p:cNvSpPr>
          <p:nvPr>
            <p:ph type="sldNum" sz="quarter" idx="12"/>
          </p:nvPr>
        </p:nvSpPr>
        <p:spPr/>
        <p:txBody>
          <a:bodyPr/>
          <a:lstStyle/>
          <a:p>
            <a:pPr>
              <a:defRPr/>
            </a:pPr>
            <a:fld id="{EF7DB3DA-83B5-4A08-A7A6-323677E4E182}"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pPr>
              <a:defRPr/>
            </a:pPr>
            <a:fld id="{C7A581D4-F92F-414F-90FF-C2A29EA5BA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33E7AF8-9158-46E2-8393-DD655C2CD2CD}"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9E77799-E3A9-4516-B428-D2DCE16620CD}" type="datetime1">
              <a:rPr lang="en-US" smtClean="0"/>
              <a:pPr/>
              <a:t>11/28/2017</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46B4D47-BCC5-43C1-AAD2-E2C4C3638E1F}"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306688B-20E5-4279-9389-143F269CFCDC}" type="datetime1">
              <a:rPr lang="en-US" smtClean="0"/>
              <a:pPr/>
              <a:t>11/28/2017</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8077200" y="6356350"/>
            <a:ext cx="609600" cy="365125"/>
          </a:xfrm>
        </p:spPr>
        <p:txBody>
          <a:bodyPr/>
          <a:lstStyle/>
          <a:p>
            <a:pPr>
              <a:defRPr/>
            </a:pPr>
            <a:fld id="{673D32DB-0F8D-4317-BD58-0EE2A99E62C8}" type="slidenum">
              <a:rPr lang="en-CA" smtClean="0"/>
              <a:pPr>
                <a:defRPr/>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08688"/>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67544" y="1628800"/>
            <a:ext cx="8229600" cy="46805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800">
                <a:solidFill>
                  <a:schemeClr val="tx2">
                    <a:shade val="90000"/>
                  </a:schemeClr>
                </a:solidFill>
              </a:defRPr>
            </a:lvl1pPr>
          </a:lstStyle>
          <a:p>
            <a:pPr>
              <a:defRPr/>
            </a:pPr>
            <a:fld id="{D30DA7AA-CCDA-4797-A7BF-5186D4BCE3E0}" type="slidenum">
              <a:rPr lang="en-US" smtClean="0"/>
              <a:pPr>
                <a:defRPr/>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Franklin Gothic Book"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Franklin Gothic Book"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Franklin Gothic Book"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Franklin Gothic Book"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Franklin Gothic Book"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D30DA7AA-CCDA-4797-A7BF-5186D4BCE3E0}" type="slidenum">
              <a:rPr lang="en-US" smtClean="0"/>
              <a:pPr>
                <a:defRPr/>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11/28/2017</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download.microsoft.com/download/8/5/e/85eea4fa-b3bb-4426-97d0-7f7151b2011c/SQL2005SecBestPract.doc"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556792"/>
            <a:ext cx="7772400" cy="1470025"/>
          </a:xfrm>
        </p:spPr>
        <p:txBody>
          <a:bodyPr>
            <a:normAutofit/>
          </a:bodyPr>
          <a:lstStyle/>
          <a:p>
            <a:pPr eaLnBrk="1" fontAlgn="auto" hangingPunct="1">
              <a:spcAft>
                <a:spcPts val="0"/>
              </a:spcAft>
              <a:defRPr/>
            </a:pPr>
            <a:r>
              <a:rPr lang="en-US" dirty="0" smtClean="0"/>
              <a:t>Database Security</a:t>
            </a:r>
            <a:endParaRPr lang="en-CA" dirty="0"/>
          </a:p>
        </p:txBody>
      </p:sp>
      <p:sp>
        <p:nvSpPr>
          <p:cNvPr id="7171" name="Subtitle 2"/>
          <p:cNvSpPr>
            <a:spLocks noGrp="1"/>
          </p:cNvSpPr>
          <p:nvPr>
            <p:ph type="subTitle" idx="1"/>
          </p:nvPr>
        </p:nvSpPr>
        <p:spPr>
          <a:xfrm>
            <a:off x="899592" y="2852936"/>
            <a:ext cx="7056784" cy="3168352"/>
          </a:xfrm>
        </p:spPr>
        <p:txBody>
          <a:bodyPr>
            <a:noAutofit/>
          </a:bodyPr>
          <a:lstStyle/>
          <a:p>
            <a:pPr marR="0" eaLnBrk="1" hangingPunct="1"/>
            <a:endParaRPr lang="en-US" sz="2800" dirty="0" smtClean="0"/>
          </a:p>
          <a:p>
            <a:pPr marR="0" eaLnBrk="1" hangingPunct="1"/>
            <a:r>
              <a:rPr lang="en-US" sz="2800" dirty="0" smtClean="0"/>
              <a:t>420-E31 Systems III</a:t>
            </a:r>
          </a:p>
          <a:p>
            <a:pPr marR="0" eaLnBrk="1" hangingPunct="1"/>
            <a:endParaRPr lang="en-US" dirty="0" smtClean="0"/>
          </a:p>
          <a:p>
            <a:pPr marR="0" eaLnBrk="1" hangingPunct="1"/>
            <a:r>
              <a:rPr lang="en-US" dirty="0" smtClean="0"/>
              <a:t>Reference:  Chapter 10</a:t>
            </a:r>
          </a:p>
          <a:p>
            <a:r>
              <a:rPr lang="en-US" sz="1800" i="1" dirty="0" err="1" smtClean="0"/>
              <a:t>Hoffer</a:t>
            </a:r>
            <a:r>
              <a:rPr lang="en-US" sz="1800" dirty="0" smtClean="0"/>
              <a:t>, J. A., George, J. F. and </a:t>
            </a:r>
            <a:r>
              <a:rPr lang="en-US" sz="1800" dirty="0" err="1" smtClean="0"/>
              <a:t>Valacich</a:t>
            </a:r>
            <a:r>
              <a:rPr lang="en-US" sz="1800" dirty="0" smtClean="0"/>
              <a:t>, J. S.  </a:t>
            </a:r>
            <a:r>
              <a:rPr lang="en-US" sz="1800" i="1" dirty="0" smtClean="0"/>
              <a:t>Modern Systems Analysis and Design. </a:t>
            </a:r>
            <a:r>
              <a:rPr lang="en-US" sz="1800" dirty="0" smtClean="0"/>
              <a:t>5</a:t>
            </a:r>
            <a:r>
              <a:rPr lang="en-US" sz="1800" baseline="30000" dirty="0" smtClean="0"/>
              <a:t>th</a:t>
            </a:r>
            <a:r>
              <a:rPr lang="en-US" sz="1800" dirty="0" smtClean="0"/>
              <a:t> ed. Pearson Prentice Hall, 2008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Integrity Mechanisms in DBMSs</a:t>
            </a:r>
          </a:p>
        </p:txBody>
      </p:sp>
      <p:sp>
        <p:nvSpPr>
          <p:cNvPr id="3" name="Content Placeholder 2"/>
          <p:cNvSpPr>
            <a:spLocks noGrp="1"/>
          </p:cNvSpPr>
          <p:nvPr>
            <p:ph idx="1"/>
          </p:nvPr>
        </p:nvSpPr>
        <p:spPr/>
        <p:txBody>
          <a:bodyPr>
            <a:normAutofit/>
          </a:bodyPr>
          <a:lstStyle/>
          <a:p>
            <a:pPr marL="342900" indent="-342900">
              <a:buFontTx/>
              <a:buChar char="•"/>
            </a:pPr>
            <a:r>
              <a:rPr lang="en-US" b="1" dirty="0"/>
              <a:t>Ease of safe use: </a:t>
            </a:r>
            <a:r>
              <a:rPr lang="en-US" dirty="0"/>
              <a:t>Security procedures should be user-friendly, known and fault-free.</a:t>
            </a:r>
          </a:p>
          <a:p>
            <a:pPr marL="342900" indent="-342900">
              <a:buFontTx/>
              <a:buChar char="•"/>
            </a:pPr>
            <a:r>
              <a:rPr lang="en-US" b="1" dirty="0"/>
              <a:t>Delegation of authority:</a:t>
            </a:r>
            <a:r>
              <a:rPr lang="en-US" dirty="0"/>
              <a:t> The DBMS should support ways to assign privileges according to mandatory or discretionary policies.                               </a:t>
            </a:r>
            <a:endParaRPr lang="en-US" dirty="0" smtClean="0"/>
          </a:p>
          <a:p>
            <a:pPr lvl="1" indent="-342900">
              <a:buFontTx/>
              <a:buChar char="•"/>
            </a:pPr>
            <a:r>
              <a:rPr lang="en-US" sz="2800" dirty="0" smtClean="0"/>
              <a:t>Typically </a:t>
            </a:r>
            <a:r>
              <a:rPr lang="en-US" sz="2800" dirty="0"/>
              <a:t>the SQL </a:t>
            </a:r>
            <a:r>
              <a:rPr lang="en-US" sz="2800" b="1" i="1" dirty="0"/>
              <a:t>grant/revoke</a:t>
            </a:r>
            <a:r>
              <a:rPr lang="en-US" sz="2800" dirty="0"/>
              <a:t> statements are used to delegate authority.</a:t>
            </a:r>
            <a:endParaRPr lang="en-CA" dirty="0"/>
          </a:p>
        </p:txBody>
      </p:sp>
    </p:spTree>
    <p:extLst>
      <p:ext uri="{BB962C8B-B14F-4D97-AF65-F5344CB8AC3E}">
        <p14:creationId xmlns:p14="http://schemas.microsoft.com/office/powerpoint/2010/main" val="11329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DB Security </a:t>
            </a:r>
            <a:r>
              <a:rPr lang="en-CA" dirty="0" smtClean="0"/>
              <a:t>Guidelines Overview</a:t>
            </a:r>
            <a:endParaRPr lang="en-CA" dirty="0"/>
          </a:p>
        </p:txBody>
      </p:sp>
      <p:sp>
        <p:nvSpPr>
          <p:cNvPr id="2" name="Content Placeholder 1"/>
          <p:cNvSpPr>
            <a:spLocks noGrp="1"/>
          </p:cNvSpPr>
          <p:nvPr>
            <p:ph idx="1"/>
          </p:nvPr>
        </p:nvSpPr>
        <p:spPr/>
        <p:txBody>
          <a:bodyPr>
            <a:normAutofit lnSpcReduction="10000"/>
          </a:bodyPr>
          <a:lstStyle/>
          <a:p>
            <a:r>
              <a:rPr lang="en-CA" b="1" dirty="0" smtClean="0"/>
              <a:t>Economy of mechanisms</a:t>
            </a:r>
            <a:r>
              <a:rPr lang="en-CA" dirty="0" smtClean="0"/>
              <a:t>: mechanisms should be as simple as possible.</a:t>
            </a:r>
          </a:p>
          <a:p>
            <a:r>
              <a:rPr lang="en-CA" b="1" dirty="0" smtClean="0"/>
              <a:t>Efficiency</a:t>
            </a:r>
            <a:r>
              <a:rPr lang="en-CA" dirty="0" smtClean="0"/>
              <a:t>: mechanisms, invoked at run time, should be efficient.</a:t>
            </a:r>
          </a:p>
          <a:p>
            <a:r>
              <a:rPr lang="en-CA" b="1" dirty="0" smtClean="0"/>
              <a:t>Linearity of cost</a:t>
            </a:r>
            <a:r>
              <a:rPr lang="en-CA" dirty="0" smtClean="0"/>
              <a:t>: the operation costs should be proportional to the actual use of the mechanism.</a:t>
            </a:r>
          </a:p>
          <a:p>
            <a:r>
              <a:rPr lang="en-CA" b="1" dirty="0" smtClean="0"/>
              <a:t>Privilege separation (responsibilities):  </a:t>
            </a:r>
            <a:r>
              <a:rPr lang="en-CA" dirty="0" smtClean="0"/>
              <a:t>layered mechanisms, maybe with multiple passwords.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556792"/>
            <a:ext cx="6624736" cy="1470025"/>
          </a:xfrm>
        </p:spPr>
        <p:txBody>
          <a:bodyPr/>
          <a:lstStyle/>
          <a:p>
            <a:pPr eaLnBrk="1" fontAlgn="auto" hangingPunct="1">
              <a:spcAft>
                <a:spcPts val="0"/>
              </a:spcAft>
              <a:defRPr/>
            </a:pPr>
            <a:r>
              <a:rPr lang="en-US" sz="6000" dirty="0" smtClean="0"/>
              <a:t>SQL Server Security Best Practices</a:t>
            </a:r>
            <a:endParaRPr lang="en-CA" sz="6000" dirty="0"/>
          </a:p>
        </p:txBody>
      </p:sp>
      <p:sp>
        <p:nvSpPr>
          <p:cNvPr id="7171" name="Subtitle 2"/>
          <p:cNvSpPr>
            <a:spLocks noGrp="1"/>
          </p:cNvSpPr>
          <p:nvPr>
            <p:ph type="subTitle" idx="1"/>
          </p:nvPr>
        </p:nvSpPr>
        <p:spPr>
          <a:xfrm>
            <a:off x="251520" y="2852936"/>
            <a:ext cx="8712968" cy="3168352"/>
          </a:xfrm>
        </p:spPr>
        <p:txBody>
          <a:bodyPr>
            <a:noAutofit/>
          </a:bodyPr>
          <a:lstStyle/>
          <a:p>
            <a:endParaRPr lang="en-US" sz="2800" dirty="0" smtClean="0"/>
          </a:p>
          <a:p>
            <a:endParaRPr lang="en-US" sz="2800" dirty="0"/>
          </a:p>
          <a:p>
            <a:r>
              <a:rPr lang="en-US" sz="2400" dirty="0" smtClean="0"/>
              <a:t>Reference:  </a:t>
            </a:r>
          </a:p>
          <a:p>
            <a:r>
              <a:rPr lang="en-CA" i="1" dirty="0">
                <a:hlinkClick r:id="rId2"/>
              </a:rPr>
              <a:t>http://</a:t>
            </a:r>
            <a:r>
              <a:rPr lang="en-CA" i="1" dirty="0" smtClean="0">
                <a:hlinkClick r:id="rId2"/>
              </a:rPr>
              <a:t>download.microsoft.com/download/8/5/e/85eea4fa-b3bb-4426-97d0-7f7151b2011c/SQL2005SecBestPract.doc</a:t>
            </a:r>
            <a:r>
              <a:rPr lang="en-CA" i="1" dirty="0" smtClean="0"/>
              <a:t> </a:t>
            </a:r>
            <a:endParaRPr lang="en-US" sz="1800" dirty="0" smtClean="0">
              <a:solidFill>
                <a:srgbClr val="C00000"/>
              </a:solidFill>
            </a:endParaRPr>
          </a:p>
        </p:txBody>
      </p:sp>
    </p:spTree>
    <p:extLst>
      <p:ext uri="{BB962C8B-B14F-4D97-AF65-F5344CB8AC3E}">
        <p14:creationId xmlns:p14="http://schemas.microsoft.com/office/powerpoint/2010/main" val="3578561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Authentication Mode</a:t>
            </a:r>
            <a:endParaRPr lang="en-US" dirty="0"/>
          </a:p>
        </p:txBody>
      </p:sp>
      <p:sp>
        <p:nvSpPr>
          <p:cNvPr id="10243" name="Rectangle 3"/>
          <p:cNvSpPr>
            <a:spLocks noGrp="1" noChangeArrowheads="1"/>
          </p:cNvSpPr>
          <p:nvPr>
            <p:ph idx="1"/>
          </p:nvPr>
        </p:nvSpPr>
        <p:spPr/>
        <p:txBody>
          <a:bodyPr>
            <a:normAutofit/>
          </a:bodyPr>
          <a:lstStyle/>
          <a:p>
            <a:pPr>
              <a:lnSpc>
                <a:spcPct val="80000"/>
              </a:lnSpc>
            </a:pPr>
            <a:r>
              <a:rPr lang="en-US" dirty="0" smtClean="0"/>
              <a:t>Windows Authentication</a:t>
            </a:r>
          </a:p>
          <a:p>
            <a:pPr lvl="1">
              <a:lnSpc>
                <a:spcPct val="80000"/>
              </a:lnSpc>
            </a:pPr>
            <a:r>
              <a:rPr lang="en-US" sz="2800" dirty="0" smtClean="0"/>
              <a:t>Specific Windows users and group accounts are trusted to log in to SQL Server using Windows credentials</a:t>
            </a:r>
          </a:p>
          <a:p>
            <a:pPr lvl="1">
              <a:lnSpc>
                <a:spcPct val="80000"/>
              </a:lnSpc>
            </a:pPr>
            <a:r>
              <a:rPr lang="en-US" sz="2800" dirty="0" smtClean="0"/>
              <a:t>No passwords are passed across the network during the authentication process</a:t>
            </a:r>
            <a:endParaRPr lang="en-US" dirty="0" smtClean="0"/>
          </a:p>
          <a:p>
            <a:pPr>
              <a:lnSpc>
                <a:spcPct val="80000"/>
              </a:lnSpc>
            </a:pPr>
            <a:r>
              <a:rPr lang="en-US" dirty="0" smtClean="0"/>
              <a:t>SQL Server Authentication</a:t>
            </a:r>
            <a:endParaRPr lang="en-US" dirty="0"/>
          </a:p>
          <a:p>
            <a:pPr lvl="1">
              <a:lnSpc>
                <a:spcPct val="80000"/>
              </a:lnSpc>
            </a:pPr>
            <a:r>
              <a:rPr lang="en-US" sz="2800" dirty="0" smtClean="0"/>
              <a:t>SQL login created for the user</a:t>
            </a:r>
            <a:endParaRPr lang="en-US" sz="2800" dirty="0"/>
          </a:p>
          <a:p>
            <a:pPr lvl="1">
              <a:lnSpc>
                <a:spcPct val="80000"/>
              </a:lnSpc>
            </a:pPr>
            <a:r>
              <a:rPr lang="en-US" sz="2800" dirty="0" smtClean="0"/>
              <a:t>SQL login passwords are passed across the network for authentication.</a:t>
            </a:r>
            <a:endParaRPr lang="en-US" dirty="0"/>
          </a:p>
          <a:p>
            <a:pPr lvl="1">
              <a:lnSpc>
                <a:spcPct val="80000"/>
              </a:lnSpc>
            </a:pPr>
            <a:endParaRPr lang="en-US" dirty="0" smtClean="0"/>
          </a:p>
          <a:p>
            <a:pPr>
              <a:buFont typeface="Wingdings" pitchFamily="2" charset="2"/>
              <a:buNone/>
            </a:pPr>
            <a:endParaRPr lang="en-US" dirty="0"/>
          </a:p>
        </p:txBody>
      </p:sp>
    </p:spTree>
    <p:extLst>
      <p:ext uri="{BB962C8B-B14F-4D97-AF65-F5344CB8AC3E}">
        <p14:creationId xmlns:p14="http://schemas.microsoft.com/office/powerpoint/2010/main" val="548934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Authentication Mode</a:t>
            </a:r>
            <a:endParaRPr lang="en-US" dirty="0"/>
          </a:p>
        </p:txBody>
      </p:sp>
      <p:sp>
        <p:nvSpPr>
          <p:cNvPr id="10243" name="Rectangle 3"/>
          <p:cNvSpPr>
            <a:spLocks noGrp="1" noChangeArrowheads="1"/>
          </p:cNvSpPr>
          <p:nvPr>
            <p:ph idx="1"/>
          </p:nvPr>
        </p:nvSpPr>
        <p:spPr/>
        <p:txBody>
          <a:bodyPr>
            <a:normAutofit/>
          </a:bodyPr>
          <a:lstStyle/>
          <a:p>
            <a:pPr>
              <a:lnSpc>
                <a:spcPct val="80000"/>
              </a:lnSpc>
            </a:pPr>
            <a:r>
              <a:rPr lang="en-US" sz="3600" dirty="0" smtClean="0"/>
              <a:t>SQL Server has 2 authentication modes during database setup</a:t>
            </a:r>
          </a:p>
          <a:p>
            <a:pPr lvl="1">
              <a:lnSpc>
                <a:spcPct val="80000"/>
              </a:lnSpc>
            </a:pPr>
            <a:r>
              <a:rPr lang="en-US" dirty="0" smtClean="0"/>
              <a:t>Windows Authentication</a:t>
            </a:r>
          </a:p>
          <a:p>
            <a:pPr lvl="2">
              <a:lnSpc>
                <a:spcPct val="80000"/>
              </a:lnSpc>
            </a:pPr>
            <a:r>
              <a:rPr lang="en-US" dirty="0" smtClean="0"/>
              <a:t>Enables Windows Authentication and disables SQL Server Authentication</a:t>
            </a:r>
          </a:p>
          <a:p>
            <a:pPr lvl="1">
              <a:lnSpc>
                <a:spcPct val="80000"/>
              </a:lnSpc>
            </a:pPr>
            <a:r>
              <a:rPr lang="en-US" dirty="0" smtClean="0"/>
              <a:t>Mixed </a:t>
            </a:r>
            <a:r>
              <a:rPr lang="en-US" dirty="0"/>
              <a:t>M</a:t>
            </a:r>
            <a:r>
              <a:rPr lang="en-US" dirty="0" smtClean="0"/>
              <a:t>ode Authentication</a:t>
            </a:r>
          </a:p>
          <a:p>
            <a:pPr lvl="2">
              <a:lnSpc>
                <a:spcPct val="80000"/>
              </a:lnSpc>
            </a:pPr>
            <a:r>
              <a:rPr lang="en-US" dirty="0"/>
              <a:t>Enables Windows Authentication and </a:t>
            </a:r>
            <a:r>
              <a:rPr lang="en-US" dirty="0" smtClean="0"/>
              <a:t>SQL </a:t>
            </a:r>
            <a:r>
              <a:rPr lang="en-US" dirty="0"/>
              <a:t>Server Authentication</a:t>
            </a:r>
          </a:p>
          <a:p>
            <a:pPr lvl="1">
              <a:lnSpc>
                <a:spcPct val="80000"/>
              </a:lnSpc>
            </a:pPr>
            <a:endParaRPr lang="en-US" dirty="0" smtClean="0"/>
          </a:p>
          <a:p>
            <a:pPr>
              <a:buFont typeface="Wingdings" pitchFamily="2" charset="2"/>
              <a:buNone/>
            </a:pPr>
            <a:endParaRPr lang="en-US" dirty="0"/>
          </a:p>
        </p:txBody>
      </p:sp>
    </p:spTree>
    <p:extLst>
      <p:ext uri="{BB962C8B-B14F-4D97-AF65-F5344CB8AC3E}">
        <p14:creationId xmlns:p14="http://schemas.microsoft.com/office/powerpoint/2010/main" val="21115264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Authentication Mode</a:t>
            </a:r>
            <a:endParaRPr lang="en-US" dirty="0"/>
          </a:p>
        </p:txBody>
      </p:sp>
      <p:sp>
        <p:nvSpPr>
          <p:cNvPr id="10243" name="Rectangle 3"/>
          <p:cNvSpPr>
            <a:spLocks noGrp="1" noChangeArrowheads="1"/>
          </p:cNvSpPr>
          <p:nvPr>
            <p:ph idx="1"/>
          </p:nvPr>
        </p:nvSpPr>
        <p:spPr/>
        <p:txBody>
          <a:bodyPr>
            <a:normAutofit/>
          </a:bodyPr>
          <a:lstStyle/>
          <a:p>
            <a:pPr>
              <a:lnSpc>
                <a:spcPct val="80000"/>
              </a:lnSpc>
            </a:pPr>
            <a:r>
              <a:rPr lang="en-US" sz="3600" dirty="0" err="1"/>
              <a:t>s</a:t>
            </a:r>
            <a:r>
              <a:rPr lang="en-US" sz="3600" dirty="0" err="1" smtClean="0"/>
              <a:t>a</a:t>
            </a:r>
            <a:r>
              <a:rPr lang="en-US" sz="3600" dirty="0" smtClean="0"/>
              <a:t> is the system administrator login.  It is disabled in Windows authentication.</a:t>
            </a:r>
          </a:p>
          <a:p>
            <a:pPr>
              <a:lnSpc>
                <a:spcPct val="80000"/>
              </a:lnSpc>
            </a:pPr>
            <a:r>
              <a:rPr lang="en-US" sz="3600" dirty="0" smtClean="0"/>
              <a:t>CREATE LOGIN used to create logins.</a:t>
            </a:r>
          </a:p>
          <a:p>
            <a:pPr>
              <a:buFont typeface="Wingdings" pitchFamily="2" charset="2"/>
              <a:buNone/>
            </a:pPr>
            <a:endParaRPr lang="en-US" dirty="0"/>
          </a:p>
        </p:txBody>
      </p:sp>
    </p:spTree>
    <p:extLst>
      <p:ext uri="{BB962C8B-B14F-4D97-AF65-F5344CB8AC3E}">
        <p14:creationId xmlns:p14="http://schemas.microsoft.com/office/powerpoint/2010/main" val="34838378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4000" dirty="0" smtClean="0"/>
              <a:t>Authentication Mode Best Practices</a:t>
            </a:r>
            <a:endParaRPr lang="en-US" sz="4000" dirty="0"/>
          </a:p>
        </p:txBody>
      </p:sp>
      <p:sp>
        <p:nvSpPr>
          <p:cNvPr id="10243" name="Rectangle 3"/>
          <p:cNvSpPr>
            <a:spLocks noGrp="1" noChangeArrowheads="1"/>
          </p:cNvSpPr>
          <p:nvPr>
            <p:ph idx="1"/>
          </p:nvPr>
        </p:nvSpPr>
        <p:spPr/>
        <p:txBody>
          <a:bodyPr>
            <a:normAutofit/>
          </a:bodyPr>
          <a:lstStyle/>
          <a:p>
            <a:pPr>
              <a:lnSpc>
                <a:spcPct val="80000"/>
              </a:lnSpc>
            </a:pPr>
            <a:r>
              <a:rPr lang="en-US" dirty="0" smtClean="0"/>
              <a:t>Always use </a:t>
            </a:r>
            <a:r>
              <a:rPr lang="en-US" b="1" i="1" dirty="0" smtClean="0"/>
              <a:t>Windows</a:t>
            </a:r>
            <a:r>
              <a:rPr lang="en-US" dirty="0" smtClean="0"/>
              <a:t> Authentication if possible.</a:t>
            </a:r>
          </a:p>
          <a:p>
            <a:pPr marL="114300" indent="0">
              <a:lnSpc>
                <a:spcPct val="80000"/>
              </a:lnSpc>
              <a:buNone/>
            </a:pPr>
            <a:endParaRPr lang="en-US" dirty="0" smtClean="0"/>
          </a:p>
          <a:p>
            <a:pPr>
              <a:lnSpc>
                <a:spcPct val="80000"/>
              </a:lnSpc>
            </a:pPr>
            <a:r>
              <a:rPr lang="en-US" dirty="0" smtClean="0"/>
              <a:t>Use </a:t>
            </a:r>
            <a:r>
              <a:rPr lang="en-US" b="1" i="1" dirty="0" smtClean="0"/>
              <a:t>Mixed Mode </a:t>
            </a:r>
            <a:r>
              <a:rPr lang="en-US" dirty="0" smtClean="0"/>
              <a:t>Authentication for legacy applications and non-Windows users.</a:t>
            </a:r>
          </a:p>
          <a:p>
            <a:pPr marL="411480" lvl="1" indent="0">
              <a:lnSpc>
                <a:spcPct val="80000"/>
              </a:lnSpc>
              <a:buNone/>
            </a:pPr>
            <a:endParaRPr lang="en-US" dirty="0" smtClean="0"/>
          </a:p>
          <a:p>
            <a:pPr>
              <a:buFont typeface="Wingdings" pitchFamily="2" charset="2"/>
              <a:buNone/>
            </a:pPr>
            <a:endParaRPr lang="en-US" dirty="0"/>
          </a:p>
        </p:txBody>
      </p:sp>
    </p:spTree>
    <p:extLst>
      <p:ext uri="{BB962C8B-B14F-4D97-AF65-F5344CB8AC3E}">
        <p14:creationId xmlns:p14="http://schemas.microsoft.com/office/powerpoint/2010/main" val="1721716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4000" dirty="0" smtClean="0"/>
              <a:t>Authentication Mode Best Practices</a:t>
            </a:r>
            <a:endParaRPr lang="en-US" sz="4000" dirty="0"/>
          </a:p>
        </p:txBody>
      </p:sp>
      <p:sp>
        <p:nvSpPr>
          <p:cNvPr id="10243" name="Rectangle 3"/>
          <p:cNvSpPr>
            <a:spLocks noGrp="1" noChangeArrowheads="1"/>
          </p:cNvSpPr>
          <p:nvPr>
            <p:ph idx="1"/>
          </p:nvPr>
        </p:nvSpPr>
        <p:spPr/>
        <p:txBody>
          <a:bodyPr>
            <a:normAutofit/>
          </a:bodyPr>
          <a:lstStyle/>
          <a:p>
            <a:pPr>
              <a:lnSpc>
                <a:spcPct val="80000"/>
              </a:lnSpc>
            </a:pPr>
            <a:r>
              <a:rPr lang="en-US" dirty="0"/>
              <a:t>Change the </a:t>
            </a:r>
            <a:r>
              <a:rPr lang="en-US" dirty="0" err="1"/>
              <a:t>sa</a:t>
            </a:r>
            <a:r>
              <a:rPr lang="en-US" dirty="0"/>
              <a:t> password to a known value.  Use a strong password and change the password periodically</a:t>
            </a:r>
            <a:r>
              <a:rPr lang="en-US" dirty="0" smtClean="0"/>
              <a:t>.</a:t>
            </a:r>
          </a:p>
          <a:p>
            <a:pPr marL="114300" indent="0">
              <a:lnSpc>
                <a:spcPct val="80000"/>
              </a:lnSpc>
              <a:buNone/>
            </a:pPr>
            <a:endParaRPr lang="en-US" dirty="0"/>
          </a:p>
          <a:p>
            <a:pPr>
              <a:lnSpc>
                <a:spcPct val="80000"/>
              </a:lnSpc>
            </a:pPr>
            <a:r>
              <a:rPr lang="en-US" dirty="0" smtClean="0"/>
              <a:t>Do not manage SQL Server by using </a:t>
            </a:r>
            <a:r>
              <a:rPr lang="en-US" dirty="0" err="1" smtClean="0"/>
              <a:t>sa</a:t>
            </a:r>
            <a:r>
              <a:rPr lang="en-US" dirty="0" smtClean="0"/>
              <a:t>;  assign </a:t>
            </a:r>
            <a:r>
              <a:rPr lang="en-US" dirty="0" err="1" smtClean="0"/>
              <a:t>sysadmin</a:t>
            </a:r>
            <a:r>
              <a:rPr lang="en-US" dirty="0" smtClean="0"/>
              <a:t> privilege to a known user or group.</a:t>
            </a:r>
          </a:p>
          <a:p>
            <a:pPr marL="114300" indent="0">
              <a:lnSpc>
                <a:spcPct val="80000"/>
              </a:lnSpc>
              <a:buNone/>
            </a:pPr>
            <a:endParaRPr lang="en-US" dirty="0" smtClean="0"/>
          </a:p>
          <a:p>
            <a:pPr>
              <a:lnSpc>
                <a:spcPct val="80000"/>
              </a:lnSpc>
            </a:pPr>
            <a:r>
              <a:rPr lang="en-US" dirty="0" smtClean="0"/>
              <a:t>Rename the </a:t>
            </a:r>
            <a:r>
              <a:rPr lang="en-US" dirty="0" err="1" smtClean="0"/>
              <a:t>sa</a:t>
            </a:r>
            <a:r>
              <a:rPr lang="en-US" dirty="0" smtClean="0"/>
              <a:t> account to a different account name to prevent attacks on the </a:t>
            </a:r>
            <a:r>
              <a:rPr lang="en-US" dirty="0" err="1" smtClean="0"/>
              <a:t>sa</a:t>
            </a:r>
            <a:r>
              <a:rPr lang="en-US" dirty="0" smtClean="0"/>
              <a:t> account by name.</a:t>
            </a:r>
            <a:endParaRPr lang="en-US" sz="3600" dirty="0" smtClean="0"/>
          </a:p>
          <a:p>
            <a:pPr lvl="1">
              <a:lnSpc>
                <a:spcPct val="80000"/>
              </a:lnSpc>
            </a:pPr>
            <a:endParaRPr lang="en-US" dirty="0" smtClean="0"/>
          </a:p>
          <a:p>
            <a:pPr>
              <a:buFont typeface="Wingdings" pitchFamily="2" charset="2"/>
              <a:buNone/>
            </a:pPr>
            <a:endParaRPr lang="en-US" dirty="0"/>
          </a:p>
        </p:txBody>
      </p:sp>
    </p:spTree>
    <p:extLst>
      <p:ext uri="{BB962C8B-B14F-4D97-AF65-F5344CB8AC3E}">
        <p14:creationId xmlns:p14="http://schemas.microsoft.com/office/powerpoint/2010/main" val="3209966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dirty="0" smtClean="0"/>
              <a:t>Password Policy Best Practices</a:t>
            </a:r>
            <a:endParaRPr lang="en-US" dirty="0"/>
          </a:p>
        </p:txBody>
      </p:sp>
      <p:sp>
        <p:nvSpPr>
          <p:cNvPr id="10243" name="Rectangle 3"/>
          <p:cNvSpPr>
            <a:spLocks noGrp="1" noChangeArrowheads="1"/>
          </p:cNvSpPr>
          <p:nvPr>
            <p:ph idx="1"/>
          </p:nvPr>
        </p:nvSpPr>
        <p:spPr/>
        <p:txBody>
          <a:bodyPr>
            <a:normAutofit fontScale="85000" lnSpcReduction="10000"/>
          </a:bodyPr>
          <a:lstStyle/>
          <a:p>
            <a:pPr lvl="0"/>
            <a:r>
              <a:rPr lang="en-US" sz="3600" dirty="0"/>
              <a:t>Mandate a strong password policy, including an </a:t>
            </a:r>
            <a:r>
              <a:rPr lang="en-US" sz="3600" b="1" i="1" dirty="0"/>
              <a:t>expiration</a:t>
            </a:r>
            <a:r>
              <a:rPr lang="en-US" sz="3600" dirty="0"/>
              <a:t> and a </a:t>
            </a:r>
            <a:r>
              <a:rPr lang="en-US" sz="3600" b="1" i="1" dirty="0"/>
              <a:t>complexity policy </a:t>
            </a:r>
            <a:r>
              <a:rPr lang="en-US" sz="3600" dirty="0"/>
              <a:t>for your organization.</a:t>
            </a:r>
          </a:p>
          <a:p>
            <a:pPr lvl="0"/>
            <a:r>
              <a:rPr lang="en-US" sz="3600" dirty="0"/>
              <a:t>If you must use SQL logins, ensure that SQL Server </a:t>
            </a:r>
            <a:r>
              <a:rPr lang="en-US" sz="3600" dirty="0" smtClean="0"/>
              <a:t>2008 </a:t>
            </a:r>
            <a:r>
              <a:rPr lang="en-US" sz="3600" dirty="0"/>
              <a:t>runs on the Windows Server </a:t>
            </a:r>
            <a:r>
              <a:rPr lang="en-US" sz="3600" dirty="0" smtClean="0"/>
              <a:t>2008 </a:t>
            </a:r>
            <a:r>
              <a:rPr lang="en-US" sz="3600" dirty="0"/>
              <a:t>operating system and use password policies.</a:t>
            </a:r>
          </a:p>
          <a:p>
            <a:pPr lvl="0"/>
            <a:r>
              <a:rPr lang="en-US" sz="3600" dirty="0"/>
              <a:t>Outfit your applications with a mechanism to change SQL login passwords.</a:t>
            </a:r>
          </a:p>
          <a:p>
            <a:pPr lvl="0"/>
            <a:r>
              <a:rPr lang="en-US" sz="3600" dirty="0"/>
              <a:t>Set </a:t>
            </a:r>
            <a:r>
              <a:rPr lang="en-US" sz="3600" b="1" i="1" dirty="0"/>
              <a:t>MUST_CHANGE</a:t>
            </a:r>
            <a:r>
              <a:rPr lang="en-US" sz="3600" dirty="0"/>
              <a:t> for new logins.</a:t>
            </a:r>
          </a:p>
          <a:p>
            <a:pPr>
              <a:buFont typeface="Wingdings" pitchFamily="2" charset="2"/>
              <a:buNone/>
            </a:pPr>
            <a:endParaRPr lang="en-US" dirty="0"/>
          </a:p>
        </p:txBody>
      </p:sp>
    </p:spTree>
    <p:extLst>
      <p:ext uri="{BB962C8B-B14F-4D97-AF65-F5344CB8AC3E}">
        <p14:creationId xmlns:p14="http://schemas.microsoft.com/office/powerpoint/2010/main" val="4067611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Autofit/>
          </a:bodyPr>
          <a:lstStyle/>
          <a:p>
            <a:r>
              <a:rPr lang="en-US" sz="3600" dirty="0" smtClean="0"/>
              <a:t>Administrator Privileges Best Practices</a:t>
            </a:r>
            <a:endParaRPr lang="en-US" sz="3600" dirty="0"/>
          </a:p>
        </p:txBody>
      </p:sp>
      <p:sp>
        <p:nvSpPr>
          <p:cNvPr id="10243" name="Rectangle 3"/>
          <p:cNvSpPr>
            <a:spLocks noGrp="1" noChangeArrowheads="1"/>
          </p:cNvSpPr>
          <p:nvPr>
            <p:ph idx="1"/>
          </p:nvPr>
        </p:nvSpPr>
        <p:spPr/>
        <p:txBody>
          <a:bodyPr>
            <a:normAutofit fontScale="92500"/>
          </a:bodyPr>
          <a:lstStyle/>
          <a:p>
            <a:pPr lvl="0"/>
            <a:r>
              <a:rPr lang="en-US" sz="3600" dirty="0"/>
              <a:t>Use administrator privileges only when needed.</a:t>
            </a:r>
          </a:p>
          <a:p>
            <a:pPr lvl="0"/>
            <a:r>
              <a:rPr lang="en-US" sz="3600" b="1" i="1" dirty="0"/>
              <a:t>Minimize</a:t>
            </a:r>
            <a:r>
              <a:rPr lang="en-US" sz="3600" dirty="0"/>
              <a:t> the number of administrators.</a:t>
            </a:r>
          </a:p>
          <a:p>
            <a:pPr lvl="0"/>
            <a:r>
              <a:rPr lang="en-US" sz="3600" dirty="0" smtClean="0"/>
              <a:t>Have </a:t>
            </a:r>
            <a:r>
              <a:rPr lang="en-US" sz="3600" dirty="0"/>
              <a:t>multiple distinct administrators if more than one is needed.</a:t>
            </a:r>
          </a:p>
          <a:p>
            <a:r>
              <a:rPr lang="en-US" sz="3600" dirty="0"/>
              <a:t>Avoid dependency on the </a:t>
            </a:r>
            <a:r>
              <a:rPr lang="en-US" sz="3600" dirty="0" err="1" smtClean="0"/>
              <a:t>builtin</a:t>
            </a:r>
            <a:r>
              <a:rPr lang="en-US" sz="3600" dirty="0" smtClean="0"/>
              <a:t>/administrators </a:t>
            </a:r>
            <a:r>
              <a:rPr lang="en-US" sz="3600" dirty="0"/>
              <a:t>Windows group</a:t>
            </a:r>
            <a:r>
              <a:rPr lang="en-US" sz="3600" dirty="0" smtClean="0"/>
              <a:t>.</a:t>
            </a:r>
            <a:endParaRPr lang="en-US" sz="3600" dirty="0"/>
          </a:p>
          <a:p>
            <a:pPr>
              <a:buFont typeface="Wingdings" pitchFamily="2" charset="2"/>
              <a:buNone/>
            </a:pPr>
            <a:endParaRPr lang="en-US" dirty="0"/>
          </a:p>
        </p:txBody>
      </p:sp>
    </p:spTree>
    <p:extLst>
      <p:ext uri="{BB962C8B-B14F-4D97-AF65-F5344CB8AC3E}">
        <p14:creationId xmlns:p14="http://schemas.microsoft.com/office/powerpoint/2010/main" val="4063022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pPr eaLnBrk="1" hangingPunct="1"/>
            <a:r>
              <a:rPr lang="en-US" dirty="0" smtClean="0"/>
              <a:t>Designing </a:t>
            </a:r>
            <a:r>
              <a:rPr lang="en-US" dirty="0" smtClean="0"/>
              <a:t>Security </a:t>
            </a:r>
            <a:r>
              <a:rPr lang="en-US" dirty="0" smtClean="0"/>
              <a:t>for Files</a:t>
            </a:r>
          </a:p>
        </p:txBody>
      </p:sp>
      <p:sp>
        <p:nvSpPr>
          <p:cNvPr id="47107" name="Content Placeholder 2"/>
          <p:cNvSpPr>
            <a:spLocks noGrp="1"/>
          </p:cNvSpPr>
          <p:nvPr>
            <p:ph idx="1"/>
          </p:nvPr>
        </p:nvSpPr>
        <p:spPr/>
        <p:txBody>
          <a:bodyPr/>
          <a:lstStyle/>
          <a:p>
            <a:pPr eaLnBrk="1" hangingPunct="1"/>
            <a:r>
              <a:rPr lang="en-US" dirty="0" smtClean="0"/>
              <a:t>Physical table </a:t>
            </a:r>
            <a:r>
              <a:rPr lang="en-US" dirty="0" smtClean="0"/>
              <a:t>security </a:t>
            </a:r>
            <a:endParaRPr lang="en-US" dirty="0" smtClean="0"/>
          </a:p>
          <a:p>
            <a:pPr lvl="1"/>
            <a:r>
              <a:rPr lang="en-US" sz="2800" dirty="0" smtClean="0"/>
              <a:t>Protect data from failure or data loss </a:t>
            </a:r>
          </a:p>
          <a:p>
            <a:pPr lvl="1"/>
            <a:r>
              <a:rPr lang="en-US" sz="2800" dirty="0" smtClean="0"/>
              <a:t>Secure from unauthorized use.</a:t>
            </a:r>
            <a:endParaRPr lang="en-US" dirty="0" smtClean="0"/>
          </a:p>
          <a:p>
            <a:pPr eaLnBrk="1" hangingPunct="1"/>
            <a:r>
              <a:rPr lang="en-US" dirty="0" smtClean="0"/>
              <a:t>Security is achieved </a:t>
            </a:r>
            <a:r>
              <a:rPr lang="en-US" dirty="0" smtClean="0"/>
              <a:t>primarily by implementing controls on each file.</a:t>
            </a:r>
          </a:p>
          <a:p>
            <a:pPr eaLnBrk="1" hangingPunct="1"/>
            <a:r>
              <a:rPr lang="en-US" dirty="0" smtClean="0"/>
              <a:t>Types of </a:t>
            </a:r>
            <a:r>
              <a:rPr lang="en-US" dirty="0" smtClean="0"/>
              <a:t>security </a:t>
            </a:r>
            <a:endParaRPr lang="en-US" dirty="0" smtClean="0"/>
          </a:p>
          <a:p>
            <a:pPr lvl="1"/>
            <a:r>
              <a:rPr lang="en-US" sz="2800" i="1" dirty="0" smtClean="0"/>
              <a:t>File backup </a:t>
            </a:r>
          </a:p>
          <a:p>
            <a:pPr lvl="1"/>
            <a:r>
              <a:rPr lang="en-US" sz="2800" i="1" dirty="0" smtClean="0"/>
              <a:t>User Access</a:t>
            </a:r>
            <a:endParaRPr lang="en-US"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 calcmode="lin" valueType="num">
                                      <p:cBhvr additive="base">
                                        <p:cTn id="15"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 calcmode="lin" valueType="num">
                                      <p:cBhvr additive="base">
                                        <p:cTn id="2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107">
                                            <p:txEl>
                                              <p:pRg st="5" end="5"/>
                                            </p:txEl>
                                          </p:spTgt>
                                        </p:tgtEl>
                                        <p:attrNameLst>
                                          <p:attrName>style.visibility</p:attrName>
                                        </p:attrNameLst>
                                      </p:cBhvr>
                                      <p:to>
                                        <p:strVal val="visible"/>
                                      </p:to>
                                    </p:set>
                                    <p:anim calcmode="lin" valueType="num">
                                      <p:cBhvr additive="base">
                                        <p:cTn id="33"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7107">
                                            <p:txEl>
                                              <p:pRg st="6" end="6"/>
                                            </p:txEl>
                                          </p:spTgt>
                                        </p:tgtEl>
                                        <p:attrNameLst>
                                          <p:attrName>style.visibility</p:attrName>
                                        </p:attrNameLst>
                                      </p:cBhvr>
                                      <p:to>
                                        <p:strVal val="visible"/>
                                      </p:to>
                                    </p:set>
                                    <p:anim calcmode="lin" valueType="num">
                                      <p:cBhvr additive="base">
                                        <p:cTn id="39"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71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dirty="0" smtClean="0"/>
              <a:t>Database Ownership</a:t>
            </a:r>
            <a:endParaRPr lang="en-US" dirty="0"/>
          </a:p>
        </p:txBody>
      </p:sp>
      <p:sp>
        <p:nvSpPr>
          <p:cNvPr id="10243" name="Rectangle 3"/>
          <p:cNvSpPr>
            <a:spLocks noGrp="1" noChangeArrowheads="1"/>
          </p:cNvSpPr>
          <p:nvPr>
            <p:ph idx="1"/>
          </p:nvPr>
        </p:nvSpPr>
        <p:spPr/>
        <p:txBody>
          <a:bodyPr>
            <a:normAutofit/>
          </a:bodyPr>
          <a:lstStyle/>
          <a:p>
            <a:pPr lvl="0"/>
            <a:r>
              <a:rPr lang="en-US" sz="3000" dirty="0" smtClean="0"/>
              <a:t>Each user database has a specific owner, which defaults to the database creator .</a:t>
            </a:r>
            <a:endParaRPr lang="en-US" sz="3000" dirty="0"/>
          </a:p>
          <a:p>
            <a:pPr lvl="0"/>
            <a:r>
              <a:rPr lang="en-US" sz="3000" dirty="0" smtClean="0"/>
              <a:t>Members of </a:t>
            </a:r>
            <a:r>
              <a:rPr lang="en-US" sz="3000" b="1" dirty="0" err="1" smtClean="0"/>
              <a:t>sysadmin</a:t>
            </a:r>
            <a:r>
              <a:rPr lang="en-US" sz="3000" dirty="0" smtClean="0"/>
              <a:t> server role are </a:t>
            </a:r>
            <a:r>
              <a:rPr lang="en-US" sz="3000" b="1" dirty="0" smtClean="0"/>
              <a:t>DBOs</a:t>
            </a:r>
            <a:r>
              <a:rPr lang="en-US" sz="3000" dirty="0" smtClean="0"/>
              <a:t> in every user database.</a:t>
            </a:r>
          </a:p>
          <a:p>
            <a:pPr lvl="0"/>
            <a:r>
              <a:rPr lang="en-US" sz="3000" dirty="0"/>
              <a:t>T</a:t>
            </a:r>
            <a:r>
              <a:rPr lang="en-US" sz="3000" dirty="0" smtClean="0"/>
              <a:t>here </a:t>
            </a:r>
            <a:r>
              <a:rPr lang="en-US" sz="3000" dirty="0"/>
              <a:t>is a database role, </a:t>
            </a:r>
            <a:r>
              <a:rPr lang="en-US" sz="3000" b="1" dirty="0" err="1"/>
              <a:t>db_owner</a:t>
            </a:r>
            <a:r>
              <a:rPr lang="en-US" sz="3000" dirty="0"/>
              <a:t>, in every user database</a:t>
            </a:r>
            <a:r>
              <a:rPr lang="en-US" sz="3000" dirty="0" smtClean="0"/>
              <a:t>.</a:t>
            </a:r>
          </a:p>
          <a:p>
            <a:pPr lvl="0"/>
            <a:r>
              <a:rPr lang="en-US" sz="3000" dirty="0"/>
              <a:t>Members of the </a:t>
            </a:r>
            <a:r>
              <a:rPr lang="en-US" sz="3000" b="1" dirty="0" err="1"/>
              <a:t>db_owner</a:t>
            </a:r>
            <a:r>
              <a:rPr lang="en-US" sz="3000" dirty="0"/>
              <a:t> role have approximately the same privileges as the </a:t>
            </a:r>
            <a:r>
              <a:rPr lang="en-US" sz="3000" b="1" dirty="0" err="1"/>
              <a:t>dbo</a:t>
            </a:r>
            <a:r>
              <a:rPr lang="en-US" sz="3000" dirty="0"/>
              <a:t> </a:t>
            </a:r>
            <a:r>
              <a:rPr lang="en-US" sz="3000" dirty="0" smtClean="0"/>
              <a:t>user.</a:t>
            </a:r>
            <a:endParaRPr lang="en-US" sz="3000" dirty="0"/>
          </a:p>
          <a:p>
            <a:pPr>
              <a:buFont typeface="Wingdings" pitchFamily="2" charset="2"/>
              <a:buNone/>
            </a:pPr>
            <a:endParaRPr lang="en-US" dirty="0"/>
          </a:p>
        </p:txBody>
      </p:sp>
    </p:spTree>
    <p:extLst>
      <p:ext uri="{BB962C8B-B14F-4D97-AF65-F5344CB8AC3E}">
        <p14:creationId xmlns:p14="http://schemas.microsoft.com/office/powerpoint/2010/main" val="134420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smtClean="0"/>
              <a:t>Database Ownership Best Practices</a:t>
            </a:r>
            <a:endParaRPr lang="en-US" dirty="0"/>
          </a:p>
        </p:txBody>
      </p:sp>
      <p:sp>
        <p:nvSpPr>
          <p:cNvPr id="10243" name="Rectangle 3"/>
          <p:cNvSpPr>
            <a:spLocks noGrp="1" noChangeArrowheads="1"/>
          </p:cNvSpPr>
          <p:nvPr>
            <p:ph idx="1"/>
          </p:nvPr>
        </p:nvSpPr>
        <p:spPr/>
        <p:txBody>
          <a:bodyPr>
            <a:normAutofit/>
          </a:bodyPr>
          <a:lstStyle/>
          <a:p>
            <a:pPr lvl="0"/>
            <a:r>
              <a:rPr lang="en-US" dirty="0"/>
              <a:t>Have distinct owners for databases; not all databases should be owned by </a:t>
            </a:r>
            <a:r>
              <a:rPr lang="en-US" b="1" i="1" dirty="0" err="1"/>
              <a:t>sa</a:t>
            </a:r>
            <a:r>
              <a:rPr lang="en-US" dirty="0" smtClean="0"/>
              <a:t>.</a:t>
            </a:r>
          </a:p>
          <a:p>
            <a:pPr marL="114300" lvl="0" indent="0">
              <a:buNone/>
            </a:pPr>
            <a:endParaRPr lang="en-US" dirty="0"/>
          </a:p>
          <a:p>
            <a:pPr lvl="0"/>
            <a:r>
              <a:rPr lang="en-US" b="1" i="1" dirty="0"/>
              <a:t>Minimize</a:t>
            </a:r>
            <a:r>
              <a:rPr lang="en-US" dirty="0"/>
              <a:t> the number of owners for each database</a:t>
            </a:r>
            <a:r>
              <a:rPr lang="en-US" dirty="0" smtClean="0"/>
              <a:t>.</a:t>
            </a:r>
          </a:p>
          <a:p>
            <a:pPr marL="114300" lvl="0" indent="0">
              <a:buNone/>
            </a:pPr>
            <a:endParaRPr lang="en-US" dirty="0"/>
          </a:p>
          <a:p>
            <a:pPr lvl="0"/>
            <a:r>
              <a:rPr lang="en-US" dirty="0"/>
              <a:t>Confer trust selectively.</a:t>
            </a:r>
            <a:endParaRPr lang="en-US" sz="3600" dirty="0"/>
          </a:p>
          <a:p>
            <a:pPr>
              <a:buFont typeface="Wingdings" pitchFamily="2" charset="2"/>
              <a:buNone/>
            </a:pPr>
            <a:endParaRPr lang="en-US" dirty="0"/>
          </a:p>
        </p:txBody>
      </p:sp>
    </p:spTree>
    <p:extLst>
      <p:ext uri="{BB962C8B-B14F-4D97-AF65-F5344CB8AC3E}">
        <p14:creationId xmlns:p14="http://schemas.microsoft.com/office/powerpoint/2010/main" val="1319595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dirty="0" smtClean="0"/>
              <a:t>Schema Best Practices</a:t>
            </a:r>
            <a:endParaRPr lang="en-US" dirty="0"/>
          </a:p>
        </p:txBody>
      </p:sp>
      <p:sp>
        <p:nvSpPr>
          <p:cNvPr id="10243" name="Rectangle 3"/>
          <p:cNvSpPr>
            <a:spLocks noGrp="1" noChangeArrowheads="1"/>
          </p:cNvSpPr>
          <p:nvPr>
            <p:ph idx="1"/>
          </p:nvPr>
        </p:nvSpPr>
        <p:spPr/>
        <p:txBody>
          <a:bodyPr>
            <a:normAutofit/>
          </a:bodyPr>
          <a:lstStyle/>
          <a:p>
            <a:pPr lvl="0"/>
            <a:r>
              <a:rPr lang="en-US" sz="2800" b="1" i="1" dirty="0"/>
              <a:t>Group</a:t>
            </a:r>
            <a:r>
              <a:rPr lang="en-US" sz="2800" dirty="0"/>
              <a:t> like objects together into the same schema.</a:t>
            </a:r>
          </a:p>
          <a:p>
            <a:pPr lvl="0"/>
            <a:r>
              <a:rPr lang="en-US" sz="2800" dirty="0"/>
              <a:t>Manage database object security by using ownership and permissions at the schema level.</a:t>
            </a:r>
          </a:p>
          <a:p>
            <a:pPr lvl="0"/>
            <a:r>
              <a:rPr lang="en-US" sz="2800" dirty="0"/>
              <a:t>Have distinct </a:t>
            </a:r>
            <a:r>
              <a:rPr lang="en-US" sz="2800" b="1" i="1" dirty="0"/>
              <a:t>owners</a:t>
            </a:r>
            <a:r>
              <a:rPr lang="en-US" sz="2800" dirty="0"/>
              <a:t> for schemas.</a:t>
            </a:r>
          </a:p>
          <a:p>
            <a:pPr lvl="0"/>
            <a:r>
              <a:rPr lang="en-US" sz="2800" dirty="0"/>
              <a:t>Not all schemas should be owned by </a:t>
            </a:r>
            <a:r>
              <a:rPr lang="en-US" sz="2800" b="1" dirty="0" err="1"/>
              <a:t>dbo</a:t>
            </a:r>
            <a:r>
              <a:rPr lang="en-US" sz="2800" dirty="0"/>
              <a:t>.</a:t>
            </a:r>
          </a:p>
          <a:p>
            <a:r>
              <a:rPr lang="en-US" sz="2800" dirty="0"/>
              <a:t>Minimize the number of owners for each schema</a:t>
            </a:r>
            <a:r>
              <a:rPr lang="en-US" sz="2800" dirty="0" smtClean="0"/>
              <a:t>.</a:t>
            </a:r>
            <a:endParaRPr lang="en-US" sz="3600" dirty="0"/>
          </a:p>
          <a:p>
            <a:pPr>
              <a:buFont typeface="Wingdings" pitchFamily="2" charset="2"/>
              <a:buNone/>
            </a:pPr>
            <a:endParaRPr lang="en-US" dirty="0"/>
          </a:p>
        </p:txBody>
      </p:sp>
    </p:spTree>
    <p:extLst>
      <p:ext uri="{BB962C8B-B14F-4D97-AF65-F5344CB8AC3E}">
        <p14:creationId xmlns:p14="http://schemas.microsoft.com/office/powerpoint/2010/main" val="3922172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smtClean="0"/>
              <a:t>Object Authorization Best Practices</a:t>
            </a:r>
            <a:endParaRPr lang="en-US" dirty="0"/>
          </a:p>
        </p:txBody>
      </p:sp>
      <p:sp>
        <p:nvSpPr>
          <p:cNvPr id="10243" name="Rectangle 3"/>
          <p:cNvSpPr>
            <a:spLocks noGrp="1" noChangeArrowheads="1"/>
          </p:cNvSpPr>
          <p:nvPr>
            <p:ph idx="1"/>
          </p:nvPr>
        </p:nvSpPr>
        <p:spPr/>
        <p:txBody>
          <a:bodyPr>
            <a:normAutofit/>
          </a:bodyPr>
          <a:lstStyle/>
          <a:p>
            <a:r>
              <a:rPr lang="en-US" sz="2800" dirty="0" smtClean="0"/>
              <a:t>Manage permissions via </a:t>
            </a:r>
            <a:r>
              <a:rPr lang="en-US" sz="2800" b="1" i="1" dirty="0" smtClean="0"/>
              <a:t>database roles </a:t>
            </a:r>
            <a:r>
              <a:rPr lang="en-US" sz="2800" dirty="0" smtClean="0"/>
              <a:t>or </a:t>
            </a:r>
            <a:r>
              <a:rPr lang="en-US" sz="2800" b="1" i="1" dirty="0" smtClean="0"/>
              <a:t>Windows groups</a:t>
            </a:r>
            <a:r>
              <a:rPr lang="en-US" sz="2800" dirty="0" smtClean="0"/>
              <a:t>.</a:t>
            </a:r>
          </a:p>
          <a:p>
            <a:r>
              <a:rPr lang="en-US" sz="2800" dirty="0" smtClean="0"/>
              <a:t>Use permission granularity to implement the principle of least privilege.</a:t>
            </a:r>
          </a:p>
          <a:p>
            <a:r>
              <a:rPr lang="en-US" sz="2800" dirty="0" smtClean="0"/>
              <a:t>Do not enable </a:t>
            </a:r>
            <a:r>
              <a:rPr lang="en-US" sz="2800" b="1" i="1" dirty="0" smtClean="0"/>
              <a:t>guest</a:t>
            </a:r>
            <a:r>
              <a:rPr lang="en-US" sz="2800" dirty="0" smtClean="0"/>
              <a:t> access.</a:t>
            </a:r>
          </a:p>
          <a:p>
            <a:r>
              <a:rPr lang="en-US" sz="2800" dirty="0" smtClean="0"/>
              <a:t>Use users without logins instead of application roles</a:t>
            </a:r>
            <a:r>
              <a:rPr lang="en-US" dirty="0" smtClean="0"/>
              <a:t>.</a:t>
            </a:r>
            <a:endParaRPr lang="en-US" sz="3600" dirty="0"/>
          </a:p>
          <a:p>
            <a:pPr>
              <a:buFont typeface="Wingdings" pitchFamily="2" charset="2"/>
              <a:buNone/>
            </a:pPr>
            <a:endParaRPr lang="en-US" dirty="0"/>
          </a:p>
        </p:txBody>
      </p:sp>
    </p:spTree>
    <p:extLst>
      <p:ext uri="{BB962C8B-B14F-4D97-AF65-F5344CB8AC3E}">
        <p14:creationId xmlns:p14="http://schemas.microsoft.com/office/powerpoint/2010/main" val="1829665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dirty="0" smtClean="0"/>
              <a:t>Data Encryption Best Practices</a:t>
            </a:r>
            <a:endParaRPr lang="en-US" dirty="0"/>
          </a:p>
        </p:txBody>
      </p:sp>
      <p:sp>
        <p:nvSpPr>
          <p:cNvPr id="10243" name="Rectangle 3"/>
          <p:cNvSpPr>
            <a:spLocks noGrp="1" noChangeArrowheads="1"/>
          </p:cNvSpPr>
          <p:nvPr>
            <p:ph idx="1"/>
          </p:nvPr>
        </p:nvSpPr>
        <p:spPr/>
        <p:txBody>
          <a:bodyPr>
            <a:normAutofit/>
          </a:bodyPr>
          <a:lstStyle/>
          <a:p>
            <a:pPr lvl="0"/>
            <a:r>
              <a:rPr lang="en-US" sz="2800" b="1" i="1" dirty="0"/>
              <a:t>Encrypt</a:t>
            </a:r>
            <a:r>
              <a:rPr lang="en-US" sz="2800" dirty="0"/>
              <a:t> high-value and sensitive data</a:t>
            </a:r>
            <a:r>
              <a:rPr lang="en-US" sz="2800" dirty="0" smtClean="0"/>
              <a:t>.</a:t>
            </a:r>
          </a:p>
          <a:p>
            <a:pPr marL="114300" lvl="0" indent="0">
              <a:buNone/>
            </a:pPr>
            <a:endParaRPr lang="en-US" sz="2800" dirty="0"/>
          </a:p>
          <a:p>
            <a:pPr lvl="0"/>
            <a:r>
              <a:rPr lang="en-US" sz="2800" dirty="0"/>
              <a:t>Use </a:t>
            </a:r>
            <a:r>
              <a:rPr lang="en-US" sz="2800" b="1" i="1" dirty="0"/>
              <a:t>symmetric</a:t>
            </a:r>
            <a:r>
              <a:rPr lang="en-US" sz="2800" dirty="0"/>
              <a:t> keys to encrypt data, and asymmetric keys or certificates to protect the symmetric keys</a:t>
            </a:r>
            <a:r>
              <a:rPr lang="en-US" sz="2800" dirty="0" smtClean="0"/>
              <a:t>.</a:t>
            </a:r>
          </a:p>
          <a:p>
            <a:pPr marL="114300" lvl="0" indent="0">
              <a:buNone/>
            </a:pPr>
            <a:endParaRPr lang="en-US" sz="2800" dirty="0"/>
          </a:p>
          <a:p>
            <a:pPr lvl="0"/>
            <a:r>
              <a:rPr lang="en-US" sz="2800" b="1" i="1" dirty="0"/>
              <a:t>Password-protect</a:t>
            </a:r>
            <a:r>
              <a:rPr lang="en-US" sz="2800" dirty="0"/>
              <a:t> keys and remove master key encryption for the most secure configuration.</a:t>
            </a:r>
          </a:p>
          <a:p>
            <a:pPr lvl="0"/>
            <a:endParaRPr lang="en-US" sz="3600" dirty="0"/>
          </a:p>
          <a:p>
            <a:pPr>
              <a:buFont typeface="Wingdings" pitchFamily="2" charset="2"/>
              <a:buNone/>
            </a:pPr>
            <a:endParaRPr lang="en-US" dirty="0"/>
          </a:p>
        </p:txBody>
      </p:sp>
    </p:spTree>
    <p:extLst>
      <p:ext uri="{BB962C8B-B14F-4D97-AF65-F5344CB8AC3E}">
        <p14:creationId xmlns:p14="http://schemas.microsoft.com/office/powerpoint/2010/main" val="2746142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dirty="0" smtClean="0"/>
              <a:t>Data Encryption Best Practices</a:t>
            </a:r>
            <a:endParaRPr lang="en-US" dirty="0"/>
          </a:p>
        </p:txBody>
      </p:sp>
      <p:sp>
        <p:nvSpPr>
          <p:cNvPr id="10243" name="Rectangle 3"/>
          <p:cNvSpPr>
            <a:spLocks noGrp="1" noChangeArrowheads="1"/>
          </p:cNvSpPr>
          <p:nvPr>
            <p:ph idx="1"/>
          </p:nvPr>
        </p:nvSpPr>
        <p:spPr/>
        <p:txBody>
          <a:bodyPr>
            <a:normAutofit/>
          </a:bodyPr>
          <a:lstStyle/>
          <a:p>
            <a:pPr lvl="0"/>
            <a:r>
              <a:rPr lang="en-US" sz="2800" dirty="0" smtClean="0"/>
              <a:t>Always </a:t>
            </a:r>
            <a:r>
              <a:rPr lang="en-US" sz="2800" dirty="0"/>
              <a:t>back up the service master key, database master keys, and certificates by using the key-specific DDL statements</a:t>
            </a:r>
            <a:r>
              <a:rPr lang="en-US" sz="2800" dirty="0" smtClean="0"/>
              <a:t>.</a:t>
            </a:r>
          </a:p>
          <a:p>
            <a:pPr marL="114300" lvl="0" indent="0">
              <a:buNone/>
            </a:pPr>
            <a:endParaRPr lang="en-US" sz="2800" dirty="0"/>
          </a:p>
          <a:p>
            <a:r>
              <a:rPr lang="en-US" sz="2800" dirty="0"/>
              <a:t>Always back up your database to back up your symmetric and asymmetric keys</a:t>
            </a:r>
            <a:r>
              <a:rPr lang="en-US" sz="2800" dirty="0" smtClean="0"/>
              <a:t>.</a:t>
            </a:r>
            <a:endParaRPr lang="en-US" sz="3600" dirty="0"/>
          </a:p>
          <a:p>
            <a:pPr>
              <a:buFont typeface="Wingdings" pitchFamily="2" charset="2"/>
              <a:buNone/>
            </a:pPr>
            <a:endParaRPr lang="en-US" dirty="0"/>
          </a:p>
        </p:txBody>
      </p:sp>
    </p:spTree>
    <p:extLst>
      <p:ext uri="{BB962C8B-B14F-4D97-AF65-F5344CB8AC3E}">
        <p14:creationId xmlns:p14="http://schemas.microsoft.com/office/powerpoint/2010/main" val="2567127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a:bodyPr>
          <a:lstStyle/>
          <a:p>
            <a:pPr eaLnBrk="1" hangingPunct="1"/>
            <a:r>
              <a:rPr lang="en-US" dirty="0" smtClean="0"/>
              <a:t>Designing </a:t>
            </a:r>
            <a:r>
              <a:rPr lang="en-US" dirty="0" smtClean="0"/>
              <a:t>Security </a:t>
            </a:r>
            <a:r>
              <a:rPr lang="en-US" dirty="0" smtClean="0"/>
              <a:t>for Files</a:t>
            </a:r>
          </a:p>
        </p:txBody>
      </p:sp>
      <p:sp>
        <p:nvSpPr>
          <p:cNvPr id="48131" name="Content Placeholder 2"/>
          <p:cNvSpPr>
            <a:spLocks noGrp="1"/>
          </p:cNvSpPr>
          <p:nvPr>
            <p:ph idx="1"/>
          </p:nvPr>
        </p:nvSpPr>
        <p:spPr/>
        <p:txBody>
          <a:bodyPr>
            <a:normAutofit/>
          </a:bodyPr>
          <a:lstStyle/>
          <a:p>
            <a:pPr eaLnBrk="1" hangingPunct="1"/>
            <a:r>
              <a:rPr lang="en-US" dirty="0" smtClean="0"/>
              <a:t>Techniques for file restoration</a:t>
            </a:r>
          </a:p>
          <a:p>
            <a:pPr lvl="1" eaLnBrk="1" hangingPunct="1"/>
            <a:r>
              <a:rPr lang="en-US" sz="2800" dirty="0" smtClean="0"/>
              <a:t>Periodically make a backup copy of a file.</a:t>
            </a:r>
          </a:p>
          <a:p>
            <a:pPr lvl="1" eaLnBrk="1" hangingPunct="1"/>
            <a:r>
              <a:rPr lang="en-US" sz="2800" dirty="0" smtClean="0"/>
              <a:t>Store a copy of each change to a file in a transaction log or audit trail.</a:t>
            </a:r>
          </a:p>
          <a:p>
            <a:pPr lvl="1" eaLnBrk="1" hangingPunct="1"/>
            <a:r>
              <a:rPr lang="en-US" sz="2800" dirty="0" smtClean="0"/>
              <a:t>Store a copy of each row before or after it is changed.</a:t>
            </a:r>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a:bodyPr>
          <a:lstStyle/>
          <a:p>
            <a:pPr eaLnBrk="1" hangingPunct="1"/>
            <a:r>
              <a:rPr lang="en-US" dirty="0" smtClean="0"/>
              <a:t>Designing </a:t>
            </a:r>
            <a:r>
              <a:rPr lang="en-US" dirty="0" smtClean="0"/>
              <a:t>Security </a:t>
            </a:r>
            <a:r>
              <a:rPr lang="en-US" dirty="0" smtClean="0"/>
              <a:t>for Files</a:t>
            </a:r>
          </a:p>
        </p:txBody>
      </p:sp>
      <p:sp>
        <p:nvSpPr>
          <p:cNvPr id="48131" name="Content Placeholder 2"/>
          <p:cNvSpPr>
            <a:spLocks noGrp="1"/>
          </p:cNvSpPr>
          <p:nvPr>
            <p:ph idx="1"/>
          </p:nvPr>
        </p:nvSpPr>
        <p:spPr/>
        <p:txBody>
          <a:bodyPr>
            <a:normAutofit/>
          </a:bodyPr>
          <a:lstStyle/>
          <a:p>
            <a:r>
              <a:rPr lang="en-US" dirty="0" smtClean="0"/>
              <a:t>Code or </a:t>
            </a:r>
            <a:r>
              <a:rPr lang="en-US" i="1" dirty="0" smtClean="0"/>
              <a:t>encrypt</a:t>
            </a:r>
            <a:r>
              <a:rPr lang="en-US" dirty="0" smtClean="0"/>
              <a:t> the data in the file</a:t>
            </a:r>
          </a:p>
          <a:p>
            <a:r>
              <a:rPr lang="en-US" dirty="0" smtClean="0"/>
              <a:t>Require </a:t>
            </a:r>
            <a:r>
              <a:rPr lang="en-US" dirty="0" smtClean="0"/>
              <a:t>users </a:t>
            </a:r>
            <a:r>
              <a:rPr lang="en-US" dirty="0" smtClean="0"/>
              <a:t>to </a:t>
            </a:r>
            <a:r>
              <a:rPr lang="en-US" i="1" dirty="0" smtClean="0"/>
              <a:t>identify</a:t>
            </a:r>
            <a:r>
              <a:rPr lang="en-US" dirty="0" smtClean="0"/>
              <a:t> themselves by entering user names and </a:t>
            </a:r>
            <a:r>
              <a:rPr lang="en-US" dirty="0" smtClean="0"/>
              <a:t>passwords for file access</a:t>
            </a:r>
            <a:endParaRPr lang="en-US" dirty="0" smtClean="0"/>
          </a:p>
          <a:p>
            <a:r>
              <a:rPr lang="en-US" dirty="0" smtClean="0"/>
              <a:t>Prohibit users from directly manipulating any data in the file by forcing users to work with a </a:t>
            </a:r>
            <a:r>
              <a:rPr lang="en-US" i="1" dirty="0" smtClean="0"/>
              <a:t>copy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normAutofit/>
          </a:bodyPr>
          <a:lstStyle/>
          <a:p>
            <a:r>
              <a:rPr lang="en-US" dirty="0"/>
              <a:t>Security </a:t>
            </a:r>
            <a:r>
              <a:rPr lang="en-US" dirty="0" smtClean="0"/>
              <a:t>Mechanisms </a:t>
            </a:r>
            <a:r>
              <a:rPr lang="en-US" dirty="0"/>
              <a:t>in DBMSs</a:t>
            </a:r>
          </a:p>
        </p:txBody>
      </p:sp>
      <p:sp>
        <p:nvSpPr>
          <p:cNvPr id="67587" name="Rectangle 1027"/>
          <p:cNvSpPr>
            <a:spLocks noGrp="1" noChangeArrowheads="1"/>
          </p:cNvSpPr>
          <p:nvPr>
            <p:ph idx="1"/>
          </p:nvPr>
        </p:nvSpPr>
        <p:spPr/>
        <p:txBody>
          <a:bodyPr/>
          <a:lstStyle/>
          <a:p>
            <a:r>
              <a:rPr lang="en-US" dirty="0"/>
              <a:t>Different degrees of </a:t>
            </a:r>
            <a:r>
              <a:rPr lang="en-US" dirty="0" smtClean="0"/>
              <a:t>access</a:t>
            </a:r>
            <a:endParaRPr lang="en-US" dirty="0" smtClean="0"/>
          </a:p>
          <a:p>
            <a:pPr lvl="1"/>
            <a:r>
              <a:rPr lang="en-US" sz="2800" dirty="0" smtClean="0"/>
              <a:t>DBMS </a:t>
            </a:r>
            <a:r>
              <a:rPr lang="en-US" sz="2800" dirty="0"/>
              <a:t>must </a:t>
            </a:r>
            <a:r>
              <a:rPr lang="en-US" sz="2800" dirty="0" smtClean="0"/>
              <a:t>have access </a:t>
            </a:r>
            <a:r>
              <a:rPr lang="en-US" sz="2800" dirty="0"/>
              <a:t>controls at various </a:t>
            </a:r>
            <a:r>
              <a:rPr lang="en-US" sz="2800" dirty="0" smtClean="0"/>
              <a:t>levels</a:t>
            </a:r>
          </a:p>
          <a:p>
            <a:pPr lvl="2"/>
            <a:r>
              <a:rPr lang="en-US" sz="2400" i="1" dirty="0" smtClean="0"/>
              <a:t>Tables, </a:t>
            </a:r>
            <a:r>
              <a:rPr lang="en-US" sz="2400" i="1" dirty="0"/>
              <a:t>columns, rows or individual </a:t>
            </a:r>
            <a:r>
              <a:rPr lang="en-US" sz="2400" i="1" dirty="0" smtClean="0"/>
              <a:t>data items</a:t>
            </a:r>
            <a:endParaRPr lang="en-US" i="1" dirty="0"/>
          </a:p>
          <a:p>
            <a:r>
              <a:rPr lang="en-US" dirty="0"/>
              <a:t>Different access </a:t>
            </a:r>
            <a:r>
              <a:rPr lang="en-US" dirty="0" smtClean="0"/>
              <a:t>modes</a:t>
            </a:r>
          </a:p>
          <a:p>
            <a:pPr lvl="1"/>
            <a:r>
              <a:rPr lang="en-US" sz="2800" dirty="0" smtClean="0"/>
              <a:t>Typical are </a:t>
            </a:r>
            <a:r>
              <a:rPr lang="en-US" sz="2800" i="1" dirty="0"/>
              <a:t>select</a:t>
            </a:r>
            <a:r>
              <a:rPr lang="en-US" sz="2800" dirty="0"/>
              <a:t>,</a:t>
            </a:r>
            <a:r>
              <a:rPr lang="en-US" sz="2800" i="1" dirty="0"/>
              <a:t> insert</a:t>
            </a:r>
            <a:r>
              <a:rPr lang="en-US" sz="2800" dirty="0"/>
              <a:t>, </a:t>
            </a:r>
            <a:r>
              <a:rPr lang="en-US" sz="2800" i="1" dirty="0"/>
              <a:t>update</a:t>
            </a:r>
            <a:r>
              <a:rPr lang="en-US" sz="2800" dirty="0"/>
              <a:t>, </a:t>
            </a:r>
            <a:r>
              <a:rPr lang="en-US" sz="2800" i="1" dirty="0" smtClean="0"/>
              <a:t>delete</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Security Mechanisms in DBMS</a:t>
            </a:r>
            <a:endParaRPr lang="en-CA" dirty="0"/>
          </a:p>
        </p:txBody>
      </p:sp>
      <p:sp>
        <p:nvSpPr>
          <p:cNvPr id="2" name="Content Placeholder 1"/>
          <p:cNvSpPr>
            <a:spLocks noGrp="1"/>
          </p:cNvSpPr>
          <p:nvPr>
            <p:ph idx="1"/>
          </p:nvPr>
        </p:nvSpPr>
        <p:spPr/>
        <p:txBody>
          <a:bodyPr>
            <a:normAutofit/>
          </a:bodyPr>
          <a:lstStyle/>
          <a:p>
            <a:r>
              <a:rPr lang="en-CA" dirty="0" smtClean="0"/>
              <a:t>Different types of access control</a:t>
            </a:r>
          </a:p>
          <a:p>
            <a:pPr lvl="1"/>
            <a:r>
              <a:rPr lang="en-CA" sz="2800" dirty="0" smtClean="0"/>
              <a:t>name-dependent: on name of object</a:t>
            </a:r>
          </a:p>
          <a:p>
            <a:pPr lvl="1"/>
            <a:r>
              <a:rPr lang="en-CA" sz="2800" dirty="0" smtClean="0"/>
              <a:t>data-dependent: on value of object (can be in query or in object)</a:t>
            </a:r>
          </a:p>
          <a:p>
            <a:pPr lvl="1"/>
            <a:r>
              <a:rPr lang="en-CA" sz="2800" dirty="0" smtClean="0"/>
              <a:t>context-dependent: depends on other objects being accessed, on time, location of user, etc.</a:t>
            </a:r>
            <a:endParaRPr lang="en-CA" dirty="0" smtClean="0"/>
          </a:p>
          <a:p>
            <a:r>
              <a:rPr lang="en-CA" dirty="0" smtClean="0"/>
              <a:t>Dynamic authorization</a:t>
            </a:r>
          </a:p>
          <a:p>
            <a:pPr lvl="1"/>
            <a:r>
              <a:rPr lang="en-CA" sz="2800" dirty="0" smtClean="0"/>
              <a:t>A user’s authorizations can be modified while the database is operational.</a:t>
            </a:r>
            <a:endParaRPr lang="en-CA" dirty="0" smtClean="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Security Mechanisms in DBMS</a:t>
            </a:r>
            <a:endParaRPr lang="en-CA" dirty="0"/>
          </a:p>
        </p:txBody>
      </p:sp>
      <p:sp>
        <p:nvSpPr>
          <p:cNvPr id="2" name="Content Placeholder 1"/>
          <p:cNvSpPr>
            <a:spLocks noGrp="1"/>
          </p:cNvSpPr>
          <p:nvPr>
            <p:ph idx="1"/>
          </p:nvPr>
        </p:nvSpPr>
        <p:spPr/>
        <p:txBody>
          <a:bodyPr>
            <a:normAutofit fontScale="92500" lnSpcReduction="20000"/>
          </a:bodyPr>
          <a:lstStyle/>
          <a:p>
            <a:r>
              <a:rPr lang="en-CA" dirty="0" smtClean="0"/>
              <a:t>Auditing</a:t>
            </a:r>
          </a:p>
          <a:p>
            <a:pPr lvl="1"/>
            <a:r>
              <a:rPr lang="en-CA" sz="2800" dirty="0" smtClean="0"/>
              <a:t>Security-related events should be reported in a structured format such as system journals, audit trails and system logs</a:t>
            </a:r>
            <a:endParaRPr lang="en-CA" dirty="0" smtClean="0"/>
          </a:p>
          <a:p>
            <a:r>
              <a:rPr lang="en-CA" dirty="0" smtClean="0"/>
              <a:t>Flow controls</a:t>
            </a:r>
          </a:p>
          <a:p>
            <a:pPr lvl="1"/>
            <a:r>
              <a:rPr lang="en-CA" sz="2800" dirty="0" smtClean="0"/>
              <a:t>Check the destination of output obtained through authorized access</a:t>
            </a:r>
            <a:r>
              <a:rPr lang="en-CA" sz="2800" dirty="0" smtClean="0"/>
              <a:t>. </a:t>
            </a:r>
            <a:r>
              <a:rPr lang="en-CA" sz="2800" dirty="0" err="1" smtClean="0"/>
              <a:t>Ie</a:t>
            </a:r>
            <a:r>
              <a:rPr lang="en-CA" sz="2800" dirty="0" smtClean="0"/>
              <a:t> follow the trail</a:t>
            </a:r>
            <a:endParaRPr lang="en-CA" sz="2800" dirty="0" smtClean="0"/>
          </a:p>
          <a:p>
            <a:r>
              <a:rPr lang="en-CA" dirty="0" smtClean="0"/>
              <a:t>No back doors</a:t>
            </a:r>
          </a:p>
          <a:p>
            <a:pPr lvl="1"/>
            <a:r>
              <a:rPr lang="en-CA" sz="2800" dirty="0" smtClean="0"/>
              <a:t>Access to data should occur only via the DBMS.</a:t>
            </a:r>
          </a:p>
          <a:p>
            <a:r>
              <a:rPr lang="en-CA" dirty="0" smtClean="0"/>
              <a:t>Reasonable performance</a:t>
            </a:r>
          </a:p>
          <a:p>
            <a:pPr lvl="1"/>
            <a:r>
              <a:rPr lang="en-CA" sz="2800" dirty="0" smtClean="0"/>
              <a:t>Security controls should not increase execution times significantly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Integrity Mechanisms in DBMSs</a:t>
            </a:r>
            <a:endParaRPr lang="en-CA" dirty="0"/>
          </a:p>
        </p:txBody>
      </p:sp>
      <p:sp>
        <p:nvSpPr>
          <p:cNvPr id="3" name="Content Placeholder 2"/>
          <p:cNvSpPr>
            <a:spLocks noGrp="1"/>
          </p:cNvSpPr>
          <p:nvPr>
            <p:ph idx="1"/>
          </p:nvPr>
        </p:nvSpPr>
        <p:spPr/>
        <p:txBody>
          <a:bodyPr>
            <a:normAutofit fontScale="92500" lnSpcReduction="10000"/>
          </a:bodyPr>
          <a:lstStyle/>
          <a:p>
            <a:pPr marL="342900" indent="-342900">
              <a:buFontTx/>
              <a:buChar char="•"/>
            </a:pPr>
            <a:r>
              <a:rPr lang="en-US" b="1" dirty="0"/>
              <a:t>Well-formed transactions:</a:t>
            </a:r>
            <a:r>
              <a:rPr lang="en-US" dirty="0"/>
              <a:t> Updates may only occur via transactions. (Correct execution is guaranteed via locking.)</a:t>
            </a:r>
          </a:p>
          <a:p>
            <a:pPr marL="342900" indent="-342900">
              <a:buFontTx/>
              <a:buChar char="•"/>
            </a:pPr>
            <a:r>
              <a:rPr lang="en-US" b="1" dirty="0"/>
              <a:t>Authenticated users:</a:t>
            </a:r>
            <a:r>
              <a:rPr lang="en-US" dirty="0"/>
              <a:t> Updates may only be performed by authorized and authenticated users. </a:t>
            </a:r>
            <a:endParaRPr lang="en-US" dirty="0" smtClean="0"/>
          </a:p>
          <a:p>
            <a:pPr lvl="1" indent="-342900">
              <a:buFontTx/>
              <a:buChar char="•"/>
            </a:pPr>
            <a:r>
              <a:rPr lang="en-US" sz="2600" dirty="0" smtClean="0"/>
              <a:t>typically </a:t>
            </a:r>
            <a:r>
              <a:rPr lang="en-US" sz="2600" dirty="0"/>
              <a:t>performed by the OS and need not be duplicated in the DBMS.</a:t>
            </a:r>
          </a:p>
          <a:p>
            <a:pPr marL="342900" indent="-342900">
              <a:buFontTx/>
              <a:buChar char="•"/>
            </a:pPr>
            <a:r>
              <a:rPr lang="en-US" b="1" dirty="0"/>
              <a:t>Least privilege:</a:t>
            </a:r>
            <a:r>
              <a:rPr lang="en-US" dirty="0"/>
              <a:t> It should be possible to give users the minimum update rights for their task.</a:t>
            </a:r>
            <a:endParaRPr lang="en-CA" dirty="0"/>
          </a:p>
        </p:txBody>
      </p:sp>
    </p:spTree>
    <p:extLst>
      <p:ext uri="{BB962C8B-B14F-4D97-AF65-F5344CB8AC3E}">
        <p14:creationId xmlns:p14="http://schemas.microsoft.com/office/powerpoint/2010/main" val="2685968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Integrity Mechanisms in DBMSs</a:t>
            </a:r>
            <a:endParaRPr lang="en-CA" dirty="0"/>
          </a:p>
        </p:txBody>
      </p:sp>
      <p:sp>
        <p:nvSpPr>
          <p:cNvPr id="3" name="Content Placeholder 2"/>
          <p:cNvSpPr>
            <a:spLocks noGrp="1"/>
          </p:cNvSpPr>
          <p:nvPr>
            <p:ph idx="1"/>
          </p:nvPr>
        </p:nvSpPr>
        <p:spPr/>
        <p:txBody>
          <a:bodyPr>
            <a:normAutofit fontScale="92500" lnSpcReduction="10000"/>
          </a:bodyPr>
          <a:lstStyle/>
          <a:p>
            <a:pPr marL="342900" indent="-342900">
              <a:buFontTx/>
              <a:buChar char="•"/>
            </a:pPr>
            <a:r>
              <a:rPr lang="en-US" b="1" dirty="0"/>
              <a:t>Separation of duties:</a:t>
            </a:r>
            <a:r>
              <a:rPr lang="en-US" dirty="0"/>
              <a:t> No single user should be able to corrupt data on his own.</a:t>
            </a:r>
          </a:p>
          <a:p>
            <a:pPr marL="342900" indent="-342900">
              <a:buFontTx/>
              <a:buChar char="•"/>
            </a:pPr>
            <a:r>
              <a:rPr lang="en-US" b="1" dirty="0"/>
              <a:t>Continuity of operation:</a:t>
            </a:r>
            <a:r>
              <a:rPr lang="en-US" dirty="0"/>
              <a:t> The DBMS should continue to function, without data loss, in case of disasters, e.g. redundancy.</a:t>
            </a:r>
          </a:p>
          <a:p>
            <a:pPr marL="342900" indent="-342900">
              <a:buFontTx/>
              <a:buChar char="•"/>
            </a:pPr>
            <a:r>
              <a:rPr lang="en-US" b="1" dirty="0"/>
              <a:t>Reconstruction of events:</a:t>
            </a:r>
            <a:r>
              <a:rPr lang="en-US" dirty="0"/>
              <a:t> Improper behavior should be detected (through audit trails).</a:t>
            </a:r>
          </a:p>
          <a:p>
            <a:pPr marL="342900" indent="-342900">
              <a:buFontTx/>
              <a:buChar char="•"/>
            </a:pPr>
            <a:r>
              <a:rPr lang="en-US" b="1" dirty="0"/>
              <a:t>Reality checks:</a:t>
            </a:r>
            <a:r>
              <a:rPr lang="en-US" dirty="0"/>
              <a:t> This goes beyond the duty of the DBMS. But through some constraints some “impossible” data can be avoided.</a:t>
            </a:r>
            <a:endParaRPr lang="en-CA" dirty="0"/>
          </a:p>
        </p:txBody>
      </p:sp>
    </p:spTree>
    <p:extLst>
      <p:ext uri="{BB962C8B-B14F-4D97-AF65-F5344CB8AC3E}">
        <p14:creationId xmlns:p14="http://schemas.microsoft.com/office/powerpoint/2010/main" val="500018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ndra'sBlue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Props1.xml><?xml version="1.0" encoding="utf-8"?>
<ds:datastoreItem xmlns:ds="http://schemas.openxmlformats.org/officeDocument/2006/customXml" ds:itemID="{0DF76E17-4C45-4ED6-B926-849D8EB4B386}">
  <ds:schemaRefs>
    <ds:schemaRef ds:uri="http://schemas.microsoft.com/sharepoint/v3/contenttype/forms"/>
  </ds:schemaRefs>
</ds:datastoreItem>
</file>

<file path=customXml/itemProps2.xml><?xml version="1.0" encoding="utf-8"?>
<ds:datastoreItem xmlns:ds="http://schemas.openxmlformats.org/officeDocument/2006/customXml" ds:itemID="{784A65E1-218B-4A21-AE79-F602396A741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4C1A4F3-79AD-45D6-983F-7972D0765F95}">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SandraBlueTheme</Template>
  <TotalTime>0</TotalTime>
  <Words>1238</Words>
  <Application>Microsoft Office PowerPoint</Application>
  <PresentationFormat>On-screen Show (4:3)</PresentationFormat>
  <Paragraphs>159</Paragraphs>
  <Slides>25</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Cambria</vt:lpstr>
      <vt:lpstr>Constantia</vt:lpstr>
      <vt:lpstr>Franklin Gothic Book</vt:lpstr>
      <vt:lpstr>Wingdings</vt:lpstr>
      <vt:lpstr>Wingdings 2</vt:lpstr>
      <vt:lpstr>Sandra'sBlueTheme</vt:lpstr>
      <vt:lpstr>Adjacency</vt:lpstr>
      <vt:lpstr>Database Security</vt:lpstr>
      <vt:lpstr>Designing Security for Files</vt:lpstr>
      <vt:lpstr>Designing Security for Files</vt:lpstr>
      <vt:lpstr>Designing Security for Files</vt:lpstr>
      <vt:lpstr>Security Mechanisms in DBMSs</vt:lpstr>
      <vt:lpstr>Security Mechanisms in DBMS</vt:lpstr>
      <vt:lpstr>Security Mechanisms in DBMS</vt:lpstr>
      <vt:lpstr>Integrity Mechanisms in DBMSs</vt:lpstr>
      <vt:lpstr>Integrity Mechanisms in DBMSs</vt:lpstr>
      <vt:lpstr>Integrity Mechanisms in DBMSs</vt:lpstr>
      <vt:lpstr>DB Security Guidelines Overview</vt:lpstr>
      <vt:lpstr>SQL Server Security Best Practices</vt:lpstr>
      <vt:lpstr>Authentication Mode</vt:lpstr>
      <vt:lpstr>Authentication Mode</vt:lpstr>
      <vt:lpstr>Authentication Mode</vt:lpstr>
      <vt:lpstr>Authentication Mode Best Practices</vt:lpstr>
      <vt:lpstr>Authentication Mode Best Practices</vt:lpstr>
      <vt:lpstr>Password Policy Best Practices</vt:lpstr>
      <vt:lpstr>Administrator Privileges Best Practices</vt:lpstr>
      <vt:lpstr>Database Ownership</vt:lpstr>
      <vt:lpstr>Database Ownership Best Practices</vt:lpstr>
      <vt:lpstr>Schema Best Practices</vt:lpstr>
      <vt:lpstr>Object Authorization Best Practices</vt:lpstr>
      <vt:lpstr>Data Encryption Best Practices</vt:lpstr>
      <vt:lpstr>Data Encryption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2010-08-26T04:08:56Z</dcterms:created>
  <dcterms:modified xsi:type="dcterms:W3CDTF">2017-11-28T21:35:32Z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TC102202139990</vt:lpwstr>
  </property>
</Properties>
</file>