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39"/>
  </p:notesMasterIdLst>
  <p:sldIdLst>
    <p:sldId id="309" r:id="rId5"/>
    <p:sldId id="356" r:id="rId6"/>
    <p:sldId id="357" r:id="rId7"/>
    <p:sldId id="351" r:id="rId8"/>
    <p:sldId id="352" r:id="rId9"/>
    <p:sldId id="353" r:id="rId10"/>
    <p:sldId id="360" r:id="rId11"/>
    <p:sldId id="361" r:id="rId12"/>
    <p:sldId id="354" r:id="rId13"/>
    <p:sldId id="362" r:id="rId14"/>
    <p:sldId id="355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58" r:id="rId23"/>
    <p:sldId id="321" r:id="rId24"/>
    <p:sldId id="349" r:id="rId25"/>
    <p:sldId id="322" r:id="rId26"/>
    <p:sldId id="323" r:id="rId27"/>
    <p:sldId id="324" r:id="rId28"/>
    <p:sldId id="325" r:id="rId29"/>
    <p:sldId id="333" r:id="rId30"/>
    <p:sldId id="334" r:id="rId31"/>
    <p:sldId id="359" r:id="rId32"/>
    <p:sldId id="312" r:id="rId33"/>
    <p:sldId id="338" r:id="rId34"/>
    <p:sldId id="339" r:id="rId35"/>
    <p:sldId id="340" r:id="rId36"/>
    <p:sldId id="342" r:id="rId37"/>
    <p:sldId id="343" r:id="rId38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264" autoAdjust="0"/>
    <p:restoredTop sz="57907" autoAdjust="0"/>
  </p:normalViewPr>
  <p:slideViewPr>
    <p:cSldViewPr>
      <p:cViewPr varScale="1">
        <p:scale>
          <a:sx n="74" d="100"/>
          <a:sy n="74" d="100"/>
        </p:scale>
        <p:origin x="22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Fresh breaking news</a:t>
            </a:r>
            <a:r>
              <a:rPr lang="en-US" baseline="0" dirty="0"/>
              <a:t> from this summer:</a:t>
            </a:r>
          </a:p>
          <a:p>
            <a:r>
              <a:rPr lang="en-US" dirty="0"/>
              <a:t>http://www.chicagotribune.com/lifestyles/travel/ct-airline-computer-outages-what-to-know-20160816-story.html</a:t>
            </a:r>
          </a:p>
          <a:p>
            <a:r>
              <a:rPr lang="en-US"/>
              <a:t>http://bgr.com/2016/08/14/delta-finally-explained-how-one-power-outage-grounded-an-entire-airline/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expensive to have all the</a:t>
            </a:r>
            <a:r>
              <a:rPr lang="en-US" baseline="0" dirty="0"/>
              <a:t> production environment to be the same</a:t>
            </a:r>
          </a:p>
          <a:p>
            <a:r>
              <a:rPr lang="en-US" baseline="0" dirty="0"/>
              <a:t>Process discipline in place to make sure the UAT and Production environment is as closely matched as is reasonable (re: risk vs cost)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3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96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Whole system conversion: Aka “big</a:t>
            </a:r>
            <a:r>
              <a:rPr lang="en-US" baseline="0" dirty="0"/>
              <a:t> bang”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</a:t>
            </a:r>
            <a:r>
              <a:rPr lang="en-US" baseline="0" dirty="0"/>
              <a:t> a co-ordinate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Pick any two because</a:t>
            </a:r>
            <a:r>
              <a:rPr lang="en-CA" baseline="0" dirty="0"/>
              <a:t> you cannot control all three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39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4832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/>
              <a:t>An </a:t>
            </a:r>
            <a:r>
              <a:rPr lang="en-US" b="1" dirty="0"/>
              <a:t>operational system</a:t>
            </a:r>
            <a:r>
              <a:rPr lang="en-US" dirty="0"/>
              <a:t> is a system that system that has been placed into operation. </a:t>
            </a:r>
          </a:p>
          <a:p>
            <a:pPr defTabSz="894832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="1" i="1" dirty="0"/>
              <a:t>Often called a production system</a:t>
            </a:r>
          </a:p>
          <a:p>
            <a:pPr defTabSz="894832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="1" i="1" dirty="0"/>
              <a:t>Operations – proactive</a:t>
            </a:r>
          </a:p>
          <a:p>
            <a:pPr defTabSz="894832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="1" i="1" dirty="0"/>
              <a:t>Support – reactive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9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veloper" TargetMode="External"/><Relationship Id="rId2" Type="http://schemas.openxmlformats.org/officeDocument/2006/relationships/hyperlink" Target="https://en.wikipedia.org/wiki/Development_environment_(software_development_process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cceptance_test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268760"/>
            <a:ext cx="864096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Installation &amp; Operations</a:t>
            </a:r>
            <a:br>
              <a:rPr lang="en-CA" dirty="0"/>
            </a:b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2636912"/>
            <a:ext cx="8712968" cy="3168352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420-E31  Systems III</a:t>
            </a:r>
          </a:p>
          <a:p>
            <a:endParaRPr lang="en-US" sz="2800" dirty="0"/>
          </a:p>
          <a:p>
            <a:r>
              <a:rPr lang="en-US" sz="2800" dirty="0"/>
              <a:t>References:</a:t>
            </a:r>
          </a:p>
          <a:p>
            <a:r>
              <a:rPr lang="en-CA" sz="2000" dirty="0"/>
              <a:t>Dennis, Chapter 14</a:t>
            </a:r>
          </a:p>
          <a:p>
            <a:r>
              <a:rPr lang="en-CA" sz="2000" dirty="0"/>
              <a:t>Rosenblatt, </a:t>
            </a:r>
            <a:r>
              <a:rPr lang="en-CA" sz="2000" i="1" dirty="0"/>
              <a:t>Systems Analysis and Design</a:t>
            </a:r>
            <a:r>
              <a:rPr lang="en-CA" sz="2000" dirty="0"/>
              <a:t>, 10</a:t>
            </a:r>
            <a:r>
              <a:rPr lang="en-CA" sz="2000" baseline="30000" dirty="0"/>
              <a:t>th</a:t>
            </a:r>
            <a:r>
              <a:rPr lang="en-CA" sz="2000" dirty="0"/>
              <a:t> Ed</a:t>
            </a:r>
          </a:p>
          <a:p>
            <a:r>
              <a:rPr lang="en-CA" sz="2000" dirty="0" err="1"/>
              <a:t>Satzinger</a:t>
            </a:r>
            <a:r>
              <a:rPr lang="en-CA" sz="2000" dirty="0"/>
              <a:t>, </a:t>
            </a:r>
            <a:r>
              <a:rPr lang="en-CA" sz="2000" i="1" dirty="0"/>
              <a:t>Systems Analysis and Design in a Changing World</a:t>
            </a:r>
            <a:r>
              <a:rPr lang="en-CA" sz="2000" dirty="0"/>
              <a:t>, 5</a:t>
            </a:r>
            <a:r>
              <a:rPr lang="en-CA" sz="2000" baseline="30000" dirty="0"/>
              <a:t>th</a:t>
            </a:r>
            <a:r>
              <a:rPr lang="en-CA" sz="2000" dirty="0"/>
              <a:t> Ed</a:t>
            </a:r>
          </a:p>
          <a:p>
            <a:r>
              <a:rPr lang="en-CA" sz="2000" dirty="0"/>
              <a:t>Hoffer, et al, </a:t>
            </a:r>
            <a:r>
              <a:rPr lang="en-CA" sz="2000" i="1" dirty="0"/>
              <a:t>Modern Systems Analysis and Design</a:t>
            </a:r>
            <a:r>
              <a:rPr lang="en-CA" sz="2000" dirty="0"/>
              <a:t>, 6</a:t>
            </a:r>
            <a:r>
              <a:rPr lang="en-CA" sz="2000" baseline="30000" dirty="0"/>
              <a:t>th</a:t>
            </a:r>
            <a:r>
              <a:rPr lang="en-CA" sz="2000" dirty="0"/>
              <a:t> Ed</a:t>
            </a:r>
          </a:p>
          <a:p>
            <a:endParaRPr lang="en-CA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Development, Testing, Acceptance and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program or component is developed on a </a:t>
            </a:r>
            <a:r>
              <a:rPr lang="en-US" b="1" dirty="0"/>
              <a:t>Development</a:t>
            </a:r>
            <a:r>
              <a:rPr lang="en-US" dirty="0"/>
              <a:t> system. This </a:t>
            </a:r>
            <a:r>
              <a:rPr lang="en-US" dirty="0">
                <a:hlinkClick r:id="rId2" tooltip="Development environment (software development process)"/>
              </a:rPr>
              <a:t>development environment</a:t>
            </a:r>
            <a:r>
              <a:rPr lang="en-US" dirty="0"/>
              <a:t> might have no testing capabilities.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the </a:t>
            </a:r>
            <a:r>
              <a:rPr lang="en-US" dirty="0">
                <a:hlinkClick r:id="rId3" tooltip="Software developer"/>
              </a:rPr>
              <a:t>developer</a:t>
            </a:r>
            <a:r>
              <a:rPr lang="en-US" dirty="0"/>
              <a:t> thinks it is ready, the product is copied to a </a:t>
            </a:r>
            <a:r>
              <a:rPr lang="en-US" b="1" dirty="0"/>
              <a:t>Test</a:t>
            </a:r>
            <a:r>
              <a:rPr lang="en-US" dirty="0"/>
              <a:t> environment, to verify it works as expected. This test environment is supposedly standardized and in close alignment with the target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test is successful, the product is copied to an </a:t>
            </a:r>
            <a:r>
              <a:rPr lang="en-US" b="1" dirty="0"/>
              <a:t>Acceptance</a:t>
            </a:r>
            <a:r>
              <a:rPr lang="en-US" dirty="0"/>
              <a:t> test environment. During the </a:t>
            </a:r>
            <a:r>
              <a:rPr lang="en-US" dirty="0">
                <a:hlinkClick r:id="rId4" tooltip="Acceptance testing"/>
              </a:rPr>
              <a:t>Acceptance test</a:t>
            </a:r>
            <a:r>
              <a:rPr lang="en-US" dirty="0"/>
              <a:t>, the customer will test the product in this environment to verify whether it meets their expectations.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customer accepts the product, it is deployed to a </a:t>
            </a:r>
            <a:r>
              <a:rPr lang="en-US" b="1" dirty="0"/>
              <a:t>Production</a:t>
            </a:r>
            <a:r>
              <a:rPr lang="en-US" dirty="0"/>
              <a:t> environment, making it available to all users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5964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conversion is often necessary when deploying a system.</a:t>
            </a:r>
          </a:p>
          <a:p>
            <a:pPr lvl="1"/>
            <a:r>
              <a:rPr lang="en-US" dirty="0"/>
              <a:t>Typically the data conversion process is automated.   </a:t>
            </a:r>
          </a:p>
          <a:p>
            <a:endParaRPr lang="en-US" dirty="0"/>
          </a:p>
          <a:p>
            <a:r>
              <a:rPr lang="en-US" dirty="0"/>
              <a:t>Data conversion is something you have to be continuously be aware of, after the first release of the system.</a:t>
            </a:r>
          </a:p>
          <a:p>
            <a:pPr lvl="1"/>
            <a:r>
              <a:rPr lang="en-US" dirty="0"/>
              <a:t>If you change a field in the database, you have to write database conversion code to convert the old data into the new format.</a:t>
            </a:r>
          </a:p>
        </p:txBody>
      </p:sp>
    </p:spTree>
    <p:extLst>
      <p:ext uri="{BB962C8B-B14F-4D97-AF65-F5344CB8AC3E}">
        <p14:creationId xmlns:p14="http://schemas.microsoft.com/office/powerpoint/2010/main" val="232818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activities will be performed when and by whom</a:t>
            </a:r>
          </a:p>
          <a:p>
            <a:pPr lvl="1"/>
            <a:r>
              <a:rPr lang="en-US" b="1" dirty="0"/>
              <a:t>Technical</a:t>
            </a:r>
            <a:r>
              <a:rPr lang="en-US" dirty="0"/>
              <a:t> aspects</a:t>
            </a:r>
          </a:p>
          <a:p>
            <a:pPr lvl="2"/>
            <a:r>
              <a:rPr lang="en-US" sz="2400" dirty="0"/>
              <a:t>Installing hardware and software</a:t>
            </a:r>
          </a:p>
          <a:p>
            <a:pPr lvl="2"/>
            <a:r>
              <a:rPr lang="en-US" sz="2400" dirty="0"/>
              <a:t>Converting data</a:t>
            </a:r>
          </a:p>
          <a:p>
            <a:pPr lvl="1"/>
            <a:r>
              <a:rPr lang="en-US" b="1" dirty="0"/>
              <a:t>Organizational</a:t>
            </a:r>
            <a:r>
              <a:rPr lang="en-US" dirty="0"/>
              <a:t> aspects</a:t>
            </a:r>
          </a:p>
          <a:p>
            <a:pPr lvl="2"/>
            <a:r>
              <a:rPr lang="en-US" sz="2400" dirty="0"/>
              <a:t>Training users on the system</a:t>
            </a:r>
          </a:p>
          <a:p>
            <a:pPr lvl="2"/>
            <a:r>
              <a:rPr lang="en-US" sz="2400" dirty="0"/>
              <a:t>Motivating employees to use the new system to aid in their work</a:t>
            </a:r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Migration Planning</a:t>
            </a:r>
          </a:p>
        </p:txBody>
      </p:sp>
    </p:spTree>
    <p:extLst>
      <p:ext uri="{BB962C8B-B14F-4D97-AF65-F5344CB8AC3E}">
        <p14:creationId xmlns:p14="http://schemas.microsoft.com/office/powerpoint/2010/main" val="110051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dirty="0"/>
              <a:t>Elements of a Migration Plan</a:t>
            </a:r>
          </a:p>
        </p:txBody>
      </p:sp>
      <p:pic>
        <p:nvPicPr>
          <p:cNvPr id="67174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44612"/>
            <a:ext cx="7543800" cy="4522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132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/>
              <a:t>Direct conversion</a:t>
            </a:r>
          </a:p>
          <a:p>
            <a:pPr lvl="1"/>
            <a:r>
              <a:rPr lang="en-US" dirty="0"/>
              <a:t>The new system instantly replaces the old one.</a:t>
            </a:r>
          </a:p>
          <a:p>
            <a:r>
              <a:rPr lang="en-US" b="1" dirty="0"/>
              <a:t>Parallel conversion</a:t>
            </a:r>
          </a:p>
          <a:p>
            <a:pPr lvl="1"/>
            <a:r>
              <a:rPr lang="en-US" dirty="0"/>
              <a:t>For a time both old and new systems are used.  The old is abandoned when the new is proven fully capable.</a:t>
            </a:r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Conversion Styles</a:t>
            </a:r>
          </a:p>
        </p:txBody>
      </p:sp>
    </p:spTree>
    <p:extLst>
      <p:ext uri="{BB962C8B-B14F-4D97-AF65-F5344CB8AC3E}">
        <p14:creationId xmlns:p14="http://schemas.microsoft.com/office/powerpoint/2010/main" val="164681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b="1" dirty="0"/>
              <a:t>Pilot</a:t>
            </a:r>
            <a:r>
              <a:rPr lang="en-US" sz="3200" dirty="0"/>
              <a:t> conversion</a:t>
            </a:r>
            <a:endParaRPr lang="en-US" dirty="0"/>
          </a:p>
          <a:p>
            <a:pPr lvl="1"/>
            <a:r>
              <a:rPr lang="en-US" sz="2400" dirty="0"/>
              <a:t>One or more locations are converted to work out bugs before extending to other locations</a:t>
            </a:r>
            <a:endParaRPr lang="en-US" dirty="0"/>
          </a:p>
          <a:p>
            <a:r>
              <a:rPr lang="en-US" sz="3200" b="1" dirty="0"/>
              <a:t>Phased</a:t>
            </a:r>
            <a:r>
              <a:rPr lang="en-US" sz="3200" dirty="0"/>
              <a:t> conversion</a:t>
            </a:r>
            <a:endParaRPr lang="en-US" dirty="0"/>
          </a:p>
          <a:p>
            <a:pPr lvl="1"/>
            <a:r>
              <a:rPr lang="en-US" sz="2400" dirty="0"/>
              <a:t>Locations are converted in sets</a:t>
            </a:r>
          </a:p>
          <a:p>
            <a:r>
              <a:rPr lang="en-US" sz="3200" b="1" dirty="0"/>
              <a:t>Simultaneous</a:t>
            </a:r>
            <a:r>
              <a:rPr lang="en-US" sz="3200" dirty="0"/>
              <a:t> conversion</a:t>
            </a:r>
            <a:endParaRPr lang="en-US" sz="2800" dirty="0"/>
          </a:p>
          <a:p>
            <a:pPr lvl="1"/>
            <a:r>
              <a:rPr lang="en-US" sz="2400" dirty="0"/>
              <a:t>All locations are converted at the same time</a:t>
            </a:r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Conversion Location</a:t>
            </a:r>
          </a:p>
        </p:txBody>
      </p:sp>
    </p:spTree>
    <p:extLst>
      <p:ext uri="{BB962C8B-B14F-4D97-AF65-F5344CB8AC3E}">
        <p14:creationId xmlns:p14="http://schemas.microsoft.com/office/powerpoint/2010/main" val="8768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/>
              <a:t>Whole system </a:t>
            </a:r>
            <a:r>
              <a:rPr lang="en-US" dirty="0"/>
              <a:t>conversion</a:t>
            </a:r>
          </a:p>
          <a:p>
            <a:pPr lvl="1"/>
            <a:r>
              <a:rPr lang="en-US" dirty="0"/>
              <a:t>All modules converted in one step</a:t>
            </a:r>
          </a:p>
          <a:p>
            <a:r>
              <a:rPr lang="en-US" b="1" dirty="0"/>
              <a:t>Modular </a:t>
            </a:r>
            <a:r>
              <a:rPr lang="en-US" dirty="0"/>
              <a:t>conversion</a:t>
            </a:r>
          </a:p>
          <a:p>
            <a:pPr lvl="1"/>
            <a:r>
              <a:rPr lang="en-US" dirty="0"/>
              <a:t>When modules are loosely associated, they can be converted one at a time</a:t>
            </a:r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Conversion Modules</a:t>
            </a:r>
          </a:p>
        </p:txBody>
      </p:sp>
    </p:spTree>
    <p:extLst>
      <p:ext uri="{BB962C8B-B14F-4D97-AF65-F5344CB8AC3E}">
        <p14:creationId xmlns:p14="http://schemas.microsoft.com/office/powerpoint/2010/main" val="178050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Conversion Strategies</a:t>
            </a:r>
          </a:p>
        </p:txBody>
      </p:sp>
      <p:pic>
        <p:nvPicPr>
          <p:cNvPr id="675843" name="Picture 3" descr="15-03_W-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233" y="1524000"/>
            <a:ext cx="7727967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340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r>
              <a:rPr lang="en-US" b="1" dirty="0"/>
              <a:t>Risk</a:t>
            </a:r>
          </a:p>
          <a:p>
            <a:pPr lvl="1"/>
            <a:r>
              <a:rPr lang="en-US" sz="2800" dirty="0"/>
              <a:t>Consequences of remaining bugs</a:t>
            </a:r>
          </a:p>
          <a:p>
            <a:r>
              <a:rPr lang="en-US" b="1" dirty="0"/>
              <a:t>Cost</a:t>
            </a:r>
          </a:p>
          <a:p>
            <a:pPr lvl="1"/>
            <a:r>
              <a:rPr lang="en-US" sz="2800" dirty="0"/>
              <a:t>Parallel requires paying for two systems for a period of time</a:t>
            </a:r>
          </a:p>
          <a:p>
            <a:pPr lvl="1"/>
            <a:r>
              <a:rPr lang="en-US" sz="2800" dirty="0"/>
              <a:t>Simultaneous requires more staff to support all locations</a:t>
            </a:r>
          </a:p>
          <a:p>
            <a:r>
              <a:rPr lang="en-US" b="1" dirty="0"/>
              <a:t>Time</a:t>
            </a:r>
          </a:p>
          <a:p>
            <a:pPr lvl="1"/>
            <a:r>
              <a:rPr lang="en-US" sz="2800" dirty="0"/>
              <a:t>Parallel, phased, modular require more time</a:t>
            </a:r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a Conversion Strategy</a:t>
            </a:r>
          </a:p>
        </p:txBody>
      </p:sp>
    </p:spTree>
    <p:extLst>
      <p:ext uri="{BB962C8B-B14F-4D97-AF65-F5344CB8AC3E}">
        <p14:creationId xmlns:p14="http://schemas.microsoft.com/office/powerpoint/2010/main" val="138520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39" y="476672"/>
            <a:ext cx="8229600" cy="1143000"/>
          </a:xfrm>
        </p:spPr>
        <p:txBody>
          <a:bodyPr>
            <a:noAutofit/>
          </a:bodyPr>
          <a:lstStyle/>
          <a:p>
            <a:r>
              <a:rPr lang="en-CA" dirty="0"/>
              <a:t>Characteristics of Conversion Strategies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3" y="2060848"/>
            <a:ext cx="811814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51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designed, implemented and tested your system, hopefully in an iterative methodology.</a:t>
            </a:r>
          </a:p>
          <a:p>
            <a:r>
              <a:rPr lang="en-US" dirty="0"/>
              <a:t>It passes the acceptance tests, and you’re ready to make the system available for the users. </a:t>
            </a:r>
          </a:p>
          <a:p>
            <a:r>
              <a:rPr lang="en-US" dirty="0"/>
              <a:t>How do you do that?</a:t>
            </a:r>
          </a:p>
        </p:txBody>
      </p:sp>
    </p:spTree>
    <p:extLst>
      <p:ext uri="{BB962C8B-B14F-4D97-AF65-F5344CB8AC3E}">
        <p14:creationId xmlns:p14="http://schemas.microsoft.com/office/powerpoint/2010/main" val="311412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you are leading the conversion from one word processor to another at the college.</a:t>
            </a:r>
          </a:p>
          <a:p>
            <a:pPr lvl="1"/>
            <a:r>
              <a:rPr lang="en-US" sz="2800" dirty="0"/>
              <a:t>Which conversion strategy would you use?</a:t>
            </a:r>
          </a:p>
          <a:p>
            <a:r>
              <a:rPr lang="en-US" sz="2800" dirty="0"/>
              <a:t>Suppose you are converting to a new web-based course registration system.</a:t>
            </a:r>
          </a:p>
          <a:p>
            <a:pPr lvl="1"/>
            <a:r>
              <a:rPr lang="en-US" sz="2800" dirty="0"/>
              <a:t>Which conversion strategy would you use?</a:t>
            </a:r>
          </a:p>
          <a:p>
            <a:r>
              <a:rPr lang="en-US" sz="2800" dirty="0"/>
              <a:t>Suppose you are installing an HR system for the first time.</a:t>
            </a:r>
          </a:p>
          <a:p>
            <a:pPr lvl="1"/>
            <a:r>
              <a:rPr lang="en-US" dirty="0"/>
              <a:t>Which conversion strategy would you use?</a:t>
            </a: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12788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management is the process of helping people to adopt and adapt to the to-be system and its accompanying work processes.</a:t>
            </a:r>
          </a:p>
        </p:txBody>
      </p:sp>
    </p:spTree>
    <p:extLst>
      <p:ext uri="{BB962C8B-B14F-4D97-AF65-F5344CB8AC3E}">
        <p14:creationId xmlns:p14="http://schemas.microsoft.com/office/powerpoint/2010/main" val="5790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/>
              <a:t>The sponsor is the business person who initiated the request for the new system</a:t>
            </a:r>
          </a:p>
          <a:p>
            <a:r>
              <a:rPr lang="en-US" sz="3200" dirty="0"/>
              <a:t>The change agent is the person(s) who lead the change effort</a:t>
            </a:r>
          </a:p>
          <a:p>
            <a:r>
              <a:rPr lang="en-US" sz="3200" dirty="0"/>
              <a:t>The potential adopter(s) are the people who must change</a:t>
            </a: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Key Roles in 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47299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368749"/>
              </p:ext>
            </p:extLst>
          </p:nvPr>
        </p:nvGraphicFramePr>
        <p:xfrm>
          <a:off x="395536" y="1556792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1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Sponsor</a:t>
                      </a:r>
                    </a:p>
                  </a:txBody>
                  <a:tcPr marL="86627" marR="86627"/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Change Agent</a:t>
                      </a:r>
                    </a:p>
                  </a:txBody>
                  <a:tcPr marL="86627" marR="86627"/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Adopters</a:t>
                      </a:r>
                      <a:r>
                        <a:rPr lang="en-CA" sz="2800" baseline="0" dirty="0">
                          <a:solidFill>
                            <a:schemeClr val="tx1"/>
                          </a:solidFill>
                        </a:rPr>
                        <a:t> (Users)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 marL="86627" marR="866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Wants the change</a:t>
                      </a:r>
                      <a:r>
                        <a:rPr lang="en-CA" sz="2800" baseline="0" dirty="0">
                          <a:solidFill>
                            <a:schemeClr val="tx1"/>
                          </a:solidFill>
                        </a:rPr>
                        <a:t> to occur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 marL="86627" marR="86627"/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Leads the change effort</a:t>
                      </a:r>
                    </a:p>
                  </a:txBody>
                  <a:tcPr marL="86627" marR="86627"/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People whose</a:t>
                      </a:r>
                      <a:r>
                        <a:rPr lang="en-CA" sz="2800" baseline="0" dirty="0">
                          <a:solidFill>
                            <a:schemeClr val="tx1"/>
                          </a:solidFill>
                        </a:rPr>
                        <a:t> job must change</a:t>
                      </a:r>
                    </a:p>
                    <a:p>
                      <a:r>
                        <a:rPr lang="en-CA" sz="2800" baseline="0" dirty="0">
                          <a:solidFill>
                            <a:schemeClr val="tx1"/>
                          </a:solidFill>
                        </a:rPr>
                        <a:t>20-30% - ready</a:t>
                      </a:r>
                    </a:p>
                    <a:p>
                      <a:r>
                        <a:rPr lang="en-CA" sz="2800" baseline="0" dirty="0">
                          <a:solidFill>
                            <a:schemeClr val="tx1"/>
                          </a:solidFill>
                        </a:rPr>
                        <a:t>20-30% - resistant</a:t>
                      </a:r>
                    </a:p>
                    <a:p>
                      <a:r>
                        <a:rPr lang="en-CA" sz="2800" baseline="0" dirty="0">
                          <a:solidFill>
                            <a:schemeClr val="tx1"/>
                          </a:solidFill>
                        </a:rPr>
                        <a:t>40-60% - reluctant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 marL="86627" marR="866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 Management Actors</a:t>
            </a:r>
          </a:p>
        </p:txBody>
      </p:sp>
    </p:spTree>
    <p:extLst>
      <p:ext uri="{BB962C8B-B14F-4D97-AF65-F5344CB8AC3E}">
        <p14:creationId xmlns:p14="http://schemas.microsoft.com/office/powerpoint/2010/main" val="263636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Adopter Scale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75" t="15101" b="11074"/>
          <a:stretch>
            <a:fillRect/>
          </a:stretch>
        </p:blipFill>
        <p:spPr bwMode="auto">
          <a:xfrm>
            <a:off x="152400" y="1676400"/>
            <a:ext cx="883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3635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/>
              <a:t>What is good for the organization, is not necessarily good for the individuals who work there</a:t>
            </a:r>
          </a:p>
          <a:p>
            <a:r>
              <a:rPr lang="en-US" sz="3200" dirty="0"/>
              <a:t>Cost versus benefit of transition as well as of to-be system</a:t>
            </a:r>
          </a:p>
          <a:p>
            <a:r>
              <a:rPr lang="en-US" sz="3200" dirty="0"/>
              <a:t>Adapting to new work processes requires effort, for which there may be no additional compensation</a:t>
            </a:r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Understanding Resistance to Change</a:t>
            </a:r>
          </a:p>
        </p:txBody>
      </p:sp>
    </p:spTree>
    <p:extLst>
      <p:ext uri="{BB962C8B-B14F-4D97-AF65-F5344CB8AC3E}">
        <p14:creationId xmlns:p14="http://schemas.microsoft.com/office/powerpoint/2010/main" val="1917389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dirty="0"/>
              <a:t>Training</a:t>
            </a:r>
          </a:p>
        </p:txBody>
      </p:sp>
      <p:sp>
        <p:nvSpPr>
          <p:cNvPr id="68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381000" y="1481138"/>
            <a:ext cx="8229600" cy="4525962"/>
          </a:xfrm>
        </p:spPr>
        <p:txBody>
          <a:bodyPr/>
          <a:lstStyle/>
          <a:p>
            <a:pPr>
              <a:buClrTx/>
            </a:pPr>
            <a:r>
              <a:rPr lang="en-US" dirty="0"/>
              <a:t>Every new system requires new skills</a:t>
            </a:r>
          </a:p>
          <a:p>
            <a:pPr>
              <a:buClrTx/>
            </a:pPr>
            <a:r>
              <a:rPr lang="en-US" dirty="0"/>
              <a:t>New skills may involve use of the technology itself</a:t>
            </a:r>
          </a:p>
          <a:p>
            <a:pPr>
              <a:buClrTx/>
            </a:pPr>
            <a:r>
              <a:rPr lang="en-US" dirty="0"/>
              <a:t>New skills may be needed to handle the changed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515065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dirty="0"/>
              <a:t>What to Train</a:t>
            </a:r>
          </a:p>
        </p:txBody>
      </p:sp>
      <p:sp>
        <p:nvSpPr>
          <p:cNvPr id="68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pPr>
              <a:buClrTx/>
            </a:pPr>
            <a:r>
              <a:rPr lang="en-US" dirty="0"/>
              <a:t>Should focus on helping users accomplish their tasks</a:t>
            </a:r>
          </a:p>
          <a:p>
            <a:pPr>
              <a:buClrTx/>
            </a:pPr>
            <a:r>
              <a:rPr lang="en-US" dirty="0"/>
              <a:t>Use cases provide an outline for common activities and a basis to plan training</a:t>
            </a:r>
          </a:p>
          <a:p>
            <a:pPr>
              <a:buClrTx/>
            </a:pPr>
            <a:r>
              <a:rPr lang="en-US" dirty="0"/>
              <a:t>Types of training:</a:t>
            </a:r>
          </a:p>
          <a:p>
            <a:pPr lvl="1"/>
            <a:r>
              <a:rPr lang="en-US" dirty="0"/>
              <a:t>One-to-one</a:t>
            </a:r>
          </a:p>
          <a:p>
            <a:pPr lvl="1"/>
            <a:r>
              <a:rPr lang="en-US" dirty="0"/>
              <a:t>Classroom</a:t>
            </a:r>
          </a:p>
          <a:p>
            <a:pPr lvl="1"/>
            <a:r>
              <a:rPr lang="en-US" dirty="0"/>
              <a:t>Computer-based</a:t>
            </a:r>
          </a:p>
        </p:txBody>
      </p:sp>
    </p:spTree>
    <p:extLst>
      <p:ext uri="{BB962C8B-B14F-4D97-AF65-F5344CB8AC3E}">
        <p14:creationId xmlns:p14="http://schemas.microsoft.com/office/powerpoint/2010/main" val="78378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Training Method</a:t>
            </a:r>
          </a:p>
        </p:txBody>
      </p:sp>
      <p:pic>
        <p:nvPicPr>
          <p:cNvPr id="4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03765"/>
            <a:ext cx="8891131" cy="231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881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571500" y="1676400"/>
            <a:ext cx="8001000" cy="4800600"/>
          </a:xfrm>
        </p:spPr>
        <p:txBody>
          <a:bodyPr/>
          <a:lstStyle/>
          <a:p>
            <a:r>
              <a:rPr lang="en-US" sz="3200" dirty="0"/>
              <a:t>Post-implementation activities include providing:</a:t>
            </a:r>
          </a:p>
          <a:p>
            <a:pPr lvl="1"/>
            <a:r>
              <a:rPr lang="en-US" sz="2600" b="1" dirty="0"/>
              <a:t>System support</a:t>
            </a:r>
            <a:r>
              <a:rPr lang="en-US" sz="2800" dirty="0"/>
              <a:t>, such as help desks</a:t>
            </a:r>
          </a:p>
          <a:p>
            <a:pPr lvl="1"/>
            <a:r>
              <a:rPr lang="en-US" sz="2600" b="1" dirty="0"/>
              <a:t>Systems maintenance</a:t>
            </a:r>
            <a:r>
              <a:rPr lang="en-US" sz="2800" dirty="0"/>
              <a:t>, fixing bugs and providing improvements</a:t>
            </a:r>
          </a:p>
          <a:p>
            <a:pPr lvl="1"/>
            <a:r>
              <a:rPr lang="en-US" sz="2600" b="1" dirty="0"/>
              <a:t>Project assessment</a:t>
            </a:r>
            <a:r>
              <a:rPr lang="en-US" sz="2800" dirty="0"/>
              <a:t>, learning how to improve from project experiences</a:t>
            </a: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Post-implementation Activities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206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from a test environment to a production environment</a:t>
            </a:r>
          </a:p>
          <a:p>
            <a:r>
              <a:rPr lang="en-US" dirty="0"/>
              <a:t>Handling data conversion</a:t>
            </a:r>
          </a:p>
          <a:p>
            <a:r>
              <a:rPr lang="en-US" dirty="0"/>
              <a:t>Putting the new system into operation – the system changeover plan</a:t>
            </a:r>
          </a:p>
          <a:p>
            <a:r>
              <a:rPr lang="en-US" dirty="0"/>
              <a:t>Training the users</a:t>
            </a:r>
          </a:p>
          <a:p>
            <a:r>
              <a:rPr lang="en-US" dirty="0"/>
              <a:t>Monitoring and Maintaining the system</a:t>
            </a:r>
          </a:p>
        </p:txBody>
      </p:sp>
    </p:spTree>
    <p:extLst>
      <p:ext uri="{BB962C8B-B14F-4D97-AF65-F5344CB8AC3E}">
        <p14:creationId xmlns:p14="http://schemas.microsoft.com/office/powerpoint/2010/main" val="4166753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Systems support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on-going</a:t>
            </a:r>
            <a:r>
              <a:rPr lang="en-US" dirty="0"/>
              <a:t> technical support for users, as well as the maintenance required to fix any errors, omissions, or new requirements that may arise</a:t>
            </a:r>
            <a:endParaRPr lang="en-CA" dirty="0"/>
          </a:p>
          <a:p>
            <a:r>
              <a:rPr lang="en-US" b="1" dirty="0"/>
              <a:t>Systems operation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day-to-day operation of an information system’s business processes and application programs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 vs. Operations</a:t>
            </a:r>
          </a:p>
        </p:txBody>
      </p:sp>
    </p:spTree>
    <p:extLst>
      <p:ext uri="{BB962C8B-B14F-4D97-AF65-F5344CB8AC3E}">
        <p14:creationId xmlns:p14="http://schemas.microsoft.com/office/powerpoint/2010/main" val="685582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Types of System Support</a:t>
            </a:r>
          </a:p>
        </p:txBody>
      </p:sp>
      <p:sp>
        <p:nvSpPr>
          <p:cNvPr id="69427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On-demand training at time of user need</a:t>
            </a:r>
          </a:p>
          <a:p>
            <a:r>
              <a:rPr lang="en-US" dirty="0"/>
              <a:t>Online support</a:t>
            </a:r>
          </a:p>
          <a:p>
            <a:pPr lvl="1"/>
            <a:r>
              <a:rPr lang="en-US" dirty="0"/>
              <a:t>Frequently asked questions (FAQ)</a:t>
            </a:r>
          </a:p>
          <a:p>
            <a:r>
              <a:rPr lang="en-US" dirty="0"/>
              <a:t>Help desk</a:t>
            </a:r>
          </a:p>
          <a:p>
            <a:pPr lvl="1"/>
            <a:r>
              <a:rPr lang="en-US" dirty="0"/>
              <a:t>Phone service for known issues</a:t>
            </a:r>
          </a:p>
          <a:p>
            <a:pPr lvl="1"/>
            <a:r>
              <a:rPr lang="en-US" dirty="0"/>
              <a:t>Level 2 Support</a:t>
            </a:r>
          </a:p>
          <a:p>
            <a:r>
              <a:rPr lang="en-US" dirty="0"/>
              <a:t>Application Support</a:t>
            </a:r>
          </a:p>
          <a:p>
            <a:pPr lvl="1"/>
            <a:r>
              <a:rPr lang="en-US" dirty="0"/>
              <a:t>Level 3 Support</a:t>
            </a:r>
          </a:p>
        </p:txBody>
      </p:sp>
    </p:spTree>
    <p:extLst>
      <p:ext uri="{BB962C8B-B14F-4D97-AF65-F5344CB8AC3E}">
        <p14:creationId xmlns:p14="http://schemas.microsoft.com/office/powerpoint/2010/main" val="408031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896544"/>
          </a:xfrm>
        </p:spPr>
        <p:txBody>
          <a:bodyPr>
            <a:normAutofit fontScale="92500"/>
          </a:bodyPr>
          <a:lstStyle/>
          <a:p>
            <a:pPr lvl="0"/>
            <a:r>
              <a:rPr lang="en-US" sz="3000" dirty="0"/>
              <a:t>Program </a:t>
            </a:r>
            <a:r>
              <a:rPr lang="en-US" sz="3000" b="1" dirty="0"/>
              <a:t>Maintenance</a:t>
            </a:r>
            <a:r>
              <a:rPr lang="en-US" sz="3000" dirty="0"/>
              <a:t> </a:t>
            </a:r>
          </a:p>
          <a:p>
            <a:pPr lvl="1"/>
            <a:r>
              <a:rPr lang="en-US" sz="2600" dirty="0"/>
              <a:t>corrects “bugs” that slipped through development process.</a:t>
            </a:r>
            <a:endParaRPr lang="en-CA" sz="2600" dirty="0"/>
          </a:p>
          <a:p>
            <a:pPr lvl="0"/>
            <a:r>
              <a:rPr lang="en-US" sz="3000" dirty="0"/>
              <a:t>System </a:t>
            </a:r>
            <a:r>
              <a:rPr lang="en-US" sz="3000" b="1" dirty="0"/>
              <a:t>Recovery</a:t>
            </a:r>
            <a:endParaRPr lang="en-US" sz="3000" dirty="0"/>
          </a:p>
          <a:p>
            <a:pPr lvl="1"/>
            <a:r>
              <a:rPr lang="en-US" sz="2600" dirty="0"/>
              <a:t>restoration of system &amp; data after a system failure</a:t>
            </a:r>
            <a:endParaRPr lang="en-CA" sz="2600" dirty="0"/>
          </a:p>
          <a:p>
            <a:pPr lvl="0"/>
            <a:r>
              <a:rPr lang="en-US" sz="3000" dirty="0"/>
              <a:t>Technical </a:t>
            </a:r>
            <a:r>
              <a:rPr lang="en-US" sz="3000" b="1" dirty="0"/>
              <a:t>Support</a:t>
            </a:r>
            <a:endParaRPr lang="en-US" sz="3000" dirty="0"/>
          </a:p>
          <a:p>
            <a:pPr lvl="1"/>
            <a:r>
              <a:rPr lang="en-US" sz="2600" dirty="0"/>
              <a:t>any assistance provided to users in response to inexperience or unanticipated situations.</a:t>
            </a:r>
          </a:p>
          <a:p>
            <a:r>
              <a:rPr lang="en-US" sz="3000" dirty="0"/>
              <a:t>System </a:t>
            </a:r>
            <a:r>
              <a:rPr lang="en-US" sz="3000" b="1" dirty="0"/>
              <a:t>Enhancement</a:t>
            </a:r>
            <a:r>
              <a:rPr lang="en-US" sz="3000" dirty="0"/>
              <a:t> </a:t>
            </a:r>
          </a:p>
          <a:p>
            <a:pPr lvl="1"/>
            <a:r>
              <a:rPr lang="en-US" sz="2600" dirty="0"/>
              <a:t>improvement of system to handle new business problems, new technical problems, or new technology requirements</a:t>
            </a:r>
            <a:endParaRPr lang="en-CA" sz="2600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 Activities</a:t>
            </a:r>
          </a:p>
        </p:txBody>
      </p:sp>
    </p:spTree>
    <p:extLst>
      <p:ext uri="{BB962C8B-B14F-4D97-AF65-F5344CB8AC3E}">
        <p14:creationId xmlns:p14="http://schemas.microsoft.com/office/powerpoint/2010/main" val="827050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System maintenance is the process of </a:t>
            </a:r>
            <a:r>
              <a:rPr lang="en-US" b="1" dirty="0"/>
              <a:t>refining</a:t>
            </a:r>
            <a:r>
              <a:rPr lang="en-US" dirty="0"/>
              <a:t> the system to make sure it continues to meet business needs</a:t>
            </a:r>
          </a:p>
          <a:p>
            <a:endParaRPr lang="en-US" dirty="0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System Maintenance</a:t>
            </a:r>
          </a:p>
        </p:txBody>
      </p:sp>
    </p:spTree>
    <p:extLst>
      <p:ext uri="{BB962C8B-B14F-4D97-AF65-F5344CB8AC3E}">
        <p14:creationId xmlns:p14="http://schemas.microsoft.com/office/powerpoint/2010/main" val="500298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To </a:t>
            </a:r>
            <a:r>
              <a:rPr lang="en-US" b="1" dirty="0"/>
              <a:t>correct</a:t>
            </a:r>
            <a:r>
              <a:rPr lang="en-US" dirty="0"/>
              <a:t> errors.</a:t>
            </a:r>
            <a:endParaRPr lang="en-CA" dirty="0"/>
          </a:p>
          <a:p>
            <a:pPr lvl="0"/>
            <a:r>
              <a:rPr lang="en-US" dirty="0"/>
              <a:t>To </a:t>
            </a:r>
            <a:r>
              <a:rPr lang="en-US" b="1" dirty="0"/>
              <a:t>preserve</a:t>
            </a:r>
            <a:r>
              <a:rPr lang="en-US" dirty="0"/>
              <a:t> those aspects of the programs that were correct and to avoid “ripple effects” of changes that may adversely affect the correctly functioning aspects.</a:t>
            </a:r>
            <a:endParaRPr lang="en-CA" dirty="0"/>
          </a:p>
          <a:p>
            <a:pPr lvl="0"/>
            <a:r>
              <a:rPr lang="en-US" dirty="0"/>
              <a:t>To avoid the </a:t>
            </a:r>
            <a:r>
              <a:rPr lang="en-US" b="1" dirty="0"/>
              <a:t>degradation</a:t>
            </a:r>
            <a:r>
              <a:rPr lang="en-US" dirty="0"/>
              <a:t> of system performance.</a:t>
            </a:r>
            <a:endParaRPr lang="en-CA" dirty="0"/>
          </a:p>
          <a:p>
            <a:pPr lvl="0"/>
            <a:r>
              <a:rPr lang="en-US" dirty="0"/>
              <a:t>To complete the task as </a:t>
            </a:r>
            <a:r>
              <a:rPr lang="en-US" b="1" dirty="0"/>
              <a:t>quickly</a:t>
            </a:r>
            <a:r>
              <a:rPr lang="en-US" dirty="0"/>
              <a:t> as possible without sacrificing quality and reliability of system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Maintenance Activities</a:t>
            </a:r>
          </a:p>
        </p:txBody>
      </p:sp>
    </p:spTree>
    <p:extLst>
      <p:ext uri="{BB962C8B-B14F-4D97-AF65-F5344CB8AC3E}">
        <p14:creationId xmlns:p14="http://schemas.microsoft.com/office/powerpoint/2010/main" val="8558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Test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environment: environment for the actual system.</a:t>
            </a:r>
          </a:p>
          <a:p>
            <a:pPr lvl="1"/>
            <a:r>
              <a:rPr lang="en-US" dirty="0"/>
              <a:t>Also called the operational environment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environment: environment that programmers and testers use to develop and maintain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6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Test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Access to the production environment is limited to users and must be strictly controlled.</a:t>
            </a:r>
          </a:p>
          <a:p>
            <a:pPr lvl="1"/>
            <a:r>
              <a:rPr lang="en-US" dirty="0"/>
              <a:t>Programmers/Testers should not have access to the production environment except to upgrade it.</a:t>
            </a:r>
          </a:p>
          <a:p>
            <a:r>
              <a:rPr lang="en-US" dirty="0"/>
              <a:t>The test environment contains copies of all programs, procedures and test data files.</a:t>
            </a:r>
          </a:p>
          <a:p>
            <a:r>
              <a:rPr lang="en-US" dirty="0"/>
              <a:t>Before making any changes to the production system, you must verify them in the test environment.</a:t>
            </a:r>
          </a:p>
        </p:txBody>
      </p:sp>
    </p:spTree>
    <p:extLst>
      <p:ext uri="{BB962C8B-B14F-4D97-AF65-F5344CB8AC3E}">
        <p14:creationId xmlns:p14="http://schemas.microsoft.com/office/powerpoint/2010/main" val="257470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versus Production Environment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36182" r="36010" b="27636"/>
          <a:stretch/>
        </p:blipFill>
        <p:spPr bwMode="auto">
          <a:xfrm>
            <a:off x="899592" y="2348880"/>
            <a:ext cx="7237379" cy="27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5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Test environments differ from Production environments</a:t>
            </a:r>
          </a:p>
          <a:p>
            <a:pPr lvl="1"/>
            <a:r>
              <a:rPr lang="en-CA" dirty="0"/>
              <a:t>Tests that pass in a test environment may not be successful in a production environment</a:t>
            </a:r>
          </a:p>
          <a:p>
            <a:r>
              <a:rPr lang="en-CA" dirty="0"/>
              <a:t>Production environments are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8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Hardware servers</a:t>
            </a:r>
          </a:p>
          <a:p>
            <a:r>
              <a:rPr lang="en-CA" dirty="0"/>
              <a:t>Application servers</a:t>
            </a:r>
          </a:p>
          <a:p>
            <a:r>
              <a:rPr lang="en-CA" dirty="0"/>
              <a:t>Networking, firewalls</a:t>
            </a:r>
          </a:p>
          <a:p>
            <a:r>
              <a:rPr lang="en-CA" dirty="0"/>
              <a:t>Software and OS versions</a:t>
            </a:r>
          </a:p>
          <a:p>
            <a:r>
              <a:rPr lang="en-CA" dirty="0"/>
              <a:t>Services (Authentication, Authorization, Monitoring, Billing, email)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8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Moving from the Test to the Production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effective testing process is essential.  Even the smallest change to the production environment can cause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any code modification, the acceptance tests need to be run, before the system is deployed to production.</a:t>
            </a:r>
          </a:p>
        </p:txBody>
      </p:sp>
    </p:spTree>
    <p:extLst>
      <p:ext uri="{BB962C8B-B14F-4D97-AF65-F5344CB8AC3E}">
        <p14:creationId xmlns:p14="http://schemas.microsoft.com/office/powerpoint/2010/main" val="1538541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1342</Words>
  <Application>Microsoft Office PowerPoint</Application>
  <PresentationFormat>On-screen Show (4:3)</PresentationFormat>
  <Paragraphs>186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Installation &amp; Operations </vt:lpstr>
      <vt:lpstr>And Now What?</vt:lpstr>
      <vt:lpstr>Topics for Discussion</vt:lpstr>
      <vt:lpstr>Production and Test Environments</vt:lpstr>
      <vt:lpstr>Production and Test Environments</vt:lpstr>
      <vt:lpstr>Test versus Production Environment</vt:lpstr>
      <vt:lpstr>Problem statement</vt:lpstr>
      <vt:lpstr>Production Environment</vt:lpstr>
      <vt:lpstr>Moving from the Test to the Production Environment</vt:lpstr>
      <vt:lpstr>Development, Testing, Acceptance and Production</vt:lpstr>
      <vt:lpstr>Data Conversion</vt:lpstr>
      <vt:lpstr>Migration Planning</vt:lpstr>
      <vt:lpstr>Elements of a Migration Plan</vt:lpstr>
      <vt:lpstr>Conversion Styles</vt:lpstr>
      <vt:lpstr>Conversion Location</vt:lpstr>
      <vt:lpstr>Conversion Modules</vt:lpstr>
      <vt:lpstr>Conversion Strategies</vt:lpstr>
      <vt:lpstr>Selecting a Conversion Strategy</vt:lpstr>
      <vt:lpstr>Characteristics of Conversion Strategies</vt:lpstr>
      <vt:lpstr>Your Turn</vt:lpstr>
      <vt:lpstr>Change Management</vt:lpstr>
      <vt:lpstr>Key Roles in Change Management</vt:lpstr>
      <vt:lpstr>Change Management Actors</vt:lpstr>
      <vt:lpstr>Adopter Scale</vt:lpstr>
      <vt:lpstr>Understanding Resistance to Change</vt:lpstr>
      <vt:lpstr>Training</vt:lpstr>
      <vt:lpstr>What to Train</vt:lpstr>
      <vt:lpstr>Selecting a Training Method</vt:lpstr>
      <vt:lpstr>Post-implementation Activities</vt:lpstr>
      <vt:lpstr>Support vs. Operations</vt:lpstr>
      <vt:lpstr>Types of System Support</vt:lpstr>
      <vt:lpstr>Support Activities</vt:lpstr>
      <vt:lpstr>System Maintenance</vt:lpstr>
      <vt:lpstr>Maintenance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2017-12-05T19:51:11Z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