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4"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commons.wikimedia.org/wiki/File:20110425_German_Shepherd_Dog_8505.jpg"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extLst/>
          </a:blip>
          <a:stretch>
            <a:fillRect/>
          </a:stretch>
        </p:blipFill>
        <p:spPr>
          <a:xfrm>
            <a:off x="7848600" y="6311900"/>
            <a:ext cx="1117600" cy="393700"/>
          </a:xfrm>
          <a:prstGeom prst="rect">
            <a:avLst/>
          </a:prstGeom>
          <a:ln w="12700">
            <a:miter lim="400000"/>
          </a:ln>
        </p:spPr>
      </p:pic>
      <p:pic>
        <p:nvPicPr>
          <p:cNvPr id="19"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Template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extLst/>
          </a:blip>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636666"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CA" sz="2800" dirty="0">
                <a:solidFill>
                  <a:srgbClr val="FFFFFF"/>
                </a:solidFill>
                <a:uFill>
                  <a:solidFill>
                    <a:srgbClr val="FFFFFF"/>
                  </a:solidFill>
                </a:uFill>
              </a:rPr>
              <a:t>7 </a:t>
            </a:r>
            <a:r>
              <a:rPr sz="2800" dirty="0">
                <a:solidFill>
                  <a:srgbClr val="FFFFFF"/>
                </a:solidFill>
                <a:uFill>
                  <a:solidFill>
                    <a:srgbClr val="FFFFFF"/>
                  </a:solidFill>
                </a:uFill>
              </a:rPr>
              <a:t>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22934497"/>
              </p:ext>
            </p:extLst>
          </p:nvPr>
        </p:nvGraphicFramePr>
        <p:xfrm>
          <a:off x="457200" y="4157879"/>
          <a:ext cx="8229600" cy="2086075"/>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433239" y="293528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2186956" y="338169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197009" y="4576761"/>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1896742" y="5031115"/>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267684" y="5532434"/>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554913"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CA" sz="2800" dirty="0">
                <a:solidFill>
                  <a:srgbClr val="FFFFFF"/>
                </a:solidFill>
                <a:uFill>
                  <a:solidFill>
                    <a:srgbClr val="FFFFFF"/>
                  </a:solidFill>
                </a:uFill>
              </a:rPr>
              <a:t>7</a:t>
            </a:r>
            <a:r>
              <a:rPr sz="2800" dirty="0">
                <a:solidFill>
                  <a:srgbClr val="FFFFFF"/>
                </a:solidFill>
                <a:uFill>
                  <a:solidFill>
                    <a:srgbClr val="FFFFFF"/>
                  </a:solidFill>
                </a:uFill>
              </a:rPr>
              <a:t>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extLst/>
          </a:blip>
          <a:stretch>
            <a:fillRect/>
          </a:stretch>
        </p:blipFill>
        <p:spPr>
          <a:xfrm>
            <a:off x="228600" y="3200400"/>
            <a:ext cx="1057276" cy="800100"/>
          </a:xfrm>
          <a:prstGeom prst="rect">
            <a:avLst/>
          </a:prstGeom>
          <a:ln w="12700">
            <a:round/>
          </a:ln>
        </p:spPr>
      </p:pic>
      <p:sp>
        <p:nvSpPr>
          <p:cNvPr id="223" name="Shape 223"/>
          <p:cNvSpPr/>
          <p:nvPr/>
        </p:nvSpPr>
        <p:spPr>
          <a:xfrm>
            <a:off x="1383189" y="4114800"/>
            <a:ext cx="4940455" cy="692497"/>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lang="en-CA" sz="4000" b="1" dirty="0">
                <a:uFill>
                  <a:solidFill/>
                </a:uFill>
              </a:rPr>
              <a:t>4</a:t>
            </a:r>
            <a:r>
              <a:rPr sz="4000" b="1" dirty="0">
                <a:uFill>
                  <a:solidFill/>
                </a:uFill>
              </a:rPr>
              <a:t> people, </a:t>
            </a:r>
            <a:r>
              <a:rPr lang="en-CA" sz="4000" b="1" dirty="0">
                <a:uFill>
                  <a:solidFill/>
                </a:uFill>
              </a:rPr>
              <a:t>7 </a:t>
            </a:r>
            <a:r>
              <a:rPr sz="4000" b="1" dirty="0">
                <a:uFill>
                  <a:solidFill/>
                </a:uFill>
              </a:rPr>
              <a:t>months, $</a:t>
            </a:r>
            <a:r>
              <a:rPr lang="en-CA" sz="4000" b="1" dirty="0">
                <a:uFill>
                  <a:solidFill/>
                </a:uFill>
              </a:rPr>
              <a:t>0</a:t>
            </a:r>
            <a:endParaRPr sz="4000" b="1" dirty="0">
              <a:uFill>
                <a:solidFill/>
              </a:u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2B5DAC-9CD4-40F2-96DA-A30821A10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238" y="0"/>
            <a:ext cx="5672261" cy="6857999"/>
          </a:xfrm>
          <a:prstGeom prst="rect">
            <a:avLst/>
          </a:prstGeom>
        </p:spPr>
      </p:pic>
    </p:spTree>
    <p:extLst>
      <p:ext uri="{BB962C8B-B14F-4D97-AF65-F5344CB8AC3E}">
        <p14:creationId xmlns:p14="http://schemas.microsoft.com/office/powerpoint/2010/main" val="21185770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CA" sz="4400" dirty="0">
                <a:solidFill>
                  <a:srgbClr val="1D4871"/>
                </a:solidFill>
                <a:uFill>
                  <a:solidFill>
                    <a:srgbClr val="1D4871"/>
                  </a:solidFill>
                </a:uFill>
              </a:rPr>
              <a:t>Happy Valley Kennels</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lang="en-CA" sz="3200" dirty="0">
                <a:solidFill>
                  <a:srgbClr val="9A9A9A"/>
                </a:solidFill>
                <a:uFill>
                  <a:solidFill>
                    <a:srgbClr val="9A9A9A"/>
                  </a:solidFill>
                </a:uFill>
              </a:rPr>
              <a:t>Jim and Sally Reed</a:t>
            </a:r>
            <a:endParaRPr sz="3200" dirty="0">
              <a:solidFill>
                <a:srgbClr val="9A9A9A"/>
              </a:solidFill>
              <a:uFill>
                <a:solidFill>
                  <a:srgbClr val="9A9A9A"/>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lang="en-CA" sz="3200" dirty="0">
                <a:uFill>
                  <a:solidFill/>
                </a:uFill>
              </a:rPr>
              <a:t>Improve the current manual system</a:t>
            </a:r>
            <a:endParaRPr sz="3200" dirty="0">
              <a:uFill>
                <a:solidFill/>
              </a:uFill>
            </a:endParaRPr>
          </a:p>
          <a:p>
            <a:pPr lvl="0">
              <a:defRPr sz="1800">
                <a:uFillTx/>
              </a:defRPr>
            </a:pPr>
            <a:r>
              <a:rPr lang="en-CA" sz="3200" dirty="0">
                <a:uFill>
                  <a:solidFill/>
                </a:uFill>
              </a:rPr>
              <a:t>Give HVK an online presence </a:t>
            </a:r>
            <a:endParaRPr lang="en-CA" dirty="0"/>
          </a:p>
          <a:p>
            <a:pPr lvl="0">
              <a:defRPr sz="1800">
                <a:uFillTx/>
              </a:defRPr>
            </a:pPr>
            <a:r>
              <a:rPr lang="en-CA" sz="3200" dirty="0">
                <a:uFill>
                  <a:solidFill/>
                </a:uFill>
              </a:rPr>
              <a:t>Making reservations easy</a:t>
            </a:r>
            <a:endParaRPr sz="3200" dirty="0">
              <a:uFill>
                <a:solidFill/>
              </a:uFill>
            </a:endParaRPr>
          </a:p>
        </p:txBody>
      </p:sp>
      <p:sp>
        <p:nvSpPr>
          <p:cNvPr id="33" name="Shape 33"/>
          <p:cNvSpPr/>
          <p:nvPr/>
        </p:nvSpPr>
        <p:spPr>
          <a:xfrm>
            <a:off x="1718365" y="4441622"/>
            <a:ext cx="5707269" cy="1184940"/>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3600"/>
            </a:lvl1pPr>
          </a:lstStyle>
          <a:p>
            <a:pPr lvl="0" algn="ctr">
              <a:defRPr sz="1800">
                <a:uFillTx/>
              </a:defRPr>
            </a:pPr>
            <a:r>
              <a:rPr lang="en-CA" sz="3600" dirty="0">
                <a:uFill>
                  <a:solidFill/>
                </a:uFill>
              </a:rPr>
              <a:t>Establish an online presence to retain customers </a:t>
            </a:r>
            <a:endParaRPr sz="3600" dirty="0">
              <a:uFill>
                <a:solidFill/>
              </a:uFill>
            </a:endParaRPr>
          </a:p>
        </p:txBody>
      </p:sp>
      <p:pic>
        <p:nvPicPr>
          <p:cNvPr id="34" name="image2.png"/>
          <p:cNvPicPr/>
          <p:nvPr/>
        </p:nvPicPr>
        <p:blipFill>
          <a:blip r:embed="rId4">
            <a:extLst/>
          </a:blip>
          <a:stretch>
            <a:fillRect/>
          </a:stretch>
        </p:blipFill>
        <p:spPr>
          <a:xfrm>
            <a:off x="117374" y="4055495"/>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uFill>
                  <a:solidFill/>
                </a:uFill>
              </a:rPr>
              <a:t>For </a:t>
            </a:r>
            <a:r>
              <a:rPr lang="en-CA" sz="3200" dirty="0">
                <a:solidFill>
                  <a:srgbClr val="008F00"/>
                </a:solidFill>
                <a:uFill>
                  <a:solidFill>
                    <a:srgbClr val="008F00"/>
                  </a:solidFill>
                </a:uFill>
              </a:rPr>
              <a:t>Jim and Sally Reed</a:t>
            </a:r>
            <a:endParaRPr sz="3200" dirty="0">
              <a:uFill>
                <a:solidFill/>
              </a:uFill>
            </a:endParaRPr>
          </a:p>
          <a:p>
            <a:pPr lvl="0">
              <a:lnSpc>
                <a:spcPct val="90000"/>
              </a:lnSpc>
              <a:defRPr sz="1800">
                <a:uFillTx/>
              </a:defRPr>
            </a:pPr>
            <a:r>
              <a:rPr sz="3200" dirty="0">
                <a:uFill>
                  <a:solidFill/>
                </a:uFill>
              </a:rPr>
              <a:t>who </a:t>
            </a:r>
            <a:r>
              <a:rPr lang="en-CA" sz="3200" dirty="0">
                <a:solidFill>
                  <a:srgbClr val="008F00"/>
                </a:solidFill>
                <a:uFill>
                  <a:solidFill>
                    <a:srgbClr val="008F00"/>
                  </a:solidFill>
                </a:uFill>
              </a:rPr>
              <a:t>need an online system</a:t>
            </a:r>
            <a:endParaRPr sz="3200" dirty="0">
              <a:uFill>
                <a:solidFill/>
              </a:uFill>
            </a:endParaRPr>
          </a:p>
          <a:p>
            <a:pPr lvl="0">
              <a:lnSpc>
                <a:spcPct val="90000"/>
              </a:lnSpc>
              <a:defRPr sz="1800">
                <a:uFillTx/>
              </a:defRPr>
            </a:pPr>
            <a:r>
              <a:rPr sz="3200" dirty="0">
                <a:uFill>
                  <a:solidFill/>
                </a:uFill>
              </a:rPr>
              <a:t>the </a:t>
            </a:r>
            <a:r>
              <a:rPr lang="en-CA" sz="3200" dirty="0">
                <a:solidFill>
                  <a:srgbClr val="008F00"/>
                </a:solidFill>
                <a:uFill>
                  <a:solidFill>
                    <a:srgbClr val="008F00"/>
                  </a:solidFill>
                </a:uFill>
              </a:rPr>
              <a:t>HVK registration system</a:t>
            </a:r>
            <a:endParaRPr sz="3200" dirty="0">
              <a:uFill>
                <a:solidFill/>
              </a:uFill>
            </a:endParaRPr>
          </a:p>
          <a:p>
            <a:pPr lvl="0">
              <a:lnSpc>
                <a:spcPct val="90000"/>
              </a:lnSpc>
              <a:defRPr sz="1800">
                <a:uFillTx/>
              </a:defRPr>
            </a:pPr>
            <a:r>
              <a:rPr sz="3200" dirty="0">
                <a:uFill>
                  <a:solidFill/>
                </a:uFill>
              </a:rPr>
              <a:t>is a </a:t>
            </a:r>
            <a:r>
              <a:rPr lang="en-CA" sz="3200" dirty="0">
                <a:solidFill>
                  <a:srgbClr val="008F00"/>
                </a:solidFill>
                <a:uFill>
                  <a:solidFill>
                    <a:srgbClr val="008F00"/>
                  </a:solidFill>
                </a:uFill>
              </a:rPr>
              <a:t>web application</a:t>
            </a:r>
            <a:endParaRPr sz="3200" dirty="0">
              <a:uFill>
                <a:solidFill/>
              </a:uFill>
            </a:endParaRPr>
          </a:p>
          <a:p>
            <a:pPr lvl="0">
              <a:lnSpc>
                <a:spcPct val="90000"/>
              </a:lnSpc>
              <a:defRPr sz="1800">
                <a:uFillTx/>
              </a:defRPr>
            </a:pPr>
            <a:r>
              <a:rPr sz="3200" dirty="0">
                <a:uFill>
                  <a:solidFill/>
                </a:uFill>
              </a:rPr>
              <a:t>that </a:t>
            </a:r>
            <a:r>
              <a:rPr lang="en-CA" sz="3200" dirty="0">
                <a:solidFill>
                  <a:srgbClr val="008F00"/>
                </a:solidFill>
                <a:uFill>
                  <a:solidFill>
                    <a:srgbClr val="008F00"/>
                  </a:solidFill>
                </a:uFill>
              </a:rPr>
              <a:t>allows customers to book online</a:t>
            </a:r>
            <a:endParaRPr sz="3200" dirty="0">
              <a:uFill>
                <a:solidFill/>
              </a:uFill>
            </a:endParaRPr>
          </a:p>
          <a:p>
            <a:pPr lvl="0">
              <a:lnSpc>
                <a:spcPct val="90000"/>
              </a:lnSpc>
              <a:defRPr sz="1800">
                <a:uFillTx/>
              </a:defRPr>
            </a:pPr>
            <a:r>
              <a:rPr sz="3200" dirty="0">
                <a:uFill>
                  <a:solidFill/>
                </a:uFill>
              </a:rPr>
              <a:t>Unlike </a:t>
            </a:r>
            <a:r>
              <a:rPr lang="en-CA" sz="3200" dirty="0">
                <a:solidFill>
                  <a:srgbClr val="008F00"/>
                </a:solidFill>
                <a:uFill>
                  <a:solidFill>
                    <a:srgbClr val="008F00"/>
                  </a:solidFill>
                </a:uFill>
              </a:rPr>
              <a:t>the current paper and phone system</a:t>
            </a:r>
            <a:endParaRPr sz="3200" dirty="0">
              <a:uFill>
                <a:solidFill/>
              </a:uFill>
            </a:endParaRPr>
          </a:p>
          <a:p>
            <a:pPr lvl="0">
              <a:lnSpc>
                <a:spcPct val="90000"/>
              </a:lnSpc>
              <a:defRPr sz="1800">
                <a:uFillTx/>
              </a:defRPr>
            </a:pPr>
            <a:r>
              <a:rPr sz="3200" dirty="0">
                <a:uFill>
                  <a:solidFill/>
                </a:uFill>
              </a:rPr>
              <a:t>our </a:t>
            </a:r>
            <a:r>
              <a:rPr sz="3200">
                <a:uFill>
                  <a:solidFill/>
                </a:uFill>
              </a:rPr>
              <a:t>project </a:t>
            </a:r>
            <a:r>
              <a:rPr lang="en-CA" sz="3200">
                <a:solidFill>
                  <a:srgbClr val="008F00"/>
                </a:solidFill>
                <a:uFill>
                  <a:solidFill>
                    <a:srgbClr val="008F00"/>
                  </a:solidFill>
                </a:uFill>
              </a:rPr>
              <a:t>is </a:t>
            </a:r>
            <a:r>
              <a:rPr lang="en-CA" sz="3200" dirty="0">
                <a:solidFill>
                  <a:srgbClr val="008F00"/>
                </a:solidFill>
                <a:uFill>
                  <a:solidFill>
                    <a:srgbClr val="008F00"/>
                  </a:solidFill>
                </a:uFill>
              </a:rPr>
              <a:t>online and easy</a:t>
            </a:r>
            <a:endParaRPr sz="3200" dirty="0">
              <a:uFill>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43" name="Shape 43"/>
          <p:cNvSpPr/>
          <p:nvPr/>
        </p:nvSpPr>
        <p:spPr>
          <a:xfrm>
            <a:off x="2667001" y="1535231"/>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2873662" y="1874838"/>
            <a:ext cx="3544240"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HVK reservation system</a:t>
            </a:r>
            <a:endParaRPr sz="2800" dirty="0">
              <a:uFill>
                <a:solidFill/>
              </a:uFill>
            </a:endParaRPr>
          </a:p>
        </p:txBody>
      </p:sp>
      <p:sp>
        <p:nvSpPr>
          <p:cNvPr id="46" name="Shape 46"/>
          <p:cNvSpPr/>
          <p:nvPr/>
        </p:nvSpPr>
        <p:spPr>
          <a:xfrm>
            <a:off x="3048000" y="2525831"/>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655988" y="3058179"/>
            <a:ext cx="77009"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endParaRPr sz="2800" dirty="0">
              <a:uFill>
                <a:solidFill/>
              </a:uFill>
            </a:endParaRPr>
          </a:p>
        </p:txBody>
      </p:sp>
      <p:sp>
        <p:nvSpPr>
          <p:cNvPr id="48" name="Shape 48"/>
          <p:cNvSpPr/>
          <p:nvPr/>
        </p:nvSpPr>
        <p:spPr>
          <a:xfrm>
            <a:off x="2667001" y="4049831"/>
            <a:ext cx="3822700" cy="938719"/>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lgn="ctr">
              <a:defRPr sz="1800">
                <a:uFillTx/>
              </a:defRPr>
            </a:pPr>
            <a:r>
              <a:rPr lang="en-CA" sz="2800" dirty="0">
                <a:uFill>
                  <a:solidFill/>
                </a:uFill>
              </a:rPr>
              <a:t>Giving your pets a home away from home</a:t>
            </a:r>
            <a:endParaRPr sz="2800" dirty="0">
              <a:uFill>
                <a:solidFill/>
              </a:uFill>
            </a:endParaRPr>
          </a:p>
        </p:txBody>
      </p:sp>
      <p:sp>
        <p:nvSpPr>
          <p:cNvPr id="49" name="Shape 49"/>
          <p:cNvSpPr/>
          <p:nvPr/>
        </p:nvSpPr>
        <p:spPr>
          <a:xfrm>
            <a:off x="3473116" y="5100251"/>
            <a:ext cx="2446182"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Online presence</a:t>
            </a:r>
            <a:endParaRPr sz="2800" dirty="0">
              <a:uFill>
                <a:solidFill/>
              </a:uFill>
            </a:endParaRPr>
          </a:p>
        </p:txBody>
      </p:sp>
      <p:sp>
        <p:nvSpPr>
          <p:cNvPr id="50" name="Shape 50"/>
          <p:cNvSpPr/>
          <p:nvPr/>
        </p:nvSpPr>
        <p:spPr>
          <a:xfrm>
            <a:off x="3783146" y="5581749"/>
            <a:ext cx="1712007"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Ease of use</a:t>
            </a:r>
          </a:p>
        </p:txBody>
      </p:sp>
      <p:sp>
        <p:nvSpPr>
          <p:cNvPr id="51" name="Shape 51"/>
          <p:cNvSpPr/>
          <p:nvPr/>
        </p:nvSpPr>
        <p:spPr>
          <a:xfrm>
            <a:off x="2944088" y="5988745"/>
            <a:ext cx="3268523"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Replace paper system</a:t>
            </a:r>
            <a:endParaRPr sz="2800" dirty="0">
              <a:uFill>
                <a:solidFill/>
              </a:uFill>
            </a:endParaRPr>
          </a:p>
        </p:txBody>
      </p:sp>
      <p:pic>
        <p:nvPicPr>
          <p:cNvPr id="3" name="Picture 2">
            <a:extLst>
              <a:ext uri="{FF2B5EF4-FFF2-40B4-BE49-F238E27FC236}">
                <a16:creationId xmlns:a16="http://schemas.microsoft.com/office/drawing/2014/main" id="{02CA0265-0A7A-4130-BF85-569AC252EC47}"/>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73116" y="2551377"/>
            <a:ext cx="2087506" cy="138675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3394567705"/>
              </p:ext>
            </p:extLst>
          </p:nvPr>
        </p:nvGraphicFramePr>
        <p:xfrm>
          <a:off x="381000" y="1396999"/>
          <a:ext cx="8458200" cy="3368038"/>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CA" dirty="0"/>
                        <a:t>Customers book reservations</a:t>
                      </a:r>
                    </a:p>
                  </a:txBody>
                  <a:tcPr marL="38100" marR="38100" marT="38100" marB="38100" horzOverflow="overflow"/>
                </a:tc>
                <a:tc>
                  <a:txBody>
                    <a:bodyPr/>
                    <a:lstStyle/>
                    <a:p>
                      <a:pPr algn="l"/>
                      <a:r>
                        <a:rPr lang="en-CA" sz="1800" dirty="0"/>
                        <a:t>Live stream pets to customers</a:t>
                      </a:r>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CA" dirty="0"/>
                        <a:t>Customers have dogs</a:t>
                      </a:r>
                    </a:p>
                  </a:txBody>
                  <a:tcPr marL="38100" marR="38100" marT="38100" marB="38100" horzOverflow="overflow"/>
                </a:tc>
                <a:tc>
                  <a:txBody>
                    <a:bodyPr/>
                    <a:lstStyle/>
                    <a:p>
                      <a:pPr algn="l"/>
                      <a:r>
                        <a:rPr lang="en-CA" sz="1800" dirty="0"/>
                        <a:t>Birds</a:t>
                      </a:r>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CA" sz="1800" dirty="0"/>
                        <a:t>Dogs have vaccinations</a:t>
                      </a:r>
                    </a:p>
                  </a:txBody>
                  <a:tcPr marL="38100" marR="38100" marT="38100" marB="38100" horzOverflow="overflow"/>
                </a:tc>
                <a:tc>
                  <a:txBody>
                    <a:bodyPr/>
                    <a:lstStyle/>
                    <a:p>
                      <a:pPr algn="l"/>
                      <a:r>
                        <a:rPr lang="en-CA" sz="1800" dirty="0"/>
                        <a:t>Profile picture</a:t>
                      </a: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CA" dirty="0"/>
                        <a:t>Dogs have vets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CA" dirty="0"/>
                        <a:t>Pet picture</a:t>
                      </a:r>
                      <a:endParaRPr dirty="0"/>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r>
                        <a:rPr lang="en-CA" dirty="0"/>
                        <a:t>User input is validated</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CA" dirty="0"/>
                        <a:t>Input is stored in database</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809020336"/>
                  </a:ext>
                </a:extLst>
              </a:tr>
            </a:tbl>
          </a:graphicData>
        </a:graphic>
      </p:graphicFrame>
      <p:graphicFrame>
        <p:nvGraphicFramePr>
          <p:cNvPr id="60" name="Table 60"/>
          <p:cNvGraphicFramePr/>
          <p:nvPr>
            <p:extLst>
              <p:ext uri="{D42A27DB-BD31-4B8C-83A1-F6EECF244321}">
                <p14:modId xmlns:p14="http://schemas.microsoft.com/office/powerpoint/2010/main" val="4084869293"/>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CA" dirty="0"/>
                        <a:t>Owners don’t decide food</a:t>
                      </a: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r>
                        <a:rPr lang="en-CA" dirty="0"/>
                        <a:t>Owners can’t input medication</a:t>
                      </a:r>
                      <a:endParaRPr dirty="0"/>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r>
                        <a:rPr lang="en-CA" dirty="0"/>
                        <a:t>Owners can’t book for cats</a:t>
                      </a:r>
                      <a:endParaRPr dirty="0"/>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5910876" y="3873395"/>
            <a:ext cx="3055324"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Front end developer</a:t>
            </a:r>
            <a:endParaRPr sz="2800" dirty="0">
              <a:uFill>
                <a:solidFill/>
              </a:uFill>
            </a:endParaRPr>
          </a:p>
        </p:txBody>
      </p:sp>
      <p:sp>
        <p:nvSpPr>
          <p:cNvPr id="69" name="Shape 69"/>
          <p:cNvSpPr/>
          <p:nvPr/>
        </p:nvSpPr>
        <p:spPr>
          <a:xfrm>
            <a:off x="0" y="3441029"/>
            <a:ext cx="2949525"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Back end developer</a:t>
            </a:r>
            <a:endParaRPr sz="2800" dirty="0">
              <a:uFill>
                <a:solidFill/>
              </a:uFill>
            </a:endParaRPr>
          </a:p>
        </p:txBody>
      </p:sp>
      <p:sp>
        <p:nvSpPr>
          <p:cNvPr id="70" name="Shape 70"/>
          <p:cNvSpPr/>
          <p:nvPr/>
        </p:nvSpPr>
        <p:spPr>
          <a:xfrm>
            <a:off x="3200400" y="1828800"/>
            <a:ext cx="2042226"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Database guy</a:t>
            </a:r>
            <a:endParaRPr sz="2800" dirty="0">
              <a:uFill>
                <a:solidFill/>
              </a:uFill>
            </a:endParaRPr>
          </a:p>
        </p:txBody>
      </p:sp>
      <p:sp>
        <p:nvSpPr>
          <p:cNvPr id="71" name="Shape 71"/>
          <p:cNvSpPr/>
          <p:nvPr/>
        </p:nvSpPr>
        <p:spPr>
          <a:xfrm>
            <a:off x="3276600" y="4352925"/>
            <a:ext cx="1934825"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en-CA" sz="2800" dirty="0">
                <a:uFill>
                  <a:solidFill/>
                </a:uFill>
              </a:rPr>
              <a:t>Jim and Sally</a:t>
            </a:r>
            <a:endParaRPr sz="2800" dirty="0">
              <a:uFill>
                <a:solidFill/>
              </a:uFill>
            </a:endParaRP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extLst/>
          </a:blip>
          <a:stretch>
            <a:fillRect/>
          </a:stretch>
        </p:blipFill>
        <p:spPr>
          <a:xfrm>
            <a:off x="6184900" y="1943100"/>
            <a:ext cx="800100" cy="927100"/>
          </a:xfrm>
          <a:prstGeom prst="rect">
            <a:avLst/>
          </a:prstGeom>
          <a:ln w="12700">
            <a:miter lim="400000"/>
          </a:ln>
        </p:spPr>
      </p:pic>
      <p:pic>
        <p:nvPicPr>
          <p:cNvPr id="74" name="image4.png"/>
          <p:cNvPicPr/>
          <p:nvPr/>
        </p:nvPicPr>
        <p:blipFill>
          <a:blip r:embed="rId5">
            <a:extLst/>
          </a:blip>
          <a:stretch>
            <a:fillRect/>
          </a:stretch>
        </p:blipFill>
        <p:spPr>
          <a:xfrm>
            <a:off x="1511300" y="1943100"/>
            <a:ext cx="800100" cy="927100"/>
          </a:xfrm>
          <a:prstGeom prst="rect">
            <a:avLst/>
          </a:prstGeom>
          <a:ln w="12700">
            <a:miter lim="400000"/>
          </a:ln>
        </p:spPr>
      </p:pic>
      <p:pic>
        <p:nvPicPr>
          <p:cNvPr id="75" name="image5.png"/>
          <p:cNvPicPr/>
          <p:nvPr/>
        </p:nvPicPr>
        <p:blipFill>
          <a:blip r:embed="rId6">
            <a:extLst/>
          </a:blip>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CA" dirty="0"/>
              <a:t>ASP.NET</a:t>
            </a:r>
            <a:endParaRPr dirty="0"/>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dirty="0"/>
          </a:p>
        </p:txBody>
      </p:sp>
      <p:grpSp>
        <p:nvGrpSpPr>
          <p:cNvPr id="90" name="Group 90"/>
          <p:cNvGrpSpPr/>
          <p:nvPr/>
        </p:nvGrpSpPr>
        <p:grpSpPr>
          <a:xfrm>
            <a:off x="7086600" y="1679448"/>
            <a:ext cx="914400" cy="1216154"/>
            <a:chOff x="0" y="0"/>
            <a:chExt cx="914400" cy="1216153"/>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lgn="ctr"/>
              <a:endParaRPr lang="en-CA" dirty="0"/>
            </a:p>
            <a:p>
              <a:pPr lvl="0" algn="ctr"/>
              <a:r>
                <a:rPr lang="en-CA" dirty="0"/>
                <a:t>SQL Server</a:t>
              </a:r>
              <a:endParaRPr dirty="0"/>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extLst/>
          </a:blip>
          <a:stretch>
            <a:fillRect/>
          </a:stretch>
        </p:blipFill>
        <p:spPr>
          <a:xfrm>
            <a:off x="5670996" y="4790182"/>
            <a:ext cx="1174304" cy="825501"/>
          </a:xfrm>
          <a:prstGeom prst="rect">
            <a:avLst/>
          </a:prstGeom>
          <a:ln w="12700">
            <a:miter lim="400000"/>
          </a:ln>
        </p:spPr>
      </p:pic>
      <p:pic>
        <p:nvPicPr>
          <p:cNvPr id="96" name="image7.png"/>
          <p:cNvPicPr/>
          <p:nvPr/>
        </p:nvPicPr>
        <p:blipFill>
          <a:blip r:embed="rId5">
            <a:extLst/>
          </a:blip>
          <a:stretch>
            <a:fillRect/>
          </a:stretch>
        </p:blipFill>
        <p:spPr>
          <a:xfrm>
            <a:off x="5791200" y="5854710"/>
            <a:ext cx="863600" cy="688073"/>
          </a:xfrm>
          <a:prstGeom prst="rect">
            <a:avLst/>
          </a:prstGeom>
          <a:ln w="12700">
            <a:miter lim="400000"/>
          </a:ln>
        </p:spPr>
      </p:pic>
      <p:pic>
        <p:nvPicPr>
          <p:cNvPr id="97" name="image8.png"/>
          <p:cNvPicPr/>
          <p:nvPr/>
        </p:nvPicPr>
        <p:blipFill>
          <a:blip r:embed="rId6">
            <a:extLst/>
          </a:blip>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dirty="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dirty="0">
                <a:uFill>
                  <a:solidFill/>
                </a:uFill>
              </a:rPr>
              <a:t>Out of scope</a:t>
            </a:r>
          </a:p>
        </p:txBody>
      </p:sp>
      <p:sp>
        <p:nvSpPr>
          <p:cNvPr id="100" name="Shape 100"/>
          <p:cNvSpPr/>
          <p:nvPr/>
        </p:nvSpPr>
        <p:spPr>
          <a:xfrm>
            <a:off x="626185" y="4495800"/>
            <a:ext cx="3350276" cy="1923604"/>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CA" sz="2400" dirty="0">
                <a:uFill>
                  <a:solidFill/>
                </a:uFill>
              </a:rPr>
              <a:t>C#, SQL</a:t>
            </a:r>
            <a:endParaRPr dirty="0">
              <a:uFill>
                <a:solidFill/>
              </a:uFill>
            </a:endParaRPr>
          </a:p>
          <a:p>
            <a:pPr lvl="0">
              <a:buSzPct val="100000"/>
              <a:buChar char="-"/>
              <a:defRPr>
                <a:uFillTx/>
              </a:defRPr>
            </a:pPr>
            <a:r>
              <a:rPr sz="2400" dirty="0">
                <a:uFill>
                  <a:solidFill/>
                </a:uFill>
              </a:rPr>
              <a:t> </a:t>
            </a:r>
            <a:r>
              <a:rPr lang="en-CA" sz="2400" dirty="0">
                <a:uFill>
                  <a:solidFill/>
                </a:uFill>
              </a:rPr>
              <a:t>SQL Server, ASP.NET</a:t>
            </a:r>
            <a:endParaRPr dirty="0">
              <a:uFill>
                <a:solidFill/>
              </a:uFill>
            </a:endParaRPr>
          </a:p>
          <a:p>
            <a:pPr lvl="0">
              <a:buSzPct val="100000"/>
              <a:buChar char="-"/>
              <a:defRPr>
                <a:uFillTx/>
              </a:defRPr>
            </a:pPr>
            <a:r>
              <a:rPr sz="2400" dirty="0">
                <a:uFill>
                  <a:solidFill/>
                </a:uFill>
              </a:rPr>
              <a:t> </a:t>
            </a:r>
            <a:r>
              <a:rPr lang="en-CA" sz="2400" dirty="0">
                <a:uFill>
                  <a:solidFill/>
                </a:uFill>
              </a:rPr>
              <a:t>Visual Studio, SQL Server</a:t>
            </a:r>
            <a:endParaRPr dirty="0">
              <a:uFill>
                <a:solidFill/>
              </a:uFill>
            </a:endParaRPr>
          </a:p>
          <a:p>
            <a:pPr lvl="0">
              <a:buSzPct val="100000"/>
              <a:buChar char="-"/>
              <a:defRPr>
                <a:uFillTx/>
              </a:defRPr>
            </a:pPr>
            <a:r>
              <a:rPr sz="2400" dirty="0">
                <a:uFill>
                  <a:solidFill/>
                </a:uFill>
              </a:rPr>
              <a:t> </a:t>
            </a:r>
            <a:r>
              <a:rPr lang="en-CA" sz="2400" dirty="0">
                <a:uFill>
                  <a:solidFill/>
                </a:uFill>
              </a:rPr>
              <a:t>ASP.NET</a:t>
            </a:r>
            <a:endParaRPr sz="2400" dirty="0">
              <a:uFill>
                <a:solidFill/>
              </a:uFill>
            </a:endParaRPr>
          </a:p>
        </p:txBody>
      </p:sp>
      <p:sp>
        <p:nvSpPr>
          <p:cNvPr id="2" name="TextBox 1">
            <a:extLst>
              <a:ext uri="{FF2B5EF4-FFF2-40B4-BE49-F238E27FC236}">
                <a16:creationId xmlns:a16="http://schemas.microsoft.com/office/drawing/2014/main" id="{6E984588-C793-4F95-B726-503562770A39}"/>
              </a:ext>
            </a:extLst>
          </p:cNvPr>
          <p:cNvSpPr txBox="1"/>
          <p:nvPr/>
        </p:nvSpPr>
        <p:spPr>
          <a:xfrm>
            <a:off x="2790827" y="2178625"/>
            <a:ext cx="589905"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HTTP</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CA" sz="3200" dirty="0">
                <a:uFill>
                  <a:solidFill/>
                </a:uFill>
              </a:rPr>
              <a:t>Pets dying in our care</a:t>
            </a:r>
            <a:endParaRPr sz="3200" dirty="0">
              <a:uFill>
                <a:solidFill/>
              </a:uFill>
            </a:endParaRPr>
          </a:p>
          <a:p>
            <a:pPr lvl="0">
              <a:defRPr sz="1800">
                <a:uFillTx/>
              </a:defRPr>
            </a:pPr>
            <a:r>
              <a:rPr lang="en-CA" sz="3200" dirty="0">
                <a:uFill>
                  <a:solidFill/>
                </a:uFill>
              </a:rPr>
              <a:t>Doing everything on paper</a:t>
            </a:r>
            <a:endParaRPr sz="3200" dirty="0">
              <a:uFill>
                <a:solidFill/>
              </a:uFill>
            </a:endParaRPr>
          </a:p>
          <a:p>
            <a:pPr lvl="0">
              <a:defRPr sz="1800">
                <a:uFillTx/>
              </a:defRPr>
            </a:pPr>
            <a:r>
              <a:rPr lang="en-CA" sz="3200" dirty="0">
                <a:uFill>
                  <a:solidFill/>
                </a:uFill>
              </a:rPr>
              <a:t>Our database failing</a:t>
            </a:r>
            <a:endParaRPr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extLst/>
          </a:blip>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TotalTime>
  <Words>890</Words>
  <Application>Microsoft Office PowerPoint</Application>
  <PresentationFormat>On-screen Show (4:3)</PresentationFormat>
  <Paragraphs>139</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White</vt:lpstr>
      <vt:lpstr>The Agile Inception Deck </vt:lpstr>
      <vt:lpstr>Happy Valley Kennels</vt:lpstr>
      <vt:lpstr>Why are we here?</vt:lpstr>
      <vt:lpstr>The elevator pitch</vt:lpstr>
      <vt:lpstr>Product box</vt:lpstr>
      <vt:lpstr>The NOT list</vt:lpstr>
      <vt:lpstr>Your project community</vt:lpstr>
      <vt:lpstr>Technical solution</vt:lpstr>
      <vt:lpstr>What keeps us up at night</vt:lpstr>
      <vt:lpstr>How big is this thing?</vt:lpstr>
      <vt:lpstr>Trade-off sliders</vt:lpstr>
      <vt:lpstr>The first release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Philip Dumaresq</dc:creator>
  <cp:lastModifiedBy>Philip Dumaresq</cp:lastModifiedBy>
  <cp:revision>5</cp:revision>
  <dcterms:modified xsi:type="dcterms:W3CDTF">2017-08-31T18:27:11Z</dcterms:modified>
</cp:coreProperties>
</file>