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7" r:id="rId2"/>
    <p:sldId id="259" r:id="rId3"/>
    <p:sldId id="262" r:id="rId4"/>
    <p:sldId id="261" r:id="rId5"/>
    <p:sldId id="263" r:id="rId6"/>
    <p:sldId id="264" r:id="rId7"/>
    <p:sldId id="266" r:id="rId8"/>
    <p:sldId id="270" r:id="rId9"/>
    <p:sldId id="267" r:id="rId10"/>
    <p:sldId id="269" r:id="rId11"/>
  </p:sldIdLst>
  <p:sldSz cx="9144000" cy="6858000" type="screen4x3"/>
  <p:notesSz cx="6858000" cy="9144000"/>
  <p:defaultTextStyle>
    <a:lvl1pPr>
      <a:buClr>
        <a:srgbClr val="000000"/>
      </a:buClr>
      <a:defRPr>
        <a:uFill>
          <a:solidFill/>
        </a:uFill>
        <a:latin typeface="+mn-lt"/>
        <a:ea typeface="+mn-ea"/>
        <a:cs typeface="+mn-cs"/>
        <a:sym typeface="Calibri"/>
      </a:defRPr>
    </a:lvl1pPr>
    <a:lvl2pPr indent="342900">
      <a:buClr>
        <a:srgbClr val="000000"/>
      </a:buClr>
      <a:defRPr>
        <a:uFill>
          <a:solidFill/>
        </a:uFill>
        <a:latin typeface="+mn-lt"/>
        <a:ea typeface="+mn-ea"/>
        <a:cs typeface="+mn-cs"/>
        <a:sym typeface="Calibri"/>
      </a:defRPr>
    </a:lvl2pPr>
    <a:lvl3pPr indent="685800">
      <a:buClr>
        <a:srgbClr val="000000"/>
      </a:buClr>
      <a:defRPr>
        <a:uFill>
          <a:solidFill/>
        </a:uFill>
        <a:latin typeface="+mn-lt"/>
        <a:ea typeface="+mn-ea"/>
        <a:cs typeface="+mn-cs"/>
        <a:sym typeface="Calibri"/>
      </a:defRPr>
    </a:lvl3pPr>
    <a:lvl4pPr indent="1028700">
      <a:buClr>
        <a:srgbClr val="000000"/>
      </a:buClr>
      <a:defRPr>
        <a:uFill>
          <a:solidFill/>
        </a:uFill>
        <a:latin typeface="+mn-lt"/>
        <a:ea typeface="+mn-ea"/>
        <a:cs typeface="+mn-cs"/>
        <a:sym typeface="Calibri"/>
      </a:defRPr>
    </a:lvl4pPr>
    <a:lvl5pPr indent="1371600">
      <a:buClr>
        <a:srgbClr val="000000"/>
      </a:buClr>
      <a:defRPr>
        <a:uFill>
          <a:solidFill/>
        </a:uFill>
        <a:latin typeface="+mn-lt"/>
        <a:ea typeface="+mn-ea"/>
        <a:cs typeface="+mn-cs"/>
        <a:sym typeface="Calibri"/>
      </a:defRPr>
    </a:lvl5pPr>
    <a:lvl6pPr indent="1714500">
      <a:buClr>
        <a:srgbClr val="000000"/>
      </a:buClr>
      <a:defRPr>
        <a:uFill>
          <a:solidFill/>
        </a:uFill>
        <a:latin typeface="+mn-lt"/>
        <a:ea typeface="+mn-ea"/>
        <a:cs typeface="+mn-cs"/>
        <a:sym typeface="Calibri"/>
      </a:defRPr>
    </a:lvl6pPr>
    <a:lvl7pPr indent="2057400">
      <a:buClr>
        <a:srgbClr val="000000"/>
      </a:buClr>
      <a:defRPr>
        <a:uFill>
          <a:solidFill/>
        </a:uFill>
        <a:latin typeface="+mn-lt"/>
        <a:ea typeface="+mn-ea"/>
        <a:cs typeface="+mn-cs"/>
        <a:sym typeface="Calibri"/>
      </a:defRPr>
    </a:lvl7pPr>
    <a:lvl8pPr indent="2400300">
      <a:buClr>
        <a:srgbClr val="000000"/>
      </a:buClr>
      <a:defRPr>
        <a:uFill>
          <a:solidFill/>
        </a:uFill>
        <a:latin typeface="+mn-lt"/>
        <a:ea typeface="+mn-ea"/>
        <a:cs typeface="+mn-cs"/>
        <a:sym typeface="Calibri"/>
      </a:defRPr>
    </a:lvl8pPr>
    <a:lvl9pPr indent="2743200">
      <a:buClr>
        <a:srgbClr val="000000"/>
      </a:buClr>
      <a:defRPr>
        <a:uFill>
          <a:solidFill/>
        </a:uFill>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1EAF4"/>
          </a:solidFill>
        </a:fill>
      </a:tcStyle>
    </a:wholeTbl>
    <a:band2H>
      <a:tcTxStyle/>
      <a:tcStyle>
        <a:tcBdr/>
        <a:fill>
          <a:solidFill>
            <a:srgbClr val="F1F5FA"/>
          </a:solidFill>
        </a:fill>
      </a:tcStyle>
    </a:band2H>
    <a:firstCol>
      <a:tcTxStyle b="on" i="off">
        <a:fontRef idx="minor">
          <a:srgbClr val="FFFFFF"/>
        </a:fontRef>
        <a:srgbClr val="FFFFFF"/>
      </a:tcTxStyle>
      <a:tcStyle>
        <a:tcBdr>
          <a:left>
            <a:ln w="12700" cap="flat">
              <a:solidFill>
                <a:srgbClr val="FFFFFF"/>
              </a:solidFill>
              <a:prstDash val="solid"/>
              <a:round/>
            </a:ln>
          </a:left>
          <a:right>
            <a:ln w="381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6095C9"/>
          </a:solidFill>
        </a:fill>
      </a:tcStyle>
    </a:firstRow>
  </a:tblStyle>
  <a:tblStyle styleId="{C7B018BB-80A7-4F77-B60F-C8B233D01FF8}" styleName="">
    <a:tblBg/>
    <a:wholeTbl>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a:font>
          <a:latin typeface="Helvetica Light"/>
          <a:ea typeface="Helvetica Light"/>
          <a:cs typeface="Helvetica Light"/>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00882B"/>
          </a:solidFill>
        </a:fill>
      </a:tcStyle>
    </a:firstRow>
  </a:tblStyle>
  <a:tblStyle styleId="{EEE7283C-3CF3-47DC-8721-378D4A62B228}" styleName="">
    <a:tblBg/>
    <a:wholeTbl>
      <a:tcTxStyle>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a:font>
          <a:latin typeface="Helvetica Light"/>
          <a:ea typeface="Helvetica Light"/>
          <a:cs typeface="Helvetica Light"/>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a:font>
          <a:latin typeface="Helvetica Light"/>
          <a:ea typeface="Helvetica Light"/>
          <a:cs typeface="Helvetica Light"/>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a:font>
          <a:latin typeface="Helvetica Light"/>
          <a:ea typeface="Helvetica Light"/>
          <a:cs typeface="Helvetica Light"/>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4C3C2611-4C71-4FC5-86AE-919BDF0F9419}" styleName="">
    <a:tblBg/>
    <a:wholeTbl>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Light"/>
          <a:ea typeface="Helvetica Light"/>
          <a:cs typeface="Helvetica Ligh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036" autoAdjust="0"/>
  </p:normalViewPr>
  <p:slideViewPr>
    <p:cSldViewPr>
      <p:cViewPr varScale="1">
        <p:scale>
          <a:sx n="55" d="100"/>
          <a:sy n="55" d="100"/>
        </p:scale>
        <p:origin x="1600"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568485279"/>
      </p:ext>
    </p:extLst>
  </p:cSld>
  <p:clrMap bg1="lt1" tx1="dk1" bg2="lt2" tx2="dk2" accent1="accent1" accent2="accent2" accent3="accent3" accent4="accent4" accent5="accent5" accent6="accent6" hlink="hlink" folHlink="folHlink"/>
  <p:notesStyle>
    <a:lvl1pPr>
      <a:defRPr sz="1200">
        <a:uFill>
          <a:solidFill/>
        </a:uFill>
        <a:latin typeface="+mn-lt"/>
        <a:ea typeface="+mn-ea"/>
        <a:cs typeface="+mn-cs"/>
        <a:sym typeface="Calibri"/>
      </a:defRPr>
    </a:lvl1pPr>
    <a:lvl2pPr indent="228600">
      <a:defRPr sz="1200">
        <a:uFill>
          <a:solidFill/>
        </a:uFill>
        <a:latin typeface="+mn-lt"/>
        <a:ea typeface="+mn-ea"/>
        <a:cs typeface="+mn-cs"/>
        <a:sym typeface="Calibri"/>
      </a:defRPr>
    </a:lvl2pPr>
    <a:lvl3pPr indent="457200">
      <a:defRPr sz="1200">
        <a:uFill>
          <a:solidFill/>
        </a:uFill>
        <a:latin typeface="+mn-lt"/>
        <a:ea typeface="+mn-ea"/>
        <a:cs typeface="+mn-cs"/>
        <a:sym typeface="Calibri"/>
      </a:defRPr>
    </a:lvl3pPr>
    <a:lvl4pPr indent="685800">
      <a:defRPr sz="1200">
        <a:uFill>
          <a:solidFill/>
        </a:uFill>
        <a:latin typeface="+mn-lt"/>
        <a:ea typeface="+mn-ea"/>
        <a:cs typeface="+mn-cs"/>
        <a:sym typeface="Calibri"/>
      </a:defRPr>
    </a:lvl4pPr>
    <a:lvl5pPr indent="914400">
      <a:defRPr sz="1200">
        <a:uFill>
          <a:solidFill/>
        </a:uFill>
        <a:latin typeface="+mn-lt"/>
        <a:ea typeface="+mn-ea"/>
        <a:cs typeface="+mn-cs"/>
        <a:sym typeface="Calibri"/>
      </a:defRPr>
    </a:lvl5pPr>
    <a:lvl6pPr indent="1143000">
      <a:defRPr sz="1200">
        <a:uFill>
          <a:solidFill/>
        </a:uFill>
        <a:latin typeface="+mn-lt"/>
        <a:ea typeface="+mn-ea"/>
        <a:cs typeface="+mn-cs"/>
        <a:sym typeface="Calibri"/>
      </a:defRPr>
    </a:lvl6pPr>
    <a:lvl7pPr indent="1371600">
      <a:defRPr sz="1200">
        <a:uFill>
          <a:solidFill/>
        </a:uFill>
        <a:latin typeface="+mn-lt"/>
        <a:ea typeface="+mn-ea"/>
        <a:cs typeface="+mn-cs"/>
        <a:sym typeface="Calibri"/>
      </a:defRPr>
    </a:lvl7pPr>
    <a:lvl8pPr indent="1600200">
      <a:defRPr sz="1200">
        <a:uFill>
          <a:solidFill/>
        </a:uFill>
        <a:latin typeface="+mn-lt"/>
        <a:ea typeface="+mn-ea"/>
        <a:cs typeface="+mn-cs"/>
        <a:sym typeface="Calibri"/>
      </a:defRPr>
    </a:lvl8pPr>
    <a:lvl9pPr indent="1828800">
      <a:defRPr sz="1200">
        <a:uFill>
          <a:solidFill/>
        </a:uFill>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prstGeom prst="rect">
            <a:avLst/>
          </a:prstGeom>
        </p:spPr>
        <p:txBody>
          <a:bodyPr/>
          <a:lstStyle/>
          <a:p>
            <a:pPr lvl="0"/>
            <a:endParaRPr/>
          </a:p>
        </p:txBody>
      </p:sp>
      <p:sp>
        <p:nvSpPr>
          <p:cNvPr id="28" name="Shape 28"/>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Project name – pick a cool sounding name for your project</a:t>
            </a:r>
          </a:p>
          <a:p>
            <a:pPr lvl="0">
              <a:buClr>
                <a:srgbClr val="000000"/>
              </a:buClr>
              <a:defRPr sz="1800">
                <a:uFillTx/>
              </a:defRPr>
            </a:pPr>
            <a:r>
              <a:rPr sz="1200">
                <a:uFill>
                  <a:solidFill/>
                </a:uFill>
              </a:rPr>
              <a:t>Sponsors – list your project sponsors here (the people with the money)</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Putting your sponsors name boldly out there for all to see is a great way to get their engagement and attention (necessary for any successful project).</a:t>
            </a:r>
          </a:p>
        </p:txBody>
      </p:sp>
    </p:spTree>
    <p:extLst>
      <p:ext uri="{BB962C8B-B14F-4D97-AF65-F5344CB8AC3E}">
        <p14:creationId xmlns:p14="http://schemas.microsoft.com/office/powerpoint/2010/main" val="2654248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Shape 231"/>
          <p:cNvSpPr>
            <a:spLocks noGrp="1" noRot="1" noChangeAspect="1"/>
          </p:cNvSpPr>
          <p:nvPr>
            <p:ph type="sldImg"/>
          </p:nvPr>
        </p:nvSpPr>
        <p:spPr>
          <a:prstGeom prst="rect">
            <a:avLst/>
          </a:prstGeom>
        </p:spPr>
        <p:txBody>
          <a:bodyPr/>
          <a:lstStyle/>
          <a:p>
            <a:pPr lvl="0"/>
            <a:endParaRPr/>
          </a:p>
        </p:txBody>
      </p:sp>
      <p:sp>
        <p:nvSpPr>
          <p:cNvPr id="232" name="Shape 23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That’s it! Create your deck.</a:t>
            </a:r>
          </a:p>
          <a:p>
            <a:pPr lvl="0">
              <a:buClr>
                <a:srgbClr val="000000"/>
              </a:buClr>
              <a:defRPr sz="1800">
                <a:uFillTx/>
              </a:defRPr>
            </a:pPr>
            <a:r>
              <a:rPr sz="1200">
                <a:uFill>
                  <a:solidFill/>
                </a:uFill>
              </a:rPr>
              <a:t>Put it somewhere visible for all too see.</a:t>
            </a:r>
          </a:p>
          <a:p>
            <a:pPr lvl="0">
              <a:buClr>
                <a:srgbClr val="000000"/>
              </a:buClr>
              <a:defRPr sz="1800">
                <a:uFillTx/>
              </a:defRPr>
            </a:pPr>
            <a:r>
              <a:rPr sz="1200">
                <a:uFill>
                  <a:solidFill/>
                </a:uFill>
              </a:rPr>
              <a:t>And update it when things change.</a:t>
            </a:r>
          </a:p>
          <a:p>
            <a:pPr lvl="0">
              <a:buClr>
                <a:srgbClr val="000000"/>
              </a:buClr>
              <a:defRPr sz="1800">
                <a:uFillTx/>
              </a:defRPr>
            </a:pPr>
            <a:endParaRPr sz="1200">
              <a:uFill>
                <a:solidFill/>
              </a:uFill>
            </a:endParaRPr>
          </a:p>
          <a:p>
            <a:pPr lvl="0">
              <a:buClr>
                <a:srgbClr val="000000"/>
              </a:buClr>
              <a:defRPr sz="1800">
                <a:uFillTx/>
              </a:defRPr>
            </a:pPr>
            <a:r>
              <a:rPr sz="1200">
                <a:uFill>
                  <a:solidFill/>
                </a:uFill>
              </a:rPr>
              <a:t>Good luck!</a:t>
            </a:r>
          </a:p>
        </p:txBody>
      </p:sp>
    </p:spTree>
    <p:extLst>
      <p:ext uri="{BB962C8B-B14F-4D97-AF65-F5344CB8AC3E}">
        <p14:creationId xmlns:p14="http://schemas.microsoft.com/office/powerpoint/2010/main" val="1325897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Change</a:t>
            </a:r>
            <a:r>
              <a:rPr lang="en-CA" baseline="0" dirty="0"/>
              <a:t> the green text to apply to the system to be developed.  Remove the square brackets and change all text in the list to </a:t>
            </a:r>
            <a:r>
              <a:rPr lang="en-CA" baseline="0"/>
              <a:t>be black.</a:t>
            </a:r>
            <a:endParaRPr lang="en-US"/>
          </a:p>
        </p:txBody>
      </p:sp>
    </p:spTree>
    <p:extLst>
      <p:ext uri="{BB962C8B-B14F-4D97-AF65-F5344CB8AC3E}">
        <p14:creationId xmlns:p14="http://schemas.microsoft.com/office/powerpoint/2010/main" val="1367488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a:spLocks noGrp="1" noRot="1" noChangeAspect="1"/>
          </p:cNvSpPr>
          <p:nvPr>
            <p:ph type="sldImg"/>
          </p:nvPr>
        </p:nvSpPr>
        <p:spPr>
          <a:prstGeom prst="rect">
            <a:avLst/>
          </a:prstGeom>
        </p:spPr>
        <p:txBody>
          <a:bodyPr/>
          <a:lstStyle/>
          <a:p>
            <a:pPr lvl="0"/>
            <a:endParaRPr/>
          </a:p>
        </p:txBody>
      </p:sp>
      <p:sp>
        <p:nvSpPr>
          <p:cNvPr id="77" name="Shape 77"/>
          <p:cNvSpPr>
            <a:spLocks noGrp="1"/>
          </p:cNvSpPr>
          <p:nvPr>
            <p:ph type="body" sz="quarter" idx="1"/>
          </p:nvPr>
        </p:nvSpPr>
        <p:spPr>
          <a:prstGeom prst="rect">
            <a:avLst/>
          </a:prstGeom>
        </p:spPr>
        <p:txBody>
          <a:bodyPr/>
          <a:lstStyle/>
          <a:p>
            <a:pPr lvl="0">
              <a:buClr>
                <a:srgbClr val="000000"/>
              </a:buClr>
              <a:defRPr sz="1800">
                <a:uFillTx/>
              </a:defRPr>
            </a:pPr>
            <a:r>
              <a:rPr lang="en-CA" sz="1200" dirty="0">
                <a:uFill>
                  <a:solidFill/>
                </a:uFill>
              </a:rPr>
              <a:t>Include</a:t>
            </a:r>
            <a:r>
              <a:rPr lang="en-CA" sz="1200" baseline="0" dirty="0">
                <a:uFill>
                  <a:solidFill/>
                </a:uFill>
              </a:rPr>
              <a:t> the context diagram here</a:t>
            </a:r>
            <a:endParaRPr sz="1200" dirty="0">
              <a:uFill>
                <a:solidFill/>
              </a:uFill>
            </a:endParaRPr>
          </a:p>
        </p:txBody>
      </p:sp>
    </p:spTree>
    <p:extLst>
      <p:ext uri="{BB962C8B-B14F-4D97-AF65-F5344CB8AC3E}">
        <p14:creationId xmlns:p14="http://schemas.microsoft.com/office/powerpoint/2010/main" val="67103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Shape 61"/>
          <p:cNvSpPr>
            <a:spLocks noGrp="1" noRot="1" noChangeAspect="1"/>
          </p:cNvSpPr>
          <p:nvPr>
            <p:ph type="sldImg"/>
          </p:nvPr>
        </p:nvSpPr>
        <p:spPr>
          <a:prstGeom prst="rect">
            <a:avLst/>
          </a:prstGeom>
        </p:spPr>
        <p:txBody>
          <a:bodyPr/>
          <a:lstStyle/>
          <a:p>
            <a:pPr lvl="0"/>
            <a:endParaRPr/>
          </a:p>
        </p:txBody>
      </p:sp>
      <p:sp>
        <p:nvSpPr>
          <p:cNvPr id="62" name="Shape 62"/>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List all the big ticket items you are (and are NOT) going to deliver within the scope of this project.</a:t>
            </a:r>
          </a:p>
          <a:p>
            <a:pPr lvl="0">
              <a:buClr>
                <a:srgbClr val="000000"/>
              </a:buClr>
              <a:defRPr sz="1800">
                <a:uFillTx/>
              </a:defRPr>
            </a:pPr>
            <a:r>
              <a:rPr sz="1200" dirty="0">
                <a:uFill>
                  <a:solidFill/>
                </a:uFill>
              </a:rPr>
              <a:t>Before starting your project move all the UNRESOLVED ones to either IN or OUT.</a:t>
            </a:r>
          </a:p>
        </p:txBody>
      </p:sp>
    </p:spTree>
    <p:extLst>
      <p:ext uri="{BB962C8B-B14F-4D97-AF65-F5344CB8AC3E}">
        <p14:creationId xmlns:p14="http://schemas.microsoft.com/office/powerpoint/2010/main" val="3607858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Shape 101"/>
          <p:cNvSpPr>
            <a:spLocks noGrp="1" noRot="1" noChangeAspect="1"/>
          </p:cNvSpPr>
          <p:nvPr>
            <p:ph type="sldImg"/>
          </p:nvPr>
        </p:nvSpPr>
        <p:spPr>
          <a:prstGeom prst="rect">
            <a:avLst/>
          </a:prstGeom>
        </p:spPr>
        <p:txBody>
          <a:bodyPr/>
          <a:lstStyle/>
          <a:p>
            <a:pPr lvl="0"/>
            <a:endParaRPr/>
          </a:p>
        </p:txBody>
      </p:sp>
      <p:sp>
        <p:nvSpPr>
          <p:cNvPr id="102" name="Shape 102"/>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about letting people know how we plan on building this thing.</a:t>
            </a:r>
          </a:p>
          <a:p>
            <a:pPr lvl="0">
              <a:buClr>
                <a:srgbClr val="000000"/>
              </a:buClr>
              <a:defRPr sz="1800">
                <a:uFillTx/>
              </a:defRPr>
            </a:pPr>
            <a:r>
              <a:rPr sz="1200">
                <a:uFill>
                  <a:solidFill/>
                </a:uFill>
              </a:rPr>
              <a:t>If there are any tools or libraries assumptions you are making list them here.</a:t>
            </a:r>
          </a:p>
          <a:p>
            <a:pPr lvl="0">
              <a:buClr>
                <a:srgbClr val="000000"/>
              </a:buClr>
              <a:defRPr sz="1800">
                <a:uFillTx/>
              </a:defRPr>
            </a:pPr>
            <a:r>
              <a:rPr sz="1200">
                <a:uFill>
                  <a:solidFill/>
                </a:uFill>
              </a:rPr>
              <a:t>Also if there are areas of the application architecture that are risky highlight those too.</a:t>
            </a:r>
          </a:p>
        </p:txBody>
      </p:sp>
    </p:spTree>
    <p:extLst>
      <p:ext uri="{BB962C8B-B14F-4D97-AF65-F5344CB8AC3E}">
        <p14:creationId xmlns:p14="http://schemas.microsoft.com/office/powerpoint/2010/main" val="313909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Shape 109"/>
          <p:cNvSpPr>
            <a:spLocks noGrp="1" noRot="1" noChangeAspect="1"/>
          </p:cNvSpPr>
          <p:nvPr>
            <p:ph type="sldImg"/>
          </p:nvPr>
        </p:nvSpPr>
        <p:spPr>
          <a:prstGeom prst="rect">
            <a:avLst/>
          </a:prstGeom>
        </p:spPr>
        <p:txBody>
          <a:bodyPr/>
          <a:lstStyle/>
          <a:p>
            <a:pPr lvl="0"/>
            <a:endParaRPr/>
          </a:p>
        </p:txBody>
      </p:sp>
      <p:sp>
        <p:nvSpPr>
          <p:cNvPr id="110" name="Shape 110"/>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This is your chance to call out any craziness you’ve heard while building the deck, and having a frank conversation with your sponsors and your team about how you are going to handle it.</a:t>
            </a:r>
          </a:p>
          <a:p>
            <a:pPr lvl="0">
              <a:buClr>
                <a:srgbClr val="000000"/>
              </a:buClr>
              <a:defRPr sz="1800">
                <a:uFillTx/>
              </a:defRPr>
            </a:pPr>
            <a:r>
              <a:rPr sz="1200">
                <a:uFill>
                  <a:solidFill/>
                </a:uFill>
              </a:rPr>
              <a:t>This is perhaps on of the most powerful slides in the deck – it’s your chance to ask for whatever you need to be successful and the consequences if you don’t get it.</a:t>
            </a:r>
          </a:p>
          <a:p>
            <a:pPr lvl="0">
              <a:buClr>
                <a:srgbClr val="000000"/>
              </a:buClr>
              <a:defRPr sz="1800">
                <a:uFillTx/>
              </a:defRPr>
            </a:pPr>
            <a:r>
              <a:rPr sz="1200">
                <a:uFill>
                  <a:solidFill/>
                </a:uFill>
              </a:rPr>
              <a:t>Use it!</a:t>
            </a:r>
          </a:p>
        </p:txBody>
      </p:sp>
    </p:spTree>
    <p:extLst>
      <p:ext uri="{BB962C8B-B14F-4D97-AF65-F5344CB8AC3E}">
        <p14:creationId xmlns:p14="http://schemas.microsoft.com/office/powerpoint/2010/main" val="516763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a:uFill>
                  <a:solidFill/>
                </a:uFill>
              </a:rPr>
              <a:t>Give your sponsors some idea of how big this thing is (1, 3, or 6 monther).</a:t>
            </a:r>
          </a:p>
          <a:p>
            <a:pPr lvl="0">
              <a:buClr>
                <a:srgbClr val="000000"/>
              </a:buClr>
              <a:defRPr sz="1800">
                <a:uFillTx/>
              </a:defRPr>
            </a:pPr>
            <a:r>
              <a:rPr sz="1200">
                <a:uFill>
                  <a:solidFill/>
                </a:uFill>
              </a:rPr>
              <a:t>Before you can complete this slide you and the team should create and estimate a high-level story list for the project.</a:t>
            </a:r>
          </a:p>
          <a:p>
            <a:pPr lvl="0">
              <a:buClr>
                <a:srgbClr val="000000"/>
              </a:buClr>
              <a:defRPr sz="1800">
                <a:uFillTx/>
              </a:defRPr>
            </a:pPr>
            <a:r>
              <a:rPr sz="1200">
                <a:uFill>
                  <a:solidFill/>
                </a:uFill>
              </a:rPr>
              <a:t>This isn’t a commitment (too many unknowns). It’s just a really rough guess. Don’t treat it as anything else.</a:t>
            </a:r>
          </a:p>
        </p:txBody>
      </p:sp>
    </p:spTree>
    <p:extLst>
      <p:ext uri="{BB962C8B-B14F-4D97-AF65-F5344CB8AC3E}">
        <p14:creationId xmlns:p14="http://schemas.microsoft.com/office/powerpoint/2010/main" val="945483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prstGeom prst="rect">
            <a:avLst/>
          </a:prstGeom>
        </p:spPr>
        <p:txBody>
          <a:bodyPr/>
          <a:lstStyle/>
          <a:p>
            <a:pPr lvl="0"/>
            <a:endParaRPr/>
          </a:p>
        </p:txBody>
      </p:sp>
      <p:sp>
        <p:nvSpPr>
          <p:cNvPr id="135" name="Shape 135"/>
          <p:cNvSpPr>
            <a:spLocks noGrp="1"/>
          </p:cNvSpPr>
          <p:nvPr>
            <p:ph type="body" sz="quarter" idx="1"/>
          </p:nvPr>
        </p:nvSpPr>
        <p:spPr>
          <a:prstGeom prst="rect">
            <a:avLst/>
          </a:prstGeom>
        </p:spPr>
        <p:txBody>
          <a:bodyPr/>
          <a:lstStyle/>
          <a:p>
            <a:pPr lvl="0">
              <a:buClr>
                <a:srgbClr val="000000"/>
              </a:buClr>
              <a:defRPr sz="1800">
                <a:uFillTx/>
              </a:defRPr>
            </a:pPr>
            <a:r>
              <a:rPr sz="1200" dirty="0">
                <a:uFill>
                  <a:solidFill/>
                </a:uFill>
              </a:rPr>
              <a:t>Give your sponsors some idea of </a:t>
            </a:r>
            <a:r>
              <a:rPr lang="en-US" sz="1200" dirty="0">
                <a:uFill>
                  <a:solidFill/>
                </a:uFill>
              </a:rPr>
              <a:t>what you’ll</a:t>
            </a:r>
            <a:r>
              <a:rPr lang="en-US" sz="1200" baseline="0" dirty="0">
                <a:uFill>
                  <a:solidFill/>
                </a:uFill>
              </a:rPr>
              <a:t> be able to demonstrate in December assuming you have 2 sprints to put into this.</a:t>
            </a:r>
            <a:endParaRPr sz="1200" dirty="0">
              <a:uFill>
                <a:solidFill/>
              </a:uFill>
            </a:endParaRPr>
          </a:p>
        </p:txBody>
      </p:sp>
    </p:spTree>
    <p:extLst>
      <p:ext uri="{BB962C8B-B14F-4D97-AF65-F5344CB8AC3E}">
        <p14:creationId xmlns:p14="http://schemas.microsoft.com/office/powerpoint/2010/main" val="1374208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noRot="1" noChangeAspect="1"/>
          </p:cNvSpPr>
          <p:nvPr>
            <p:ph type="sldImg"/>
          </p:nvPr>
        </p:nvSpPr>
        <p:spPr>
          <a:prstGeom prst="rect">
            <a:avLst/>
          </a:prstGeom>
        </p:spPr>
        <p:txBody>
          <a:bodyPr/>
          <a:lstStyle/>
          <a:p>
            <a:pPr lvl="0"/>
            <a:endParaRPr/>
          </a:p>
        </p:txBody>
      </p:sp>
      <p:sp>
        <p:nvSpPr>
          <p:cNvPr id="207" name="Shape 207"/>
          <p:cNvSpPr>
            <a:spLocks noGrp="1"/>
          </p:cNvSpPr>
          <p:nvPr>
            <p:ph type="body" sz="quarter" idx="1"/>
          </p:nvPr>
        </p:nvSpPr>
        <p:spPr>
          <a:prstGeom prst="rect">
            <a:avLst/>
          </a:prstGeom>
        </p:spPr>
        <p:txBody>
          <a:bodyPr/>
          <a:lstStyle/>
          <a:p>
            <a:pPr lvl="0">
              <a:buClr>
                <a:srgbClr val="000000"/>
              </a:buClr>
              <a:defRPr sz="1800">
                <a:uFillTx/>
              </a:defRPr>
            </a:pPr>
            <a:r>
              <a:rPr sz="200" dirty="0">
                <a:uFill>
                  <a:solidFill/>
                </a:uFill>
              </a:rPr>
              <a:t>When push comes to shove, something has to give. Here we want to be clear on what that is.</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200" dirty="0">
                <a:uFill>
                  <a:solidFill/>
                </a:uFill>
              </a:rPr>
              <a:t>On agile projects we flex on scope. But there could be others factors at play here so get ready to listen as you customer tells you which forces can bend (scope) and which are written in stone (usually budget).</a:t>
            </a:r>
            <a:endParaRPr sz="1200" dirty="0">
              <a:uFill>
                <a:solidFill/>
              </a:uFill>
            </a:endParaRPr>
          </a:p>
          <a:p>
            <a:pPr lvl="0">
              <a:buClr>
                <a:srgbClr val="000000"/>
              </a:buClr>
              <a:defRPr sz="1800">
                <a:uFillTx/>
              </a:defRPr>
            </a:pPr>
            <a:endParaRPr sz="200" dirty="0">
              <a:uFill>
                <a:solidFill/>
              </a:uFill>
            </a:endParaRPr>
          </a:p>
          <a:p>
            <a:pPr lvl="0">
              <a:buClr>
                <a:srgbClr val="000000"/>
              </a:buClr>
              <a:defRPr sz="1800">
                <a:uFillTx/>
              </a:defRPr>
            </a:pPr>
            <a:r>
              <a:rPr sz="1000" dirty="0">
                <a:uFill>
                  <a:solidFill/>
                </a:uFill>
              </a:rPr>
              <a:t>Slider rules:</a:t>
            </a:r>
            <a:endParaRPr sz="1200" dirty="0">
              <a:uFill>
                <a:solidFill/>
              </a:uFill>
            </a:endParaRPr>
          </a:p>
          <a:p>
            <a:pPr lvl="0">
              <a:buClr>
                <a:srgbClr val="000000"/>
              </a:buClr>
              <a:defRPr sz="1800">
                <a:uFillTx/>
              </a:defRPr>
            </a:pPr>
            <a:r>
              <a:rPr sz="1000" dirty="0">
                <a:uFill>
                  <a:solidFill/>
                </a:uFill>
              </a:rPr>
              <a:t>1. No two sliders can </a:t>
            </a:r>
            <a:r>
              <a:rPr sz="200" dirty="0">
                <a:uFill>
                  <a:solidFill/>
                </a:uFill>
              </a:rPr>
              <a:t>occupy the same level.</a:t>
            </a:r>
            <a:endParaRPr sz="1200" dirty="0">
              <a:uFill>
                <a:solidFill/>
              </a:uFill>
            </a:endParaRPr>
          </a:p>
          <a:p>
            <a:pPr lvl="0">
              <a:buClr>
                <a:srgbClr val="000000"/>
              </a:buClr>
              <a:defRPr sz="1800">
                <a:uFillTx/>
              </a:defRPr>
            </a:pPr>
            <a:r>
              <a:rPr sz="200" dirty="0">
                <a:uFill>
                  <a:solidFill/>
                </a:uFill>
              </a:rPr>
              <a:t>2. List other important project factors down below.</a:t>
            </a:r>
          </a:p>
        </p:txBody>
      </p:sp>
    </p:spTree>
    <p:extLst>
      <p:ext uri="{BB962C8B-B14F-4D97-AF65-F5344CB8AC3E}">
        <p14:creationId xmlns:p14="http://schemas.microsoft.com/office/powerpoint/2010/main" val="1645910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 Title Slide">
    <p:spTree>
      <p:nvGrpSpPr>
        <p:cNvPr id="1" name=""/>
        <p:cNvGrpSpPr/>
        <p:nvPr/>
      </p:nvGrpSpPr>
      <p:grpSpPr>
        <a:xfrm>
          <a:off x="0" y="0"/>
          <a:ext cx="0" cy="0"/>
          <a:chOff x="0" y="0"/>
          <a:chExt cx="0" cy="0"/>
        </a:xfrm>
      </p:grpSpPr>
      <p:pic>
        <p:nvPicPr>
          <p:cNvPr id="7" name="image1.png"/>
          <p:cNvPicPr/>
          <p:nvPr/>
        </p:nvPicPr>
        <p:blipFill>
          <a:blip r:embed="rId2">
            <a:extLst/>
          </a:blip>
          <a:stretch>
            <a:fillRect/>
          </a:stretch>
        </p:blipFill>
        <p:spPr>
          <a:xfrm>
            <a:off x="7848600" y="6311900"/>
            <a:ext cx="1117600" cy="393700"/>
          </a:xfrm>
          <a:prstGeom prst="rect">
            <a:avLst/>
          </a:prstGeom>
          <a:ln w="12700">
            <a:miter lim="400000"/>
          </a:ln>
        </p:spPr>
      </p:pic>
      <p:sp>
        <p:nvSpPr>
          <p:cNvPr id="8" name="Shape 8"/>
          <p:cNvSpPr>
            <a:spLocks noGrp="1"/>
          </p:cNvSpPr>
          <p:nvPr>
            <p:ph type="title"/>
          </p:nvPr>
        </p:nvSpPr>
        <p:spPr>
          <a:xfrm>
            <a:off x="685800" y="2130425"/>
            <a:ext cx="7772400" cy="1470025"/>
          </a:xfrm>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9" name="Shape 9"/>
          <p:cNvSpPr>
            <a:spLocks noGrp="1"/>
          </p:cNvSpPr>
          <p:nvPr>
            <p:ph type="body" idx="1"/>
          </p:nvPr>
        </p:nvSpPr>
        <p:spPr>
          <a:xfrm>
            <a:off x="1371600" y="3886200"/>
            <a:ext cx="6400800" cy="1752600"/>
          </a:xfrm>
          <a:prstGeom prst="rect">
            <a:avLst/>
          </a:prstGeom>
        </p:spPr>
        <p:txBody>
          <a:bodyPr/>
          <a:lstStyle>
            <a:lvl1pPr marL="0" indent="0" algn="ctr">
              <a:buClr>
                <a:srgbClr val="9A9A9A"/>
              </a:buClr>
              <a:buSzTx/>
              <a:buFontTx/>
              <a:buNone/>
              <a:defRPr>
                <a:solidFill>
                  <a:srgbClr val="9A9A9A"/>
                </a:solidFill>
                <a:uFill>
                  <a:solidFill>
                    <a:srgbClr val="9A9A9A"/>
                  </a:solidFill>
                </a:uFill>
              </a:defRPr>
            </a:lvl1pPr>
            <a:lvl2pPr marL="457200" indent="0" algn="ctr">
              <a:spcBef>
                <a:spcPts val="600"/>
              </a:spcBef>
              <a:buClr>
                <a:srgbClr val="9A9A9A"/>
              </a:buClr>
              <a:buSzTx/>
              <a:buFontTx/>
              <a:buNone/>
              <a:defRPr sz="2800">
                <a:solidFill>
                  <a:srgbClr val="9A9A9A"/>
                </a:solidFill>
                <a:uFill>
                  <a:solidFill>
                    <a:srgbClr val="9A9A9A"/>
                  </a:solidFill>
                </a:uFill>
              </a:defRPr>
            </a:lvl2pPr>
            <a:lvl3pPr marL="914400" indent="0" algn="ctr">
              <a:spcBef>
                <a:spcPts val="500"/>
              </a:spcBef>
              <a:buClr>
                <a:srgbClr val="9A9A9A"/>
              </a:buClr>
              <a:buSzTx/>
              <a:buFontTx/>
              <a:buNone/>
              <a:defRPr sz="2400">
                <a:solidFill>
                  <a:srgbClr val="9A9A9A"/>
                </a:solidFill>
                <a:uFill>
                  <a:solidFill>
                    <a:srgbClr val="9A9A9A"/>
                  </a:solidFill>
                </a:uFill>
              </a:defRPr>
            </a:lvl3pPr>
            <a:lvl4pPr marL="1371600" indent="0" algn="ctr">
              <a:spcBef>
                <a:spcPts val="400"/>
              </a:spcBef>
              <a:buClr>
                <a:srgbClr val="9A9A9A"/>
              </a:buClr>
              <a:buSzTx/>
              <a:buFontTx/>
              <a:buNone/>
              <a:defRPr sz="2000">
                <a:solidFill>
                  <a:srgbClr val="9A9A9A"/>
                </a:solidFill>
                <a:uFill>
                  <a:solidFill>
                    <a:srgbClr val="9A9A9A"/>
                  </a:solidFill>
                </a:uFill>
              </a:defRPr>
            </a:lvl4pPr>
            <a:lvl5pPr marL="1828800" indent="0" algn="ctr">
              <a:spcBef>
                <a:spcPts val="400"/>
              </a:spcBef>
              <a:buClr>
                <a:srgbClr val="9A9A9A"/>
              </a:buClr>
              <a:buSzTx/>
              <a:buFontTx/>
              <a:buNone/>
              <a:defRPr sz="2000">
                <a:solidFill>
                  <a:srgbClr val="9A9A9A"/>
                </a:solidFill>
                <a:uFill>
                  <a:solidFill>
                    <a:srgbClr val="9A9A9A"/>
                  </a:solidFill>
                </a:uFill>
              </a:defRPr>
            </a:lvl5pPr>
          </a:lstStyle>
          <a:p>
            <a:pPr lvl="0">
              <a:defRPr sz="1800">
                <a:solidFill>
                  <a:srgbClr val="000000"/>
                </a:solidFill>
                <a:uFillTx/>
              </a:defRPr>
            </a:pPr>
            <a:r>
              <a:rPr sz="3200">
                <a:solidFill>
                  <a:srgbClr val="9A9A9A"/>
                </a:solidFill>
                <a:uFill>
                  <a:solidFill>
                    <a:srgbClr val="9A9A9A"/>
                  </a:solidFill>
                </a:uFill>
              </a:rPr>
              <a:t>Body Level One</a:t>
            </a:r>
          </a:p>
          <a:p>
            <a:pPr lvl="1">
              <a:defRPr sz="1800">
                <a:solidFill>
                  <a:srgbClr val="000000"/>
                </a:solidFill>
                <a:uFillTx/>
              </a:defRPr>
            </a:pPr>
            <a:r>
              <a:rPr sz="2800">
                <a:solidFill>
                  <a:srgbClr val="9A9A9A"/>
                </a:solidFill>
                <a:uFill>
                  <a:solidFill>
                    <a:srgbClr val="9A9A9A"/>
                  </a:solidFill>
                </a:uFill>
              </a:rPr>
              <a:t>Body Level Two</a:t>
            </a:r>
          </a:p>
          <a:p>
            <a:pPr lvl="2">
              <a:defRPr sz="1800">
                <a:solidFill>
                  <a:srgbClr val="000000"/>
                </a:solidFill>
                <a:uFillTx/>
              </a:defRPr>
            </a:pPr>
            <a:r>
              <a:rPr sz="2400">
                <a:solidFill>
                  <a:srgbClr val="9A9A9A"/>
                </a:solidFill>
                <a:uFill>
                  <a:solidFill>
                    <a:srgbClr val="9A9A9A"/>
                  </a:solidFill>
                </a:uFill>
              </a:rPr>
              <a:t>Body Level Three</a:t>
            </a:r>
          </a:p>
          <a:p>
            <a:pPr lvl="3">
              <a:defRPr sz="1800">
                <a:solidFill>
                  <a:srgbClr val="000000"/>
                </a:solidFill>
                <a:uFillTx/>
              </a:defRPr>
            </a:pPr>
            <a:r>
              <a:rPr sz="2000">
                <a:solidFill>
                  <a:srgbClr val="9A9A9A"/>
                </a:solidFill>
                <a:uFill>
                  <a:solidFill>
                    <a:srgbClr val="9A9A9A"/>
                  </a:solidFill>
                </a:uFill>
              </a:rPr>
              <a:t>Body Level Four</a:t>
            </a:r>
          </a:p>
          <a:p>
            <a:pPr lvl="4">
              <a:defRPr sz="1800">
                <a:solidFill>
                  <a:srgbClr val="000000"/>
                </a:solidFill>
                <a:uFillTx/>
              </a:defRPr>
            </a:pPr>
            <a:r>
              <a:rPr sz="2000">
                <a:solidFill>
                  <a:srgbClr val="9A9A9A"/>
                </a:solidFill>
                <a:uFill>
                  <a:solidFill>
                    <a:srgbClr val="9A9A9A"/>
                  </a:solidFill>
                </a:uFill>
              </a:rPr>
              <a:t>Body Level Five</a:t>
            </a:r>
          </a:p>
        </p:txBody>
      </p:sp>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 Title and Content">
    <p:spTree>
      <p:nvGrpSpPr>
        <p:cNvPr id="1" name=""/>
        <p:cNvGrpSpPr/>
        <p:nvPr/>
      </p:nvGrpSpPr>
      <p:grpSpPr>
        <a:xfrm>
          <a:off x="0" y="0"/>
          <a:ext cx="0" cy="0"/>
          <a:chOff x="0" y="0"/>
          <a:chExt cx="0" cy="0"/>
        </a:xfrm>
      </p:grpSpPr>
      <p:sp>
        <p:nvSpPr>
          <p:cNvPr id="12" name="Shape 12"/>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Title Text</a:t>
            </a:r>
          </a:p>
        </p:txBody>
      </p:sp>
      <p:sp>
        <p:nvSpPr>
          <p:cNvPr id="13" name="Shape 13"/>
          <p:cNvSpPr>
            <a:spLocks noGrp="1"/>
          </p:cNvSpPr>
          <p:nvPr>
            <p:ph type="body" idx="1"/>
          </p:nvPr>
        </p:nvSpPr>
        <p:spPr>
          <a:prstGeom prst="rect">
            <a:avLst/>
          </a:prstGeom>
        </p:spPr>
        <p:txBody>
          <a:bodyPr/>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14" name="Shape 1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3" name="Shape 3"/>
          <p:cNvSpPr>
            <a:spLocks noGrp="1"/>
          </p:cNvSpPr>
          <p:nvPr>
            <p:ph type="title"/>
          </p:nvPr>
        </p:nvSpPr>
        <p:spPr>
          <a:xfrm>
            <a:off x="457200" y="274637"/>
            <a:ext cx="8229600" cy="1143001"/>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nchor="ctr"/>
          <a:lstStyle/>
          <a:p>
            <a:pPr lvl="0">
              <a:defRPr sz="1800">
                <a:solidFill>
                  <a:srgbClr val="000000"/>
                </a:solidFill>
                <a:uFillTx/>
              </a:defRPr>
            </a:pPr>
            <a:r>
              <a:rPr sz="4400">
                <a:solidFill>
                  <a:srgbClr val="1D4871"/>
                </a:solidFill>
                <a:uFill>
                  <a:solidFill>
                    <a:srgbClr val="1D4871"/>
                  </a:solidFill>
                </a:uFill>
              </a:rPr>
              <a:t>Title Text</a:t>
            </a:r>
          </a:p>
        </p:txBody>
      </p:sp>
      <p:sp>
        <p:nvSpPr>
          <p:cNvPr id="4" name="Shape 4"/>
          <p:cNvSpPr>
            <a:spLocks noGrp="1"/>
          </p:cNvSpPr>
          <p:nvPr>
            <p:ph type="body" idx="1"/>
          </p:nvPr>
        </p:nvSpPr>
        <p:spPr>
          <a:xfrm>
            <a:off x="457200" y="1600199"/>
            <a:ext cx="8229600" cy="4525964"/>
          </a:xfrm>
          <a:prstGeom prst="rect">
            <a:avLst/>
          </a:prstGeom>
          <a:ln w="12700">
            <a:round/>
          </a:ln>
          <a:extLst>
            <a:ext uri="{C572A759-6A51-4108-AA02-DFA0A04FC94B}">
              <ma14:wrappingTextBoxFlag xmlns:ma14="http://schemas.microsoft.com/office/mac/drawingml/2011/main" xmlns="" val="1"/>
            </a:ext>
          </a:extLst>
        </p:spPr>
        <p:txBody>
          <a:bodyPr lIns="38100" tIns="38100" rIns="38100" bIns="38100"/>
          <a:lstStyle>
            <a:lvl2pPr marL="742950" indent="-285750">
              <a:spcBef>
                <a:spcPts val="600"/>
              </a:spcBef>
              <a:buChar char="–"/>
              <a:defRPr sz="2800"/>
            </a:lvl2pPr>
            <a:lvl3pPr marL="1143000" indent="-228600">
              <a:spcBef>
                <a:spcPts val="500"/>
              </a:spcBef>
              <a:defRPr sz="2400"/>
            </a:lvl3pPr>
            <a:lvl4pPr marL="1600200" indent="-228600">
              <a:spcBef>
                <a:spcPts val="400"/>
              </a:spcBef>
              <a:buChar char="–"/>
              <a:defRPr sz="2000"/>
            </a:lvl4pPr>
            <a:lvl5pPr marL="2057400" indent="-228600">
              <a:spcBef>
                <a:spcPts val="400"/>
              </a:spcBef>
              <a:buChar char="»"/>
              <a:defRPr sz="2000"/>
            </a:lvl5pPr>
          </a:lstStyle>
          <a:p>
            <a:pPr lvl="0">
              <a:defRPr sz="1800">
                <a:uFillTx/>
              </a:defRPr>
            </a:pPr>
            <a:r>
              <a:rPr sz="3200">
                <a:uFill>
                  <a:solidFill/>
                </a:uFill>
              </a:rPr>
              <a:t>Body Level One</a:t>
            </a:r>
          </a:p>
          <a:p>
            <a:pPr lvl="1">
              <a:defRPr sz="1800">
                <a:uFillTx/>
              </a:defRPr>
            </a:pPr>
            <a:r>
              <a:rPr sz="2800">
                <a:uFill>
                  <a:solidFill/>
                </a:uFill>
              </a:rPr>
              <a:t>Body Level Two</a:t>
            </a:r>
          </a:p>
          <a:p>
            <a:pPr lvl="2">
              <a:defRPr sz="1800">
                <a:uFillTx/>
              </a:defRPr>
            </a:pPr>
            <a:r>
              <a:rPr sz="2400">
                <a:uFill>
                  <a:solidFill/>
                </a:uFill>
              </a:rPr>
              <a:t>Body Level Three</a:t>
            </a:r>
          </a:p>
          <a:p>
            <a:pPr lvl="3">
              <a:defRPr sz="1800">
                <a:uFillTx/>
              </a:defRPr>
            </a:pPr>
            <a:r>
              <a:rPr sz="2000">
                <a:uFill>
                  <a:solidFill/>
                </a:uFill>
              </a:rPr>
              <a:t>Body Level Four</a:t>
            </a:r>
          </a:p>
          <a:p>
            <a:pPr lvl="4">
              <a:defRPr sz="1800">
                <a:uFillTx/>
              </a:defRPr>
            </a:pPr>
            <a:r>
              <a:rPr sz="2000">
                <a:uFill>
                  <a:solidFill/>
                </a:uFill>
              </a:rPr>
              <a:t>Body Level Five</a:t>
            </a:r>
          </a:p>
        </p:txBody>
      </p:sp>
      <p:sp>
        <p:nvSpPr>
          <p:cNvPr id="5" name="Shape 5"/>
          <p:cNvSpPr>
            <a:spLocks noGrp="1"/>
          </p:cNvSpPr>
          <p:nvPr>
            <p:ph type="sldNum" sz="quarter" idx="2"/>
          </p:nvPr>
        </p:nvSpPr>
        <p:spPr>
          <a:xfrm>
            <a:off x="8405167" y="6473825"/>
            <a:ext cx="281633" cy="266701"/>
          </a:xfrm>
          <a:prstGeom prst="rect">
            <a:avLst/>
          </a:prstGeom>
          <a:ln w="12700">
            <a:round/>
          </a:ln>
        </p:spPr>
        <p:txBody>
          <a:bodyPr wrap="none" lIns="38100" tIns="38100" rIns="38100" bIns="38100" anchor="ctr">
            <a:spAutoFit/>
          </a:bodyPr>
          <a:lstStyle>
            <a:lvl1pPr algn="r">
              <a:buClrTx/>
              <a:defRPr sz="1200">
                <a:solidFill>
                  <a:srgbClr val="9A9A9A"/>
                </a:solidFill>
                <a:uFill>
                  <a:solidFill>
                    <a:srgbClr val="9A9A9A"/>
                  </a:solidFill>
                </a:u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defRPr sz="4400">
          <a:solidFill>
            <a:srgbClr val="1D4871"/>
          </a:solidFill>
          <a:uFill>
            <a:solidFill>
              <a:srgbClr val="1D4871"/>
            </a:solidFill>
          </a:uFill>
          <a:latin typeface="+mn-lt"/>
          <a:ea typeface="+mn-ea"/>
          <a:cs typeface="+mn-cs"/>
          <a:sym typeface="Calibri"/>
        </a:defRPr>
      </a:lvl1pPr>
      <a:lvl2pPr indent="228600">
        <a:defRPr sz="4400">
          <a:solidFill>
            <a:srgbClr val="1D4871"/>
          </a:solidFill>
          <a:uFill>
            <a:solidFill>
              <a:srgbClr val="1D4871"/>
            </a:solidFill>
          </a:uFill>
          <a:latin typeface="+mn-lt"/>
          <a:ea typeface="+mn-ea"/>
          <a:cs typeface="+mn-cs"/>
          <a:sym typeface="Calibri"/>
        </a:defRPr>
      </a:lvl2pPr>
      <a:lvl3pPr indent="457200">
        <a:defRPr sz="4400">
          <a:solidFill>
            <a:srgbClr val="1D4871"/>
          </a:solidFill>
          <a:uFill>
            <a:solidFill>
              <a:srgbClr val="1D4871"/>
            </a:solidFill>
          </a:uFill>
          <a:latin typeface="+mn-lt"/>
          <a:ea typeface="+mn-ea"/>
          <a:cs typeface="+mn-cs"/>
          <a:sym typeface="Calibri"/>
        </a:defRPr>
      </a:lvl3pPr>
      <a:lvl4pPr indent="685800">
        <a:defRPr sz="4400">
          <a:solidFill>
            <a:srgbClr val="1D4871"/>
          </a:solidFill>
          <a:uFill>
            <a:solidFill>
              <a:srgbClr val="1D4871"/>
            </a:solidFill>
          </a:uFill>
          <a:latin typeface="+mn-lt"/>
          <a:ea typeface="+mn-ea"/>
          <a:cs typeface="+mn-cs"/>
          <a:sym typeface="Calibri"/>
        </a:defRPr>
      </a:lvl4pPr>
      <a:lvl5pPr indent="914400">
        <a:defRPr sz="4400">
          <a:solidFill>
            <a:srgbClr val="1D4871"/>
          </a:solidFill>
          <a:uFill>
            <a:solidFill>
              <a:srgbClr val="1D4871"/>
            </a:solidFill>
          </a:uFill>
          <a:latin typeface="+mn-lt"/>
          <a:ea typeface="+mn-ea"/>
          <a:cs typeface="+mn-cs"/>
          <a:sym typeface="Calibri"/>
        </a:defRPr>
      </a:lvl5pPr>
      <a:lvl6pPr indent="1143000">
        <a:defRPr sz="4400">
          <a:solidFill>
            <a:srgbClr val="1D4871"/>
          </a:solidFill>
          <a:uFill>
            <a:solidFill>
              <a:srgbClr val="1D4871"/>
            </a:solidFill>
          </a:uFill>
          <a:latin typeface="+mn-lt"/>
          <a:ea typeface="+mn-ea"/>
          <a:cs typeface="+mn-cs"/>
          <a:sym typeface="Calibri"/>
        </a:defRPr>
      </a:lvl6pPr>
      <a:lvl7pPr indent="1371600">
        <a:defRPr sz="4400">
          <a:solidFill>
            <a:srgbClr val="1D4871"/>
          </a:solidFill>
          <a:uFill>
            <a:solidFill>
              <a:srgbClr val="1D4871"/>
            </a:solidFill>
          </a:uFill>
          <a:latin typeface="+mn-lt"/>
          <a:ea typeface="+mn-ea"/>
          <a:cs typeface="+mn-cs"/>
          <a:sym typeface="Calibri"/>
        </a:defRPr>
      </a:lvl7pPr>
      <a:lvl8pPr indent="1600200">
        <a:defRPr sz="4400">
          <a:solidFill>
            <a:srgbClr val="1D4871"/>
          </a:solidFill>
          <a:uFill>
            <a:solidFill>
              <a:srgbClr val="1D4871"/>
            </a:solidFill>
          </a:uFill>
          <a:latin typeface="+mn-lt"/>
          <a:ea typeface="+mn-ea"/>
          <a:cs typeface="+mn-cs"/>
          <a:sym typeface="Calibri"/>
        </a:defRPr>
      </a:lvl8pPr>
      <a:lvl9pPr indent="1828800">
        <a:defRPr sz="4400">
          <a:solidFill>
            <a:srgbClr val="1D4871"/>
          </a:solidFill>
          <a:uFill>
            <a:solidFill>
              <a:srgbClr val="1D4871"/>
            </a:solidFill>
          </a:uFill>
          <a:latin typeface="+mn-lt"/>
          <a:ea typeface="+mn-ea"/>
          <a:cs typeface="+mn-cs"/>
          <a:sym typeface="Calibri"/>
        </a:defRPr>
      </a:lvl9pPr>
    </p:titleStyle>
    <p:bodyStyle>
      <a:lvl1pPr marL="342900" indent="-342900">
        <a:spcBef>
          <a:spcPts val="700"/>
        </a:spcBef>
        <a:buClr>
          <a:srgbClr val="000000"/>
        </a:buClr>
        <a:buSzPct val="100000"/>
        <a:buFont typeface="Arial"/>
        <a:buChar char="•"/>
        <a:defRPr sz="3200">
          <a:uFill>
            <a:solidFill/>
          </a:uFill>
          <a:latin typeface="+mn-lt"/>
          <a:ea typeface="+mn-ea"/>
          <a:cs typeface="+mn-cs"/>
          <a:sym typeface="Calibri"/>
        </a:defRPr>
      </a:lvl1pPr>
      <a:lvl2pPr marL="783771" indent="-326571">
        <a:spcBef>
          <a:spcPts val="700"/>
        </a:spcBef>
        <a:buClr>
          <a:srgbClr val="000000"/>
        </a:buClr>
        <a:buSzPct val="100000"/>
        <a:buFont typeface="Arial"/>
        <a:buChar char="•"/>
        <a:defRPr sz="3200">
          <a:uFill>
            <a:solidFill/>
          </a:uFill>
          <a:latin typeface="+mn-lt"/>
          <a:ea typeface="+mn-ea"/>
          <a:cs typeface="+mn-cs"/>
          <a:sym typeface="Calibri"/>
        </a:defRPr>
      </a:lvl2pPr>
      <a:lvl3pPr marL="1219200" indent="-304800">
        <a:spcBef>
          <a:spcPts val="700"/>
        </a:spcBef>
        <a:buClr>
          <a:srgbClr val="000000"/>
        </a:buClr>
        <a:buSzPct val="100000"/>
        <a:buFont typeface="Arial"/>
        <a:buChar char="•"/>
        <a:defRPr sz="3200">
          <a:uFill>
            <a:solidFill/>
          </a:uFill>
          <a:latin typeface="+mn-lt"/>
          <a:ea typeface="+mn-ea"/>
          <a:cs typeface="+mn-cs"/>
          <a:sym typeface="Calibri"/>
        </a:defRPr>
      </a:lvl3pPr>
      <a:lvl4pPr marL="1737360" indent="-365760">
        <a:spcBef>
          <a:spcPts val="700"/>
        </a:spcBef>
        <a:buClr>
          <a:srgbClr val="000000"/>
        </a:buClr>
        <a:buSzPct val="100000"/>
        <a:buFont typeface="Arial"/>
        <a:buChar char="•"/>
        <a:defRPr sz="3200">
          <a:uFill>
            <a:solidFill/>
          </a:uFill>
          <a:latin typeface="+mn-lt"/>
          <a:ea typeface="+mn-ea"/>
          <a:cs typeface="+mn-cs"/>
          <a:sym typeface="Calibri"/>
        </a:defRPr>
      </a:lvl4pPr>
      <a:lvl5pPr marL="2194560" indent="-365760">
        <a:spcBef>
          <a:spcPts val="700"/>
        </a:spcBef>
        <a:buClr>
          <a:srgbClr val="000000"/>
        </a:buClr>
        <a:buSzPct val="100000"/>
        <a:buFont typeface="Arial"/>
        <a:buChar char="•"/>
        <a:defRPr sz="3200">
          <a:uFill>
            <a:solidFill/>
          </a:uFill>
          <a:latin typeface="+mn-lt"/>
          <a:ea typeface="+mn-ea"/>
          <a:cs typeface="+mn-cs"/>
          <a:sym typeface="Calibri"/>
        </a:defRPr>
      </a:lvl5pPr>
      <a:lvl6pPr marL="3365500" indent="-914400">
        <a:spcBef>
          <a:spcPts val="700"/>
        </a:spcBef>
        <a:buClr>
          <a:srgbClr val="000000"/>
        </a:buClr>
        <a:buSzPct val="171000"/>
        <a:buFont typeface="Arial"/>
        <a:buChar char="•"/>
        <a:defRPr sz="3200">
          <a:uFill>
            <a:solidFill/>
          </a:uFill>
          <a:latin typeface="+mn-lt"/>
          <a:ea typeface="+mn-ea"/>
          <a:cs typeface="+mn-cs"/>
          <a:sym typeface="Calibri"/>
        </a:defRPr>
      </a:lvl6pPr>
      <a:lvl7pPr marL="3721100" indent="-914400">
        <a:spcBef>
          <a:spcPts val="700"/>
        </a:spcBef>
        <a:buClr>
          <a:srgbClr val="000000"/>
        </a:buClr>
        <a:buSzPct val="171000"/>
        <a:buFont typeface="Arial"/>
        <a:buChar char="•"/>
        <a:defRPr sz="3200">
          <a:uFill>
            <a:solidFill/>
          </a:uFill>
          <a:latin typeface="+mn-lt"/>
          <a:ea typeface="+mn-ea"/>
          <a:cs typeface="+mn-cs"/>
          <a:sym typeface="Calibri"/>
        </a:defRPr>
      </a:lvl7pPr>
      <a:lvl8pPr marL="4076700" indent="-914400">
        <a:spcBef>
          <a:spcPts val="700"/>
        </a:spcBef>
        <a:buClr>
          <a:srgbClr val="000000"/>
        </a:buClr>
        <a:buSzPct val="171000"/>
        <a:buFont typeface="Arial"/>
        <a:buChar char="•"/>
        <a:defRPr sz="3200">
          <a:uFill>
            <a:solidFill/>
          </a:uFill>
          <a:latin typeface="+mn-lt"/>
          <a:ea typeface="+mn-ea"/>
          <a:cs typeface="+mn-cs"/>
          <a:sym typeface="Calibri"/>
        </a:defRPr>
      </a:lvl8pPr>
      <a:lvl9pPr marL="4432300" indent="-914400">
        <a:spcBef>
          <a:spcPts val="700"/>
        </a:spcBef>
        <a:buClr>
          <a:srgbClr val="000000"/>
        </a:buClr>
        <a:buSzPct val="171000"/>
        <a:buFont typeface="Arial"/>
        <a:buChar char="•"/>
        <a:defRPr sz="3200">
          <a:uFill>
            <a:solidFill/>
          </a:uFill>
          <a:latin typeface="+mn-lt"/>
          <a:ea typeface="+mn-ea"/>
          <a:cs typeface="+mn-cs"/>
          <a:sym typeface="Calibri"/>
        </a:defRPr>
      </a:lvl9pPr>
    </p:bodyStyle>
    <p:otherStyle>
      <a:lvl1pPr algn="r">
        <a:defRPr sz="1200">
          <a:solidFill>
            <a:schemeClr val="tx1"/>
          </a:solidFill>
          <a:uFill>
            <a:solidFill>
              <a:srgbClr val="9A9A9A"/>
            </a:solidFill>
          </a:uFill>
          <a:latin typeface="+mn-lt"/>
          <a:ea typeface="+mn-ea"/>
          <a:cs typeface="+mn-cs"/>
          <a:sym typeface="Calibri"/>
        </a:defRPr>
      </a:lvl1pPr>
      <a:lvl2pPr algn="r">
        <a:defRPr sz="1200">
          <a:solidFill>
            <a:schemeClr val="tx1"/>
          </a:solidFill>
          <a:uFill>
            <a:solidFill>
              <a:srgbClr val="9A9A9A"/>
            </a:solidFill>
          </a:uFill>
          <a:latin typeface="+mn-lt"/>
          <a:ea typeface="+mn-ea"/>
          <a:cs typeface="+mn-cs"/>
          <a:sym typeface="Calibri"/>
        </a:defRPr>
      </a:lvl2pPr>
      <a:lvl3pPr algn="r">
        <a:defRPr sz="1200">
          <a:solidFill>
            <a:schemeClr val="tx1"/>
          </a:solidFill>
          <a:uFill>
            <a:solidFill>
              <a:srgbClr val="9A9A9A"/>
            </a:solidFill>
          </a:uFill>
          <a:latin typeface="+mn-lt"/>
          <a:ea typeface="+mn-ea"/>
          <a:cs typeface="+mn-cs"/>
          <a:sym typeface="Calibri"/>
        </a:defRPr>
      </a:lvl3pPr>
      <a:lvl4pPr algn="r">
        <a:defRPr sz="1200">
          <a:solidFill>
            <a:schemeClr val="tx1"/>
          </a:solidFill>
          <a:uFill>
            <a:solidFill>
              <a:srgbClr val="9A9A9A"/>
            </a:solidFill>
          </a:uFill>
          <a:latin typeface="+mn-lt"/>
          <a:ea typeface="+mn-ea"/>
          <a:cs typeface="+mn-cs"/>
          <a:sym typeface="Calibri"/>
        </a:defRPr>
      </a:lvl4pPr>
      <a:lvl5pPr algn="r">
        <a:defRPr sz="1200">
          <a:solidFill>
            <a:schemeClr val="tx1"/>
          </a:solidFill>
          <a:uFill>
            <a:solidFill>
              <a:srgbClr val="9A9A9A"/>
            </a:solidFill>
          </a:uFill>
          <a:latin typeface="+mn-lt"/>
          <a:ea typeface="+mn-ea"/>
          <a:cs typeface="+mn-cs"/>
          <a:sym typeface="Calibri"/>
        </a:defRPr>
      </a:lvl5pPr>
      <a:lvl6pPr algn="r">
        <a:defRPr sz="1200">
          <a:solidFill>
            <a:schemeClr val="tx1"/>
          </a:solidFill>
          <a:uFill>
            <a:solidFill>
              <a:srgbClr val="9A9A9A"/>
            </a:solidFill>
          </a:uFill>
          <a:latin typeface="+mn-lt"/>
          <a:ea typeface="+mn-ea"/>
          <a:cs typeface="+mn-cs"/>
          <a:sym typeface="Calibri"/>
        </a:defRPr>
      </a:lvl6pPr>
      <a:lvl7pPr algn="r">
        <a:defRPr sz="1200">
          <a:solidFill>
            <a:schemeClr val="tx1"/>
          </a:solidFill>
          <a:uFill>
            <a:solidFill>
              <a:srgbClr val="9A9A9A"/>
            </a:solidFill>
          </a:uFill>
          <a:latin typeface="+mn-lt"/>
          <a:ea typeface="+mn-ea"/>
          <a:cs typeface="+mn-cs"/>
          <a:sym typeface="Calibri"/>
        </a:defRPr>
      </a:lvl7pPr>
      <a:lvl8pPr algn="r">
        <a:defRPr sz="1200">
          <a:solidFill>
            <a:schemeClr val="tx1"/>
          </a:solidFill>
          <a:uFill>
            <a:solidFill>
              <a:srgbClr val="9A9A9A"/>
            </a:solidFill>
          </a:uFill>
          <a:latin typeface="+mn-lt"/>
          <a:ea typeface="+mn-ea"/>
          <a:cs typeface="+mn-cs"/>
          <a:sym typeface="Calibri"/>
        </a:defRPr>
      </a:lvl8pPr>
      <a:lvl9pPr algn="r">
        <a:defRPr sz="1200">
          <a:solidFill>
            <a:schemeClr val="tx1"/>
          </a:solidFill>
          <a:uFill>
            <a:solidFill>
              <a:srgbClr val="9A9A9A"/>
            </a:solidFill>
          </a:u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agilewarrior.wordpres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image1.png"/>
          <p:cNvPicPr/>
          <p:nvPr/>
        </p:nvPicPr>
        <p:blipFill>
          <a:blip r:embed="rId3">
            <a:extLst/>
          </a:blip>
          <a:stretch>
            <a:fillRect/>
          </a:stretch>
        </p:blipFill>
        <p:spPr>
          <a:xfrm>
            <a:off x="7848600" y="6311900"/>
            <a:ext cx="1117600" cy="393700"/>
          </a:xfrm>
          <a:prstGeom prst="rect">
            <a:avLst/>
          </a:prstGeom>
          <a:ln w="12700">
            <a:miter lim="400000"/>
          </a:ln>
        </p:spPr>
      </p:pic>
      <p:pic>
        <p:nvPicPr>
          <p:cNvPr id="2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5" name="Shape 25"/>
          <p:cNvSpPr>
            <a:spLocks noGrp="1"/>
          </p:cNvSpPr>
          <p:nvPr>
            <p:ph type="title"/>
          </p:nvPr>
        </p:nvSpPr>
        <p:spPr>
          <a:xfrm>
            <a:off x="627380" y="609600"/>
            <a:ext cx="7772400" cy="1470025"/>
          </a:xfrm>
          <a:prstGeom prst="rect">
            <a:avLst/>
          </a:prstGeom>
        </p:spPr>
        <p:txBody>
          <a:bodyPr/>
          <a:lstStyle>
            <a:lvl1pPr algn="ctr"/>
          </a:lstStyle>
          <a:p>
            <a:pPr lvl="0">
              <a:defRPr sz="1800">
                <a:solidFill>
                  <a:srgbClr val="000000"/>
                </a:solidFill>
                <a:uFillTx/>
              </a:defRPr>
            </a:pPr>
            <a:r>
              <a:rPr lang="en-CA" sz="4400" dirty="0">
                <a:solidFill>
                  <a:srgbClr val="1D4871"/>
                </a:solidFill>
                <a:uFill>
                  <a:solidFill>
                    <a:srgbClr val="1D4871"/>
                  </a:solidFill>
                </a:uFill>
              </a:rPr>
              <a:t>RAC System</a:t>
            </a:r>
            <a:endParaRPr sz="4400" dirty="0">
              <a:solidFill>
                <a:srgbClr val="1D4871"/>
              </a:solidFill>
              <a:uFill>
                <a:solidFill>
                  <a:srgbClr val="1D4871"/>
                </a:solidFill>
              </a:uFill>
            </a:endParaRPr>
          </a:p>
        </p:txBody>
      </p:sp>
      <p:sp>
        <p:nvSpPr>
          <p:cNvPr id="26" name="Shape 26"/>
          <p:cNvSpPr>
            <a:spLocks noGrp="1"/>
          </p:cNvSpPr>
          <p:nvPr>
            <p:ph type="body" idx="1"/>
          </p:nvPr>
        </p:nvSpPr>
        <p:spPr>
          <a:xfrm>
            <a:off x="1219200" y="2590800"/>
            <a:ext cx="6400800" cy="2819400"/>
          </a:xfrm>
          <a:prstGeom prst="rect">
            <a:avLst/>
          </a:prstGeom>
        </p:spPr>
        <p:txBody>
          <a:bodyPr/>
          <a:lstStyle/>
          <a:p>
            <a:pPr lvl="0" algn="l">
              <a:defRPr sz="1800">
                <a:solidFill>
                  <a:srgbClr val="000000"/>
                </a:solidFill>
                <a:uFillTx/>
              </a:defRPr>
            </a:pPr>
            <a:r>
              <a:rPr lang="en-CA" sz="3200" dirty="0">
                <a:solidFill>
                  <a:srgbClr val="9A9A9A"/>
                </a:solidFill>
                <a:uFill>
                  <a:solidFill>
                    <a:srgbClr val="9A9A9A"/>
                  </a:solidFill>
                </a:uFill>
              </a:rPr>
              <a:t>Team Members: </a:t>
            </a:r>
          </a:p>
          <a:p>
            <a:pPr marL="914400" lvl="1" indent="-457200" algn="l">
              <a:buFontTx/>
              <a:buChar char="-"/>
              <a:defRPr sz="1800">
                <a:solidFill>
                  <a:srgbClr val="000000"/>
                </a:solidFill>
                <a:uFillTx/>
              </a:defRPr>
            </a:pPr>
            <a:r>
              <a:rPr lang="en-CA" dirty="0">
                <a:solidFill>
                  <a:srgbClr val="9A9A9A"/>
                </a:solidFill>
                <a:uFill>
                  <a:solidFill>
                    <a:srgbClr val="9A9A9A"/>
                  </a:solidFill>
                </a:uFill>
              </a:rPr>
              <a:t>Brae Walker</a:t>
            </a:r>
          </a:p>
          <a:p>
            <a:pPr marL="914400" lvl="1" indent="-457200" algn="l">
              <a:buFontTx/>
              <a:buChar char="-"/>
              <a:defRPr sz="1800">
                <a:solidFill>
                  <a:srgbClr val="000000"/>
                </a:solidFill>
                <a:uFillTx/>
              </a:defRPr>
            </a:pPr>
            <a:r>
              <a:rPr lang="en-CA" dirty="0">
                <a:solidFill>
                  <a:srgbClr val="9A9A9A"/>
                </a:solidFill>
                <a:uFill>
                  <a:solidFill>
                    <a:srgbClr val="9A9A9A"/>
                  </a:solidFill>
                </a:uFill>
              </a:rPr>
              <a:t>Andrew Ha</a:t>
            </a:r>
          </a:p>
          <a:p>
            <a:pPr marL="914400" lvl="1" indent="-457200" algn="l">
              <a:buFontTx/>
              <a:buChar char="-"/>
              <a:defRPr sz="1800">
                <a:solidFill>
                  <a:srgbClr val="000000"/>
                </a:solidFill>
                <a:uFillTx/>
              </a:defRPr>
            </a:pPr>
            <a:r>
              <a:rPr lang="en-CA" dirty="0">
                <a:solidFill>
                  <a:srgbClr val="9A9A9A"/>
                </a:solidFill>
                <a:uFill>
                  <a:solidFill>
                    <a:srgbClr val="9A9A9A"/>
                  </a:solidFill>
                </a:uFill>
              </a:rPr>
              <a:t>Cody Berube</a:t>
            </a:r>
          </a:p>
          <a:p>
            <a:pPr marL="914400" lvl="1" indent="-457200" algn="l">
              <a:buFontTx/>
              <a:buChar char="-"/>
              <a:defRPr sz="1800">
                <a:solidFill>
                  <a:srgbClr val="000000"/>
                </a:solidFill>
                <a:uFillTx/>
              </a:defRPr>
            </a:pPr>
            <a:r>
              <a:rPr lang="en-CA" dirty="0">
                <a:solidFill>
                  <a:srgbClr val="9A9A9A"/>
                </a:solidFill>
                <a:uFill>
                  <a:solidFill>
                    <a:srgbClr val="9A9A9A"/>
                  </a:solidFill>
                </a:uFill>
              </a:rPr>
              <a:t>Louis </a:t>
            </a:r>
            <a:r>
              <a:rPr lang="en-CA" dirty="0" err="1">
                <a:solidFill>
                  <a:srgbClr val="9A9A9A"/>
                </a:solidFill>
                <a:uFill>
                  <a:solidFill>
                    <a:srgbClr val="9A9A9A"/>
                  </a:solidFill>
                </a:uFill>
              </a:rPr>
              <a:t>Thibodeau</a:t>
            </a:r>
            <a:endParaRPr lang="en-CA" dirty="0">
              <a:solidFill>
                <a:srgbClr val="9A9A9A"/>
              </a:solidFill>
              <a:uFill>
                <a:solidFill>
                  <a:srgbClr val="9A9A9A"/>
                </a:solidFill>
              </a:uFill>
            </a:endParaRPr>
          </a:p>
          <a:p>
            <a:pPr marL="914400" lvl="1" indent="-457200" algn="l">
              <a:buFontTx/>
              <a:buChar char="-"/>
              <a:defRPr sz="1800">
                <a:solidFill>
                  <a:srgbClr val="000000"/>
                </a:solidFill>
                <a:uFillTx/>
              </a:defRPr>
            </a:pPr>
            <a:r>
              <a:rPr lang="en-CA" dirty="0">
                <a:solidFill>
                  <a:srgbClr val="9A9A9A"/>
                </a:solidFill>
                <a:uFill>
                  <a:solidFill>
                    <a:srgbClr val="9A9A9A"/>
                  </a:solidFill>
                </a:uFill>
              </a:rPr>
              <a:t>Philip Dumaresq</a:t>
            </a:r>
          </a:p>
          <a:p>
            <a:pPr marL="914400" lvl="1" indent="-457200" algn="l">
              <a:buFontTx/>
              <a:buChar char="-"/>
              <a:defRPr sz="1800">
                <a:solidFill>
                  <a:srgbClr val="000000"/>
                </a:solidFill>
                <a:uFillTx/>
              </a:defRPr>
            </a:pPr>
            <a:r>
              <a:rPr lang="en-CA" dirty="0">
                <a:solidFill>
                  <a:srgbClr val="9A9A9A"/>
                </a:solidFill>
                <a:uFill>
                  <a:solidFill>
                    <a:srgbClr val="9A9A9A"/>
                  </a:solidFill>
                </a:uFill>
              </a:rPr>
              <a:t>Maxwell Haley</a:t>
            </a:r>
          </a:p>
        </p:txBody>
      </p:sp>
      <p:sp>
        <p:nvSpPr>
          <p:cNvPr id="2" name="Rectangle 1"/>
          <p:cNvSpPr/>
          <p:nvPr/>
        </p:nvSpPr>
        <p:spPr>
          <a:xfrm>
            <a:off x="1219200" y="1905000"/>
            <a:ext cx="6400800" cy="584775"/>
          </a:xfrm>
          <a:prstGeom prst="rect">
            <a:avLst/>
          </a:prstGeom>
        </p:spPr>
        <p:txBody>
          <a:bodyPr wrap="square">
            <a:spAutoFit/>
          </a:bodyPr>
          <a:lstStyle/>
          <a:p>
            <a:pPr lvl="0">
              <a:defRPr sz="1800">
                <a:solidFill>
                  <a:srgbClr val="000000"/>
                </a:solidFill>
                <a:uFillTx/>
              </a:defRPr>
            </a:pPr>
            <a:r>
              <a:rPr lang="en-US" sz="3200" dirty="0">
                <a:solidFill>
                  <a:srgbClr val="9A9A9A"/>
                </a:solidFill>
                <a:uFill>
                  <a:solidFill>
                    <a:srgbClr val="9A9A9A"/>
                  </a:solidFill>
                </a:uFill>
              </a:rPr>
              <a:t>Sponsors: Alain Beauparlant  </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228" name="Shape 228"/>
          <p:cNvSpPr>
            <a:spLocks noGrp="1"/>
          </p:cNvSpPr>
          <p:nvPr>
            <p:ph type="title"/>
          </p:nvPr>
        </p:nvSpPr>
        <p:spPr>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Reference</a:t>
            </a:r>
            <a:endParaRPr sz="4400" dirty="0">
              <a:solidFill>
                <a:srgbClr val="1D4871"/>
              </a:solidFill>
              <a:uFill>
                <a:solidFill>
                  <a:srgbClr val="1D4871"/>
                </a:solidFill>
              </a:uFill>
            </a:endParaRPr>
          </a:p>
        </p:txBody>
      </p:sp>
      <p:sp>
        <p:nvSpPr>
          <p:cNvPr id="229" name="Shape 229"/>
          <p:cNvSpPr>
            <a:spLocks noGrp="1"/>
          </p:cNvSpPr>
          <p:nvPr>
            <p:ph type="body" idx="1"/>
          </p:nvPr>
        </p:nvSpPr>
        <p:spPr>
          <a:prstGeom prst="rect">
            <a:avLst/>
          </a:prstGeom>
        </p:spPr>
        <p:txBody>
          <a:bodyPr/>
          <a:lstStyle/>
          <a:p>
            <a:pPr lvl="0">
              <a:defRPr sz="1800">
                <a:uFillTx/>
              </a:defRPr>
            </a:pPr>
            <a:r>
              <a:rPr sz="3200" dirty="0">
                <a:solidFill>
                  <a:srgbClr val="0433FF"/>
                </a:solidFill>
                <a:uFill>
                  <a:solidFill>
                    <a:srgbClr val="0433FF"/>
                  </a:solidFill>
                </a:uFill>
                <a:hlinkClick r:id="rId4"/>
              </a:rPr>
              <a:t>http://agilewarrior.wordpress.com</a:t>
            </a:r>
            <a:endParaRPr sz="3200" dirty="0">
              <a:uFill>
                <a:solidFill/>
              </a:uFill>
            </a:endParaRPr>
          </a:p>
          <a:p>
            <a:pPr lvl="0">
              <a:defRPr sz="1800">
                <a:uFillTx/>
              </a:defRPr>
            </a:pPr>
            <a:endParaRPr sz="3200" dirty="0">
              <a:uFill>
                <a:solidFill/>
              </a:uFill>
            </a:endParaRPr>
          </a:p>
        </p:txBody>
      </p:sp>
      <p:pic>
        <p:nvPicPr>
          <p:cNvPr id="230" name="image11.png"/>
          <p:cNvPicPr/>
          <p:nvPr/>
        </p:nvPicPr>
        <p:blipFill>
          <a:blip r:embed="rId5">
            <a:extLst/>
          </a:blip>
          <a:stretch>
            <a:fillRect/>
          </a:stretch>
        </p:blipFill>
        <p:spPr>
          <a:xfrm>
            <a:off x="3124200" y="2286000"/>
            <a:ext cx="2946400" cy="3797300"/>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39" name="Shape 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elevator pitch</a:t>
            </a:r>
          </a:p>
        </p:txBody>
      </p:sp>
      <p:sp>
        <p:nvSpPr>
          <p:cNvPr id="40" name="Shape 40"/>
          <p:cNvSpPr>
            <a:spLocks noGrp="1"/>
          </p:cNvSpPr>
          <p:nvPr>
            <p:ph type="body" idx="1"/>
          </p:nvPr>
        </p:nvSpPr>
        <p:spPr>
          <a:xfrm>
            <a:off x="0" y="1600199"/>
            <a:ext cx="9144000" cy="4525964"/>
          </a:xfrm>
          <a:prstGeom prst="rect">
            <a:avLst/>
          </a:prstGeom>
        </p:spPr>
        <p:txBody>
          <a:bodyPr/>
          <a:lstStyle/>
          <a:p>
            <a:pPr lvl="0">
              <a:lnSpc>
                <a:spcPct val="90000"/>
              </a:lnSpc>
              <a:defRPr sz="1800">
                <a:uFillTx/>
              </a:defRPr>
            </a:pPr>
            <a:r>
              <a:rPr sz="3200" dirty="0">
                <a:solidFill>
                  <a:schemeClr val="tx1"/>
                </a:solidFill>
                <a:uFill>
                  <a:solidFill/>
                </a:uFill>
              </a:rPr>
              <a:t>For </a:t>
            </a:r>
            <a:r>
              <a:rPr lang="en-CA" sz="3200" dirty="0">
                <a:solidFill>
                  <a:schemeClr val="tx1"/>
                </a:solidFill>
                <a:uFill>
                  <a:solidFill>
                    <a:srgbClr val="008F00"/>
                  </a:solidFill>
                </a:uFill>
              </a:rPr>
              <a:t>Alain Beauparlant</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who </a:t>
            </a:r>
            <a:r>
              <a:rPr lang="en-CA" sz="3200" dirty="0">
                <a:solidFill>
                  <a:schemeClr val="tx1"/>
                </a:solidFill>
                <a:uFill>
                  <a:solidFill>
                    <a:srgbClr val="008F00"/>
                  </a:solidFill>
                </a:uFill>
              </a:rPr>
              <a:t>needs to replace the paper system</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the </a:t>
            </a:r>
            <a:r>
              <a:rPr lang="en-CA" sz="3200" dirty="0">
                <a:solidFill>
                  <a:schemeClr val="tx1"/>
                </a:solidFill>
                <a:uFill>
                  <a:solidFill>
                    <a:srgbClr val="008F00"/>
                  </a:solidFill>
                </a:uFill>
              </a:rPr>
              <a:t>new RAC System</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is a </a:t>
            </a:r>
            <a:r>
              <a:rPr lang="en-CA" sz="3200" dirty="0">
                <a:solidFill>
                  <a:schemeClr val="tx1"/>
                </a:solidFill>
                <a:uFill>
                  <a:solidFill>
                    <a:srgbClr val="008F00"/>
                  </a:solidFill>
                </a:uFill>
              </a:rPr>
              <a:t>web application</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that </a:t>
            </a:r>
            <a:r>
              <a:rPr lang="en-CA" sz="3200" dirty="0">
                <a:solidFill>
                  <a:schemeClr val="tx1"/>
                </a:solidFill>
                <a:uFill>
                  <a:solidFill>
                    <a:srgbClr val="008F00"/>
                  </a:solidFill>
                </a:uFill>
              </a:rPr>
              <a:t>will allow people to complete RAC requests online</a:t>
            </a:r>
            <a:r>
              <a:rPr sz="3200" dirty="0">
                <a:solidFill>
                  <a:schemeClr val="tx1"/>
                </a:solidFill>
                <a:uFill>
                  <a:solidFill/>
                </a:uFill>
              </a:rPr>
              <a:t>.</a:t>
            </a:r>
          </a:p>
          <a:p>
            <a:pPr lvl="0">
              <a:lnSpc>
                <a:spcPct val="90000"/>
              </a:lnSpc>
              <a:defRPr sz="1800">
                <a:uFillTx/>
              </a:defRPr>
            </a:pPr>
            <a:r>
              <a:rPr sz="3200" dirty="0">
                <a:solidFill>
                  <a:schemeClr val="tx1"/>
                </a:solidFill>
                <a:uFill>
                  <a:solidFill/>
                </a:uFill>
              </a:rPr>
              <a:t>Unlike </a:t>
            </a:r>
            <a:r>
              <a:rPr lang="en-CA" sz="3200" dirty="0">
                <a:solidFill>
                  <a:schemeClr val="tx1"/>
                </a:solidFill>
                <a:uFill>
                  <a:solidFill>
                    <a:srgbClr val="008F00"/>
                  </a:solidFill>
                </a:uFill>
              </a:rPr>
              <a:t>the current paper system</a:t>
            </a:r>
            <a:endParaRPr sz="3200" dirty="0">
              <a:solidFill>
                <a:schemeClr val="tx1"/>
              </a:solidFill>
              <a:uFill>
                <a:solidFill/>
              </a:uFill>
            </a:endParaRPr>
          </a:p>
          <a:p>
            <a:pPr lvl="0">
              <a:lnSpc>
                <a:spcPct val="90000"/>
              </a:lnSpc>
              <a:defRPr sz="1800">
                <a:uFillTx/>
              </a:defRPr>
            </a:pPr>
            <a:r>
              <a:rPr sz="3200" dirty="0">
                <a:solidFill>
                  <a:schemeClr val="tx1"/>
                </a:solidFill>
                <a:uFill>
                  <a:solidFill/>
                </a:uFill>
              </a:rPr>
              <a:t>our </a:t>
            </a:r>
            <a:r>
              <a:rPr lang="en-CA" sz="3200" dirty="0">
                <a:solidFill>
                  <a:schemeClr val="tx1"/>
                </a:solidFill>
                <a:uFill>
                  <a:solidFill/>
                </a:uFill>
              </a:rPr>
              <a:t>product </a:t>
            </a:r>
            <a:r>
              <a:rPr lang="en-CA" sz="3200" dirty="0">
                <a:solidFill>
                  <a:schemeClr val="tx1"/>
                </a:solidFill>
                <a:uFill>
                  <a:solidFill>
                    <a:srgbClr val="008F00"/>
                  </a:solidFill>
                </a:uFill>
              </a:rPr>
              <a:t>is very easily accessible and the process can be completed any time and anywhere. </a:t>
            </a:r>
            <a:endParaRPr sz="3200" dirty="0">
              <a:solidFill>
                <a:schemeClr val="tx1"/>
              </a:solidFill>
              <a:uFill>
                <a:solidFill/>
              </a:u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65" name="Shape 65"/>
          <p:cNvSpPr>
            <a:spLocks noGrp="1"/>
          </p:cNvSpPr>
          <p:nvPr>
            <p:ph type="title"/>
          </p:nvPr>
        </p:nvSpPr>
        <p:spPr>
          <a:xfrm>
            <a:off x="457200" y="0"/>
            <a:ext cx="8229600" cy="1143001"/>
          </a:xfrm>
          <a:prstGeom prst="rect">
            <a:avLst/>
          </a:prstGeom>
        </p:spPr>
        <p:txBody>
          <a:bodyPr/>
          <a:lstStyle/>
          <a:p>
            <a:pPr lvl="0">
              <a:defRPr sz="1800">
                <a:solidFill>
                  <a:srgbClr val="000000"/>
                </a:solidFill>
                <a:uFillTx/>
              </a:defRPr>
            </a:pPr>
            <a:r>
              <a:rPr lang="en-CA" sz="4400" dirty="0">
                <a:solidFill>
                  <a:srgbClr val="1D4871"/>
                </a:solidFill>
                <a:uFill>
                  <a:solidFill>
                    <a:srgbClr val="1D4871"/>
                  </a:solidFill>
                </a:uFill>
              </a:rPr>
              <a:t>System context</a:t>
            </a:r>
            <a:endParaRPr sz="4400" dirty="0">
              <a:solidFill>
                <a:srgbClr val="1D4871"/>
              </a:solidFill>
              <a:uFill>
                <a:solidFill>
                  <a:srgbClr val="1D4871"/>
                </a:solidFill>
              </a:uFill>
            </a:endParaRPr>
          </a:p>
        </p:txBody>
      </p:sp>
      <p:pic>
        <p:nvPicPr>
          <p:cNvPr id="4" name="Picture 3">
            <a:extLst>
              <a:ext uri="{FF2B5EF4-FFF2-40B4-BE49-F238E27FC236}">
                <a16:creationId xmlns:a16="http://schemas.microsoft.com/office/drawing/2014/main" id="{4F44D075-CBE4-433E-83E5-0394EF596B63}"/>
              </a:ext>
            </a:extLst>
          </p:cNvPr>
          <p:cNvPicPr/>
          <p:nvPr/>
        </p:nvPicPr>
        <p:blipFill>
          <a:blip r:embed="rId4">
            <a:extLst>
              <a:ext uri="{28A0092B-C50C-407E-A947-70E740481C1C}">
                <a14:useLocalDpi xmlns:a14="http://schemas.microsoft.com/office/drawing/2010/main" val="0"/>
              </a:ext>
            </a:extLst>
          </a:blip>
          <a:stretch>
            <a:fillRect/>
          </a:stretch>
        </p:blipFill>
        <p:spPr>
          <a:xfrm>
            <a:off x="990600" y="762000"/>
            <a:ext cx="6477000" cy="6096000"/>
          </a:xfrm>
          <a:prstGeom prst="rect">
            <a:avLst/>
          </a:prstGeom>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56" name="Shape 56"/>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7" name="Shape 57"/>
          <p:cNvSpPr/>
          <p:nvPr/>
        </p:nvSpPr>
        <p:spPr>
          <a:xfrm>
            <a:off x="76200" y="5867400"/>
            <a:ext cx="1384300" cy="9144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58" name="Shape 58"/>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The NOT list</a:t>
            </a:r>
          </a:p>
        </p:txBody>
      </p:sp>
      <p:graphicFrame>
        <p:nvGraphicFramePr>
          <p:cNvPr id="59" name="Table 59"/>
          <p:cNvGraphicFramePr/>
          <p:nvPr>
            <p:extLst>
              <p:ext uri="{D42A27DB-BD31-4B8C-83A1-F6EECF244321}">
                <p14:modId xmlns:p14="http://schemas.microsoft.com/office/powerpoint/2010/main" val="902021283"/>
              </p:ext>
            </p:extLst>
          </p:nvPr>
        </p:nvGraphicFramePr>
        <p:xfrm>
          <a:off x="381000" y="1396999"/>
          <a:ext cx="8458200" cy="2967444"/>
        </p:xfrm>
        <a:graphic>
          <a:graphicData uri="http://schemas.openxmlformats.org/drawingml/2006/table">
            <a:tbl>
              <a:tblPr firstRow="1" bandRow="1">
                <a:tableStyleId>{8F44A2F1-9E1F-4B54-A3A2-5F16C0AD49E2}</a:tableStyleId>
              </a:tblPr>
              <a:tblGrid>
                <a:gridCol w="4229100">
                  <a:extLst>
                    <a:ext uri="{9D8B030D-6E8A-4147-A177-3AD203B41FA5}">
                      <a16:colId xmlns:a16="http://schemas.microsoft.com/office/drawing/2014/main" val="20000"/>
                    </a:ext>
                  </a:extLst>
                </a:gridCol>
                <a:gridCol w="4229100">
                  <a:extLst>
                    <a:ext uri="{9D8B030D-6E8A-4147-A177-3AD203B41FA5}">
                      <a16:colId xmlns:a16="http://schemas.microsoft.com/office/drawing/2014/main" val="20001"/>
                    </a:ext>
                  </a:extLst>
                </a:gridCol>
              </a:tblGrid>
              <a:tr h="400594">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IN</a:t>
                      </a:r>
                    </a:p>
                  </a:txBody>
                  <a:tcPr marL="38100" marR="38100" marT="38100" marB="38100" horzOverflow="overflow"/>
                </a:tc>
                <a:tc>
                  <a:txBody>
                    <a:bodyPr/>
                    <a:lstStyle/>
                    <a:p>
                      <a:pPr lvl="0" algn="ctr">
                        <a:tabLst>
                          <a:tab pos="914400" algn="l"/>
                        </a:tabLst>
                        <a:defRPr sz="1800" b="0">
                          <a:solidFill>
                            <a:srgbClr val="000000"/>
                          </a:solidFill>
                          <a:uFillTx/>
                        </a:defRPr>
                      </a:pPr>
                      <a:r>
                        <a:rPr sz="2800">
                          <a:solidFill>
                            <a:srgbClr val="FFFFFF"/>
                          </a:solidFill>
                          <a:uFill>
                            <a:solidFill>
                              <a:srgbClr val="FFFFFF"/>
                            </a:solidFill>
                          </a:uFill>
                        </a:rPr>
                        <a:t>OUT</a:t>
                      </a:r>
                    </a:p>
                  </a:txBody>
                  <a:tcPr marL="38100" marR="38100" marT="38100" marB="38100" horzOverflow="overflow"/>
                </a:tc>
                <a:extLst>
                  <a:ext uri="{0D108BD9-81ED-4DB2-BD59-A6C34878D82A}">
                    <a16:rowId xmlns:a16="http://schemas.microsoft.com/office/drawing/2014/main" val="10000"/>
                  </a:ext>
                </a:extLst>
              </a:tr>
              <a:tr h="400594">
                <a:tc>
                  <a:txBody>
                    <a:bodyPr/>
                    <a:lstStyle/>
                    <a:p>
                      <a:pPr lvl="0" algn="l">
                        <a:tabLst>
                          <a:tab pos="914400" algn="l"/>
                        </a:tabLst>
                        <a:defRPr sz="1800">
                          <a:uFill>
                            <a:solidFill>
                              <a:srgbClr val="000000"/>
                            </a:solidFill>
                          </a:uFill>
                        </a:defRPr>
                      </a:pPr>
                      <a:r>
                        <a:rPr lang="en-CA" dirty="0"/>
                        <a:t>Technical Research</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CA" dirty="0"/>
                        <a:t>Update Account</a:t>
                      </a:r>
                      <a:endParaRPr dirty="0"/>
                    </a:p>
                  </a:txBody>
                  <a:tcPr marL="38100" marR="38100" marT="38100" marB="38100" horzOverflow="overflow"/>
                </a:tc>
                <a:extLst>
                  <a:ext uri="{0D108BD9-81ED-4DB2-BD59-A6C34878D82A}">
                    <a16:rowId xmlns:a16="http://schemas.microsoft.com/office/drawing/2014/main" val="10001"/>
                  </a:ext>
                </a:extLst>
              </a:tr>
              <a:tr h="400594">
                <a:tc>
                  <a:txBody>
                    <a:bodyPr/>
                    <a:lstStyle/>
                    <a:p>
                      <a:pPr lvl="0" algn="l">
                        <a:tabLst>
                          <a:tab pos="914400" algn="l"/>
                        </a:tabLst>
                        <a:defRPr sz="1800">
                          <a:uFill>
                            <a:solidFill>
                              <a:srgbClr val="000000"/>
                            </a:solidFill>
                          </a:uFill>
                        </a:defRPr>
                      </a:pPr>
                      <a:r>
                        <a:rPr lang="en-CA" dirty="0"/>
                        <a:t>Candidate Create/Retrieve account info</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CA" dirty="0"/>
                        <a:t>Candidate Update/delete account info</a:t>
                      </a:r>
                      <a:endParaRPr dirty="0"/>
                    </a:p>
                  </a:txBody>
                  <a:tcPr marL="38100" marR="38100" marT="38100" marB="38100" horzOverflow="overflow"/>
                </a:tc>
                <a:extLst>
                  <a:ext uri="{0D108BD9-81ED-4DB2-BD59-A6C34878D82A}">
                    <a16:rowId xmlns:a16="http://schemas.microsoft.com/office/drawing/2014/main" val="10002"/>
                  </a:ext>
                </a:extLst>
              </a:tr>
              <a:tr h="400594">
                <a:tc>
                  <a:txBody>
                    <a:bodyPr/>
                    <a:lstStyle/>
                    <a:p>
                      <a:pPr lvl="0" algn="l">
                        <a:tabLst>
                          <a:tab pos="914400" algn="l"/>
                        </a:tabLst>
                        <a:defRPr sz="1800">
                          <a:uFill>
                            <a:solidFill>
                              <a:srgbClr val="000000"/>
                            </a:solidFill>
                          </a:uFill>
                        </a:defRPr>
                      </a:pPr>
                      <a:r>
                        <a:rPr lang="en-CA" dirty="0"/>
                        <a:t>Candidate choose program</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CA" dirty="0"/>
                        <a:t>Candidate view previous RAC requests</a:t>
                      </a:r>
                      <a:endParaRPr dirty="0"/>
                    </a:p>
                  </a:txBody>
                  <a:tcPr marL="38100" marR="38100" marT="38100" marB="38100" horzOverflow="overflow"/>
                </a:tc>
                <a:extLst>
                  <a:ext uri="{0D108BD9-81ED-4DB2-BD59-A6C34878D82A}">
                    <a16:rowId xmlns:a16="http://schemas.microsoft.com/office/drawing/2014/main" val="10003"/>
                  </a:ext>
                </a:extLst>
              </a:tr>
              <a:tr h="400594">
                <a:tc>
                  <a:txBody>
                    <a:bodyPr/>
                    <a:lstStyle/>
                    <a:p>
                      <a:pPr marL="0" marR="0" lvl="0" indent="0" algn="l" defTabSz="91440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CA" dirty="0"/>
                        <a:t>Candidate upload documents / self assess </a:t>
                      </a:r>
                    </a:p>
                  </a:txBody>
                  <a:tcPr marL="38100" marR="38100" marT="38100" marB="38100" horzOverflow="overflow"/>
                </a:tc>
                <a:tc>
                  <a:txBody>
                    <a:bodyPr/>
                    <a:lstStyle/>
                    <a:p>
                      <a:pPr lvl="0" algn="l">
                        <a:tabLst>
                          <a:tab pos="914400" algn="l"/>
                        </a:tabLst>
                        <a:defRPr sz="1800">
                          <a:uFill>
                            <a:solidFill>
                              <a:srgbClr val="000000"/>
                            </a:solidFill>
                          </a:uFill>
                        </a:defRPr>
                      </a:pPr>
                      <a:r>
                        <a:rPr lang="en-CA" dirty="0"/>
                        <a:t>Captivating look and feel</a:t>
                      </a:r>
                      <a:endParaRPr dirty="0"/>
                    </a:p>
                  </a:txBody>
                  <a:tcPr marL="38100" marR="38100" marT="38100" marB="38100" horzOverflow="overflow"/>
                </a:tc>
                <a:extLst>
                  <a:ext uri="{0D108BD9-81ED-4DB2-BD59-A6C34878D82A}">
                    <a16:rowId xmlns:a16="http://schemas.microsoft.com/office/drawing/2014/main" val="10004"/>
                  </a:ext>
                </a:extLst>
              </a:tr>
              <a:tr h="400594">
                <a:tc>
                  <a:txBody>
                    <a:bodyPr/>
                    <a:lstStyle/>
                    <a:p>
                      <a:pPr marL="0" marR="0" lvl="0" indent="0" algn="l" defTabSz="914400" eaLnBrk="1" fontAlgn="auto" latinLnBrk="0" hangingPunct="1">
                        <a:lnSpc>
                          <a:spcPct val="100000"/>
                        </a:lnSpc>
                        <a:spcBef>
                          <a:spcPts val="0"/>
                        </a:spcBef>
                        <a:spcAft>
                          <a:spcPts val="0"/>
                        </a:spcAft>
                        <a:buClrTx/>
                        <a:buSzTx/>
                        <a:buFontTx/>
                        <a:buNone/>
                        <a:tabLst>
                          <a:tab pos="914400" algn="l"/>
                        </a:tabLst>
                        <a:defRPr sz="1800">
                          <a:uFill>
                            <a:solidFill>
                              <a:srgbClr val="000000"/>
                            </a:solidFill>
                          </a:uFill>
                        </a:defRPr>
                      </a:pPr>
                      <a:r>
                        <a:rPr lang="en-CA" dirty="0"/>
                        <a:t>Candidate Submit RAC request</a:t>
                      </a:r>
                    </a:p>
                  </a:txBody>
                  <a:tcPr marL="38100" marR="38100" marT="38100" marB="38100" horzOverflow="overflow"/>
                </a:tc>
                <a:tc>
                  <a:txBody>
                    <a:bodyPr/>
                    <a:lstStyle/>
                    <a:p>
                      <a:pPr lvl="0" algn="l">
                        <a:tabLst>
                          <a:tab pos="914400" algn="l"/>
                        </a:tabLst>
                        <a:defRPr sz="1800">
                          <a:uFill>
                            <a:solidFill>
                              <a:srgbClr val="000000"/>
                            </a:solidFill>
                          </a:uFill>
                        </a:defRPr>
                      </a:pPr>
                      <a:r>
                        <a:rPr lang="en-CA" dirty="0"/>
                        <a:t>RAC advisor – CRUD candidate accounts</a:t>
                      </a:r>
                      <a:endParaRPr dirty="0"/>
                    </a:p>
                  </a:txBody>
                  <a:tcPr marL="38100" marR="38100" marT="38100" marB="38100" horzOverflow="overflow"/>
                </a:tc>
                <a:extLst>
                  <a:ext uri="{0D108BD9-81ED-4DB2-BD59-A6C34878D82A}">
                    <a16:rowId xmlns:a16="http://schemas.microsoft.com/office/drawing/2014/main" val="10005"/>
                  </a:ext>
                </a:extLst>
              </a:tr>
              <a:tr h="400594">
                <a:tc>
                  <a:txBody>
                    <a:bodyPr/>
                    <a:lstStyle/>
                    <a:p>
                      <a:pPr lvl="0" algn="l">
                        <a:tabLst>
                          <a:tab pos="914400" algn="l"/>
                        </a:tabLst>
                        <a:defRPr sz="1800">
                          <a:uFill>
                            <a:solidFill>
                              <a:srgbClr val="000000"/>
                            </a:solidFill>
                          </a:uFill>
                        </a:defRPr>
                      </a:pPr>
                      <a:r>
                        <a:rPr lang="en-CA" dirty="0"/>
                        <a:t>RAC advisor – Read RAC requests</a:t>
                      </a:r>
                      <a:endParaRPr dirty="0"/>
                    </a:p>
                  </a:txBody>
                  <a:tcPr marL="38100" marR="38100" marT="38100" marB="38100" horzOverflow="overflow"/>
                </a:tc>
                <a:tc>
                  <a:txBody>
                    <a:bodyPr/>
                    <a:lstStyle/>
                    <a:p>
                      <a:pPr lvl="0" algn="l">
                        <a:tabLst>
                          <a:tab pos="914400" algn="l"/>
                        </a:tabLst>
                        <a:defRPr sz="1800">
                          <a:uFill>
                            <a:solidFill>
                              <a:srgbClr val="000000"/>
                            </a:solidFill>
                          </a:uFill>
                        </a:defRPr>
                      </a:pPr>
                      <a:r>
                        <a:rPr lang="en-CA" dirty="0"/>
                        <a:t>Content specialist flow</a:t>
                      </a:r>
                      <a:endParaRPr dirty="0"/>
                    </a:p>
                  </a:txBody>
                  <a:tcPr marL="38100" marR="38100" marT="38100" marB="38100" horzOverflow="overflow"/>
                </a:tc>
                <a:extLst>
                  <a:ext uri="{0D108BD9-81ED-4DB2-BD59-A6C34878D82A}">
                    <a16:rowId xmlns:a16="http://schemas.microsoft.com/office/drawing/2014/main" val="10006"/>
                  </a:ext>
                </a:extLst>
              </a:tr>
            </a:tbl>
          </a:graphicData>
        </a:graphic>
      </p:graphicFrame>
      <p:graphicFrame>
        <p:nvGraphicFramePr>
          <p:cNvPr id="60" name="Table 60"/>
          <p:cNvGraphicFramePr/>
          <p:nvPr>
            <p:extLst>
              <p:ext uri="{D42A27DB-BD31-4B8C-83A1-F6EECF244321}">
                <p14:modId xmlns:p14="http://schemas.microsoft.com/office/powerpoint/2010/main" val="2292812513"/>
              </p:ext>
            </p:extLst>
          </p:nvPr>
        </p:nvGraphicFramePr>
        <p:xfrm>
          <a:off x="381000" y="4343400"/>
          <a:ext cx="8458200" cy="2213864"/>
        </p:xfrm>
        <a:graphic>
          <a:graphicData uri="http://schemas.openxmlformats.org/drawingml/2006/table">
            <a:tbl>
              <a:tblPr firstRow="1" bandRow="1">
                <a:tableStyleId>{8F44A2F1-9E1F-4B54-A3A2-5F16C0AD49E2}</a:tableStyleId>
              </a:tblPr>
              <a:tblGrid>
                <a:gridCol w="8458200">
                  <a:extLst>
                    <a:ext uri="{9D8B030D-6E8A-4147-A177-3AD203B41FA5}">
                      <a16:colId xmlns:a16="http://schemas.microsoft.com/office/drawing/2014/main" val="20000"/>
                    </a:ext>
                  </a:extLst>
                </a:gridCol>
              </a:tblGrid>
              <a:tr h="412496">
                <a:tc>
                  <a:txBody>
                    <a:bodyPr/>
                    <a:lstStyle/>
                    <a:p>
                      <a:pPr lvl="0" algn="ctr">
                        <a:tabLst>
                          <a:tab pos="914400" algn="l"/>
                        </a:tabLst>
                        <a:defRPr sz="1800" b="0">
                          <a:solidFill>
                            <a:srgbClr val="000000"/>
                          </a:solidFill>
                          <a:uFillTx/>
                        </a:defRPr>
                      </a:pPr>
                      <a:r>
                        <a:rPr sz="3200">
                          <a:solidFill>
                            <a:srgbClr val="FFFFFF"/>
                          </a:solidFill>
                          <a:uFill>
                            <a:solidFill>
                              <a:srgbClr val="FFFFFF"/>
                            </a:solidFill>
                          </a:uFill>
                        </a:rPr>
                        <a:t>UNRESOLVED</a:t>
                      </a:r>
                    </a:p>
                  </a:txBody>
                  <a:tcPr marL="38100" marR="38100" marT="38100" marB="38100" horzOverflow="overflow"/>
                </a:tc>
                <a:extLst>
                  <a:ext uri="{0D108BD9-81ED-4DB2-BD59-A6C34878D82A}">
                    <a16:rowId xmlns:a16="http://schemas.microsoft.com/office/drawing/2014/main" val="10000"/>
                  </a:ext>
                </a:extLst>
              </a:tr>
              <a:tr h="412496">
                <a:tc>
                  <a:txBody>
                    <a:bodyPr/>
                    <a:lstStyle/>
                    <a:p>
                      <a:pPr lvl="0" algn="l">
                        <a:tabLst>
                          <a:tab pos="914400" algn="l"/>
                        </a:tabLst>
                        <a:defRPr sz="1800">
                          <a:uFill>
                            <a:solidFill>
                              <a:srgbClr val="000000"/>
                            </a:solidFill>
                          </a:uFill>
                        </a:defRPr>
                      </a:pPr>
                      <a:r>
                        <a:rPr lang="en-CA" dirty="0"/>
                        <a:t>RAC advisor - Notification</a:t>
                      </a:r>
                      <a:endParaRPr dirty="0"/>
                    </a:p>
                  </a:txBody>
                  <a:tcPr marL="38100" marR="38100" marT="38100" marB="38100" horzOverflow="overflow"/>
                </a:tc>
                <a:extLst>
                  <a:ext uri="{0D108BD9-81ED-4DB2-BD59-A6C34878D82A}">
                    <a16:rowId xmlns:a16="http://schemas.microsoft.com/office/drawing/2014/main" val="10001"/>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2"/>
                  </a:ext>
                </a:extLst>
              </a:tr>
              <a:tr h="412496">
                <a:tc>
                  <a:txBody>
                    <a:bodyPr/>
                    <a:lstStyle/>
                    <a:p>
                      <a:pPr lvl="0" algn="l">
                        <a:tabLst>
                          <a:tab pos="914400" algn="l"/>
                        </a:tabLst>
                        <a:defRPr sz="1800">
                          <a:uFill>
                            <a:solidFill>
                              <a:srgbClr val="000000"/>
                            </a:solidFill>
                          </a:uFill>
                        </a:defRPr>
                      </a:pPr>
                      <a:endParaRPr/>
                    </a:p>
                  </a:txBody>
                  <a:tcPr marL="38100" marR="38100" marT="38100" marB="38100" horzOverflow="overflow"/>
                </a:tc>
                <a:extLst>
                  <a:ext uri="{0D108BD9-81ED-4DB2-BD59-A6C34878D82A}">
                    <a16:rowId xmlns:a16="http://schemas.microsoft.com/office/drawing/2014/main" val="10003"/>
                  </a:ext>
                </a:extLst>
              </a:tr>
              <a:tr h="412496">
                <a:tc>
                  <a:txBody>
                    <a:bodyPr/>
                    <a:lstStyle/>
                    <a:p>
                      <a:pPr lvl="0" algn="l">
                        <a:tabLst>
                          <a:tab pos="914400" algn="l"/>
                        </a:tabLst>
                        <a:defRPr sz="1800">
                          <a:uFill>
                            <a:solidFill>
                              <a:srgbClr val="000000"/>
                            </a:solidFill>
                          </a:uFill>
                        </a:defRPr>
                      </a:pPr>
                      <a:endParaRPr dirty="0"/>
                    </a:p>
                  </a:txBody>
                  <a:tcPr marL="38100" marR="38100" marT="38100" marB="38100"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80" name="Shape 80"/>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1" name="Shape 81"/>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Technical solution</a:t>
            </a:r>
          </a:p>
        </p:txBody>
      </p:sp>
      <p:sp>
        <p:nvSpPr>
          <p:cNvPr id="85" name="Shape 85"/>
          <p:cNvSpPr/>
          <p:nvPr/>
        </p:nvSpPr>
        <p:spPr>
          <a:xfrm>
            <a:off x="4572000" y="1831848"/>
            <a:ext cx="1612900" cy="2286001"/>
          </a:xfrm>
          <a:prstGeom prst="rect">
            <a:avLst/>
          </a:prstGeom>
          <a:solidFill>
            <a:srgbClr val="6095C9"/>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86" name="Shape 86"/>
          <p:cNvSpPr/>
          <p:nvPr/>
        </p:nvSpPr>
        <p:spPr>
          <a:xfrm>
            <a:off x="4800600" y="2060448"/>
            <a:ext cx="1155700" cy="457201"/>
          </a:xfrm>
          <a:prstGeom prst="rect">
            <a:avLst/>
          </a:prstGeom>
          <a:solidFill>
            <a:srgbClr val="FFFFFF"/>
          </a:solidFill>
          <a:ln w="25400">
            <a:solidFill>
              <a:srgbClr val="49729C"/>
            </a:solidFill>
            <a:round/>
          </a:ln>
        </p:spPr>
        <p:txBody>
          <a:bodyPr lIns="38100" tIns="38100" rIns="38100" bIns="38100" anchor="ctr"/>
          <a:lstStyle/>
          <a:p>
            <a:pPr lvl="0" algn="ctr">
              <a:buClr>
                <a:srgbClr val="FFFFFF"/>
              </a:buClr>
              <a:defRPr>
                <a:solidFill>
                  <a:srgbClr val="FFFFFF"/>
                </a:solidFill>
                <a:uFill>
                  <a:solidFill>
                    <a:srgbClr val="FFFFFF"/>
                  </a:solidFill>
                </a:uFill>
              </a:defRPr>
            </a:pPr>
            <a:r>
              <a:rPr lang="en-CA" dirty="0">
                <a:solidFill>
                  <a:schemeClr val="tx1"/>
                </a:solidFill>
              </a:rPr>
              <a:t>IIS</a:t>
            </a:r>
            <a:endParaRPr dirty="0">
              <a:solidFill>
                <a:schemeClr val="tx1"/>
              </a:solidFill>
            </a:endParaRPr>
          </a:p>
        </p:txBody>
      </p:sp>
      <p:grpSp>
        <p:nvGrpSpPr>
          <p:cNvPr id="90" name="Group 90"/>
          <p:cNvGrpSpPr/>
          <p:nvPr/>
        </p:nvGrpSpPr>
        <p:grpSpPr>
          <a:xfrm>
            <a:off x="7086600" y="1542796"/>
            <a:ext cx="914400" cy="1216153"/>
            <a:chOff x="0" y="0"/>
            <a:chExt cx="914400" cy="1216152"/>
          </a:xfrm>
        </p:grpSpPr>
        <p:sp>
          <p:nvSpPr>
            <p:cNvPr id="87" name="Shape 87"/>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endParaRPr lang="en-CA" dirty="0"/>
            </a:p>
            <a:p>
              <a:pPr lvl="0" algn="ctr"/>
              <a:r>
                <a:rPr lang="en-CA" dirty="0"/>
                <a:t>Clara</a:t>
              </a:r>
              <a:endParaRPr dirty="0"/>
            </a:p>
          </p:txBody>
        </p:sp>
        <p:sp>
          <p:nvSpPr>
            <p:cNvPr id="88" name="Shape 88"/>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89" name="Shape 89"/>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grpSp>
        <p:nvGrpSpPr>
          <p:cNvPr id="94" name="Group 94"/>
          <p:cNvGrpSpPr/>
          <p:nvPr/>
        </p:nvGrpSpPr>
        <p:grpSpPr>
          <a:xfrm>
            <a:off x="7086600" y="3203447"/>
            <a:ext cx="914400" cy="1216154"/>
            <a:chOff x="0" y="0"/>
            <a:chExt cx="914400" cy="1216153"/>
          </a:xfrm>
        </p:grpSpPr>
        <p:sp>
          <p:nvSpPr>
            <p:cNvPr id="91" name="Shape 91"/>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0" y="2030"/>
                  </a:move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close/>
                </a:path>
              </a:pathLst>
            </a:custGeom>
            <a:solidFill>
              <a:srgbClr val="6095C9"/>
            </a:solidFill>
            <a:ln w="25400" cap="flat">
              <a:noFill/>
              <a:round/>
            </a:ln>
            <a:effectLst/>
          </p:spPr>
          <p:txBody>
            <a:bodyPr wrap="square" lIns="38100" tIns="38100" rIns="38100" bIns="38100" numCol="1" anchor="t">
              <a:noAutofit/>
            </a:bodyPr>
            <a:lstStyle/>
            <a:p>
              <a:pPr lvl="0" algn="ctr"/>
              <a:endParaRPr lang="en-CA" dirty="0"/>
            </a:p>
            <a:p>
              <a:pPr lvl="0" algn="ctr"/>
              <a:r>
                <a:rPr lang="en-CA" dirty="0"/>
                <a:t>SQL server</a:t>
              </a:r>
              <a:endParaRPr dirty="0"/>
            </a:p>
          </p:txBody>
        </p:sp>
        <p:sp>
          <p:nvSpPr>
            <p:cNvPr id="92" name="Shape 92"/>
            <p:cNvSpPr/>
            <p:nvPr/>
          </p:nvSpPr>
          <p:spPr>
            <a:xfrm>
              <a:off x="0" y="0"/>
              <a:ext cx="914400" cy="2286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path>
              </a:pathLst>
            </a:custGeom>
            <a:solidFill>
              <a:srgbClr val="FFFFFF">
                <a:alpha val="40000"/>
              </a:srgbClr>
            </a:solidFill>
            <a:ln w="25400" cap="flat">
              <a:noFill/>
              <a:round/>
            </a:ln>
            <a:effectLst/>
          </p:spPr>
          <p:txBody>
            <a:bodyPr wrap="square" lIns="38100" tIns="38100" rIns="38100" bIns="38100" numCol="1" anchor="t">
              <a:noAutofit/>
            </a:bodyPr>
            <a:lstStyle/>
            <a:p>
              <a:pPr lvl="0"/>
              <a:endParaRPr/>
            </a:p>
          </p:txBody>
        </p:sp>
        <p:sp>
          <p:nvSpPr>
            <p:cNvPr id="93" name="Shape 93"/>
            <p:cNvSpPr/>
            <p:nvPr/>
          </p:nvSpPr>
          <p:spPr>
            <a:xfrm>
              <a:off x="0" y="0"/>
              <a:ext cx="914400" cy="1216153"/>
            </a:xfrm>
            <a:custGeom>
              <a:avLst/>
              <a:gdLst/>
              <a:ahLst/>
              <a:cxnLst>
                <a:cxn ang="0">
                  <a:pos x="wd2" y="hd2"/>
                </a:cxn>
                <a:cxn ang="5400000">
                  <a:pos x="wd2" y="hd2"/>
                </a:cxn>
                <a:cxn ang="10800000">
                  <a:pos x="wd2" y="hd2"/>
                </a:cxn>
                <a:cxn ang="16200000">
                  <a:pos x="wd2" y="hd2"/>
                </a:cxn>
              </a:cxnLst>
              <a:rect l="0" t="0" r="r" b="b"/>
              <a:pathLst>
                <a:path w="21600" h="21600" extrusionOk="0">
                  <a:moveTo>
                    <a:pt x="21600" y="2030"/>
                  </a:moveTo>
                  <a:cubicBezTo>
                    <a:pt x="21600" y="3151"/>
                    <a:pt x="16765" y="4060"/>
                    <a:pt x="10800" y="4060"/>
                  </a:cubicBezTo>
                  <a:cubicBezTo>
                    <a:pt x="4835" y="4060"/>
                    <a:pt x="0" y="3151"/>
                    <a:pt x="0" y="2030"/>
                  </a:cubicBezTo>
                  <a:cubicBezTo>
                    <a:pt x="0" y="909"/>
                    <a:pt x="4835" y="0"/>
                    <a:pt x="10800" y="0"/>
                  </a:cubicBezTo>
                  <a:cubicBezTo>
                    <a:pt x="16765" y="0"/>
                    <a:pt x="21600" y="909"/>
                    <a:pt x="21600" y="2030"/>
                  </a:cubicBezTo>
                  <a:lnTo>
                    <a:pt x="21600" y="19570"/>
                  </a:lnTo>
                  <a:cubicBezTo>
                    <a:pt x="21600" y="20691"/>
                    <a:pt x="16765" y="21600"/>
                    <a:pt x="10800" y="21600"/>
                  </a:cubicBezTo>
                  <a:cubicBezTo>
                    <a:pt x="4835" y="21600"/>
                    <a:pt x="0" y="20691"/>
                    <a:pt x="0" y="19570"/>
                  </a:cubicBezTo>
                  <a:lnTo>
                    <a:pt x="0" y="2030"/>
                  </a:lnTo>
                </a:path>
              </a:pathLst>
            </a:custGeom>
            <a:noFill/>
            <a:ln w="25400" cap="flat">
              <a:solidFill>
                <a:srgbClr val="49729C"/>
              </a:solidFill>
              <a:prstDash val="solid"/>
              <a:round/>
            </a:ln>
            <a:effectLst/>
          </p:spPr>
          <p:txBody>
            <a:bodyPr wrap="square" lIns="38100" tIns="38100" rIns="38100" bIns="38100" numCol="1" anchor="t">
              <a:noAutofit/>
            </a:bodyPr>
            <a:lstStyle/>
            <a:p>
              <a:pPr lvl="0"/>
              <a:endParaRPr/>
            </a:p>
          </p:txBody>
        </p:sp>
      </p:grpSp>
      <p:pic>
        <p:nvPicPr>
          <p:cNvPr id="97" name="image8.png"/>
          <p:cNvPicPr/>
          <p:nvPr/>
        </p:nvPicPr>
        <p:blipFill>
          <a:blip r:embed="rId4">
            <a:extLst/>
          </a:blip>
          <a:stretch>
            <a:fillRect/>
          </a:stretch>
        </p:blipFill>
        <p:spPr>
          <a:xfrm>
            <a:off x="990600" y="1831848"/>
            <a:ext cx="800100" cy="927101"/>
          </a:xfrm>
          <a:prstGeom prst="rect">
            <a:avLst/>
          </a:prstGeom>
          <a:ln w="12700">
            <a:miter lim="400000"/>
          </a:ln>
        </p:spPr>
      </p:pic>
      <p:sp>
        <p:nvSpPr>
          <p:cNvPr id="100" name="Shape 100"/>
          <p:cNvSpPr/>
          <p:nvPr/>
        </p:nvSpPr>
        <p:spPr>
          <a:xfrm>
            <a:off x="555246" y="4965742"/>
            <a:ext cx="3350276" cy="1554272"/>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p>
            <a:pPr lvl="0">
              <a:defRPr>
                <a:uFillTx/>
              </a:defRPr>
            </a:pPr>
            <a:r>
              <a:rPr sz="2400" b="1" dirty="0">
                <a:uFill>
                  <a:solidFill/>
                </a:uFill>
              </a:rPr>
              <a:t>Technologies:</a:t>
            </a:r>
            <a:endParaRPr dirty="0">
              <a:uFill>
                <a:solidFill/>
              </a:uFill>
            </a:endParaRPr>
          </a:p>
          <a:p>
            <a:pPr lvl="0">
              <a:buSzPct val="100000"/>
              <a:buChar char="-"/>
              <a:defRPr>
                <a:uFillTx/>
              </a:defRPr>
            </a:pPr>
            <a:r>
              <a:rPr sz="2400" dirty="0">
                <a:uFill>
                  <a:solidFill/>
                </a:uFill>
              </a:rPr>
              <a:t> </a:t>
            </a:r>
            <a:r>
              <a:rPr lang="en-CA" sz="2400" dirty="0">
                <a:uFill>
                  <a:solidFill/>
                </a:uFill>
              </a:rPr>
              <a:t>C#, JavaScript</a:t>
            </a:r>
            <a:r>
              <a:rPr sz="2400" dirty="0">
                <a:uFill>
                  <a:solidFill/>
                </a:uFill>
              </a:rPr>
              <a:t> </a:t>
            </a:r>
            <a:endParaRPr lang="en-CA" sz="2400" dirty="0">
              <a:uFill>
                <a:solidFill/>
              </a:uFill>
            </a:endParaRPr>
          </a:p>
          <a:p>
            <a:pPr lvl="0">
              <a:buSzPct val="100000"/>
              <a:buChar char="-"/>
              <a:defRPr>
                <a:uFillTx/>
              </a:defRPr>
            </a:pPr>
            <a:r>
              <a:rPr lang="en-CA" sz="2400" dirty="0"/>
              <a:t> </a:t>
            </a:r>
            <a:r>
              <a:rPr lang="en-CA" sz="2400" dirty="0">
                <a:uFill>
                  <a:solidFill/>
                </a:uFill>
              </a:rPr>
              <a:t>Visual Studio, SQL Server</a:t>
            </a:r>
            <a:endParaRPr dirty="0">
              <a:uFill>
                <a:solidFill/>
              </a:uFill>
            </a:endParaRPr>
          </a:p>
          <a:p>
            <a:pPr lvl="0">
              <a:buSzPct val="100000"/>
              <a:buChar char="-"/>
              <a:defRPr>
                <a:uFillTx/>
              </a:defRPr>
            </a:pPr>
            <a:r>
              <a:rPr sz="2400" dirty="0">
                <a:uFill>
                  <a:solidFill/>
                </a:uFill>
              </a:rPr>
              <a:t> </a:t>
            </a:r>
            <a:r>
              <a:rPr lang="en-CA" sz="2400" dirty="0">
                <a:uFill>
                  <a:solidFill/>
                </a:uFill>
              </a:rPr>
              <a:t>MVC, Entity Framework</a:t>
            </a:r>
            <a:endParaRPr sz="2400" dirty="0">
              <a:uFill>
                <a:solidFill/>
              </a:uFill>
            </a:endParaRPr>
          </a:p>
        </p:txBody>
      </p:sp>
      <p:sp>
        <p:nvSpPr>
          <p:cNvPr id="2" name="TextBox 1">
            <a:extLst>
              <a:ext uri="{FF2B5EF4-FFF2-40B4-BE49-F238E27FC236}">
                <a16:creationId xmlns:a16="http://schemas.microsoft.com/office/drawing/2014/main" id="{C01D9634-14B9-49E9-A130-3E131C2D3600}"/>
              </a:ext>
            </a:extLst>
          </p:cNvPr>
          <p:cNvSpPr txBox="1"/>
          <p:nvPr/>
        </p:nvSpPr>
        <p:spPr>
          <a:xfrm>
            <a:off x="457200" y="2758949"/>
            <a:ext cx="177452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Alain Beauparlant</a:t>
            </a:r>
          </a:p>
        </p:txBody>
      </p:sp>
      <p:cxnSp>
        <p:nvCxnSpPr>
          <p:cNvPr id="4" name="Straight Arrow Connector 3">
            <a:extLst>
              <a:ext uri="{FF2B5EF4-FFF2-40B4-BE49-F238E27FC236}">
                <a16:creationId xmlns:a16="http://schemas.microsoft.com/office/drawing/2014/main" id="{7DBE1C4B-78FC-4FDE-8E16-64FCE542B42F}"/>
              </a:ext>
            </a:extLst>
          </p:cNvPr>
          <p:cNvCxnSpPr>
            <a:cxnSpLocks/>
          </p:cNvCxnSpPr>
          <p:nvPr/>
        </p:nvCxnSpPr>
        <p:spPr>
          <a:xfrm>
            <a:off x="6184900" y="3811524"/>
            <a:ext cx="9017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cxnSp>
        <p:nvCxnSpPr>
          <p:cNvPr id="24" name="Straight Arrow Connector 23">
            <a:extLst>
              <a:ext uri="{FF2B5EF4-FFF2-40B4-BE49-F238E27FC236}">
                <a16:creationId xmlns:a16="http://schemas.microsoft.com/office/drawing/2014/main" id="{F5A1B77D-B38D-40E1-926D-25B86D80F16B}"/>
              </a:ext>
            </a:extLst>
          </p:cNvPr>
          <p:cNvCxnSpPr>
            <a:cxnSpLocks/>
          </p:cNvCxnSpPr>
          <p:nvPr/>
        </p:nvCxnSpPr>
        <p:spPr>
          <a:xfrm>
            <a:off x="6184900" y="2295398"/>
            <a:ext cx="9017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
        <p:nvSpPr>
          <p:cNvPr id="6" name="TextBox 5">
            <a:extLst>
              <a:ext uri="{FF2B5EF4-FFF2-40B4-BE49-F238E27FC236}">
                <a16:creationId xmlns:a16="http://schemas.microsoft.com/office/drawing/2014/main" id="{2B30E09E-A07C-43D5-A62F-8EBBBC5248A7}"/>
              </a:ext>
            </a:extLst>
          </p:cNvPr>
          <p:cNvSpPr txBox="1"/>
          <p:nvPr/>
        </p:nvSpPr>
        <p:spPr>
          <a:xfrm>
            <a:off x="6369085" y="3811524"/>
            <a:ext cx="46166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SQL</a:t>
            </a:r>
          </a:p>
        </p:txBody>
      </p:sp>
      <p:sp>
        <p:nvSpPr>
          <p:cNvPr id="26" name="TextBox 25">
            <a:extLst>
              <a:ext uri="{FF2B5EF4-FFF2-40B4-BE49-F238E27FC236}">
                <a16:creationId xmlns:a16="http://schemas.microsoft.com/office/drawing/2014/main" id="{0175ED26-6D14-42DF-9FC8-23E5ED06BCE1}"/>
              </a:ext>
            </a:extLst>
          </p:cNvPr>
          <p:cNvSpPr txBox="1"/>
          <p:nvPr/>
        </p:nvSpPr>
        <p:spPr>
          <a:xfrm>
            <a:off x="6369085" y="2295398"/>
            <a:ext cx="461665" cy="37959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914400" rtl="0" fontAlgn="auto" latinLnBrk="1" hangingPunct="0">
              <a:lnSpc>
                <a:spcPct val="100000"/>
              </a:lnSpc>
              <a:spcBef>
                <a:spcPts val="0"/>
              </a:spcBef>
              <a:spcAft>
                <a:spcPts val="0"/>
              </a:spcAft>
              <a:buClr>
                <a:srgbClr val="000000"/>
              </a:buClr>
              <a:buSzTx/>
              <a:buFontTx/>
              <a:buNone/>
              <a:tabLst/>
            </a:pPr>
            <a:r>
              <a:rPr kumimoji="0" lang="en-CA" sz="1800" b="0" i="0" u="none" strike="noStrike" cap="none" spc="0" normalizeH="0" baseline="0" dirty="0">
                <a:ln>
                  <a:noFill/>
                </a:ln>
                <a:solidFill>
                  <a:srgbClr val="000000"/>
                </a:solidFill>
                <a:effectLst/>
                <a:uFill>
                  <a:solidFill>
                    <a:srgbClr val="000000"/>
                  </a:solidFill>
                </a:uFill>
                <a:latin typeface="+mn-lt"/>
                <a:ea typeface="+mn-ea"/>
                <a:cs typeface="+mn-cs"/>
                <a:sym typeface="Calibri"/>
              </a:rPr>
              <a:t>SQL</a:t>
            </a:r>
          </a:p>
        </p:txBody>
      </p:sp>
      <p:cxnSp>
        <p:nvCxnSpPr>
          <p:cNvPr id="28" name="Straight Arrow Connector 27">
            <a:extLst>
              <a:ext uri="{FF2B5EF4-FFF2-40B4-BE49-F238E27FC236}">
                <a16:creationId xmlns:a16="http://schemas.microsoft.com/office/drawing/2014/main" id="{4DFCBFF1-9098-4E83-A5D1-5C3027A48121}"/>
              </a:ext>
            </a:extLst>
          </p:cNvPr>
          <p:cNvCxnSpPr>
            <a:cxnSpLocks/>
          </p:cNvCxnSpPr>
          <p:nvPr/>
        </p:nvCxnSpPr>
        <p:spPr>
          <a:xfrm>
            <a:off x="2133600" y="2460025"/>
            <a:ext cx="2438400" cy="0"/>
          </a:xfrm>
          <a:prstGeom prst="straightConnector1">
            <a:avLst/>
          </a:prstGeom>
          <a:noFill/>
          <a:ln w="38100" cap="flat">
            <a:solidFill>
              <a:srgbClr val="000000"/>
            </a:solidFill>
            <a:prstDash val="solid"/>
            <a:miter lim="400000"/>
            <a:tailEnd type="triangle"/>
          </a:ln>
          <a:effectLst/>
        </p:spPr>
        <p:style>
          <a:lnRef idx="0">
            <a:scrgbClr r="0" g="0" b="0"/>
          </a:lnRef>
          <a:fillRef idx="0">
            <a:scrgbClr r="0" g="0" b="0"/>
          </a:fillRef>
          <a:effectRef idx="0">
            <a:scrgbClr r="0" g="0" b="0"/>
          </a:effectRef>
          <a:fontRef idx="none"/>
        </p:style>
      </p:cxn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05" name="Shape 105"/>
          <p:cNvSpPr>
            <a:spLocks noGrp="1"/>
          </p:cNvSpPr>
          <p:nvPr>
            <p:ph type="title"/>
          </p:nvPr>
        </p:nvSpPr>
        <p:spPr>
          <a:prstGeom prst="rect">
            <a:avLst/>
          </a:prstGeom>
        </p:spPr>
        <p:txBody>
          <a:bodyPr/>
          <a:lstStyle/>
          <a:p>
            <a:pPr lvl="0">
              <a:defRPr sz="1800">
                <a:solidFill>
                  <a:srgbClr val="000000"/>
                </a:solidFill>
                <a:uFillTx/>
              </a:defRPr>
            </a:pPr>
            <a:r>
              <a:rPr sz="4400" dirty="0">
                <a:solidFill>
                  <a:srgbClr val="1D4871"/>
                </a:solidFill>
                <a:uFill>
                  <a:solidFill>
                    <a:srgbClr val="1D4871"/>
                  </a:solidFill>
                </a:uFill>
              </a:rPr>
              <a:t>What keeps us up at night</a:t>
            </a:r>
          </a:p>
        </p:txBody>
      </p:sp>
      <p:sp>
        <p:nvSpPr>
          <p:cNvPr id="106" name="Shape 106"/>
          <p:cNvSpPr>
            <a:spLocks noGrp="1"/>
          </p:cNvSpPr>
          <p:nvPr>
            <p:ph type="body" idx="1"/>
          </p:nvPr>
        </p:nvSpPr>
        <p:spPr>
          <a:prstGeom prst="rect">
            <a:avLst/>
          </a:prstGeom>
        </p:spPr>
        <p:txBody>
          <a:bodyPr/>
          <a:lstStyle/>
          <a:p>
            <a:pPr lvl="0">
              <a:defRPr sz="1800">
                <a:uFillTx/>
              </a:defRPr>
            </a:pPr>
            <a:r>
              <a:rPr lang="en-CA" sz="3200" dirty="0">
                <a:uFill>
                  <a:solidFill/>
                </a:uFill>
              </a:rPr>
              <a:t>Brae’s concussion</a:t>
            </a:r>
            <a:endParaRPr lang="en-CA" dirty="0"/>
          </a:p>
          <a:p>
            <a:pPr lvl="0">
              <a:defRPr sz="1800">
                <a:uFillTx/>
              </a:defRPr>
            </a:pPr>
            <a:r>
              <a:rPr lang="en-CA" sz="3200" dirty="0">
                <a:uFill>
                  <a:solidFill/>
                </a:uFill>
              </a:rPr>
              <a:t>The team’s organization</a:t>
            </a:r>
          </a:p>
          <a:p>
            <a:pPr lvl="0">
              <a:defRPr sz="1800">
                <a:uFillTx/>
              </a:defRPr>
            </a:pPr>
            <a:r>
              <a:rPr lang="en-CA" sz="3200" dirty="0">
                <a:uFill>
                  <a:solidFill/>
                </a:uFill>
              </a:rPr>
              <a:t>Levels of communication </a:t>
            </a:r>
          </a:p>
          <a:p>
            <a:pPr lvl="0">
              <a:defRPr sz="1800">
                <a:uFillTx/>
              </a:defRPr>
            </a:pPr>
            <a:endParaRPr lang="en-CA" sz="3200" dirty="0">
              <a:uFill>
                <a:solidFill/>
              </a:uFill>
            </a:endParaRPr>
          </a:p>
        </p:txBody>
      </p:sp>
      <p:sp>
        <p:nvSpPr>
          <p:cNvPr id="107" name="Shape 107"/>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pic>
        <p:nvPicPr>
          <p:cNvPr id="108" name="droppedImage.pdf"/>
          <p:cNvPicPr/>
          <p:nvPr/>
        </p:nvPicPr>
        <p:blipFill>
          <a:blip r:embed="rId4">
            <a:extLst/>
          </a:blip>
          <a:stretch>
            <a:fillRect/>
          </a:stretch>
        </p:blipFill>
        <p:spPr>
          <a:xfrm flipH="1">
            <a:off x="7226300" y="4330700"/>
            <a:ext cx="1206500" cy="214630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creen shot 2011-02-08 at 5.04.54 AM.png"/>
          <p:cNvPicPr/>
          <p:nvPr/>
        </p:nvPicPr>
        <p:blipFill>
          <a:blip r:embed="rId3">
            <a:extLst/>
          </a:blip>
          <a:stretch>
            <a:fillRect/>
          </a:stretch>
        </p:blipFill>
        <p:spPr>
          <a:xfrm flipH="1">
            <a:off x="431800" y="2741950"/>
            <a:ext cx="1066800" cy="839450"/>
          </a:xfrm>
          <a:prstGeom prst="rect">
            <a:avLst/>
          </a:prstGeom>
          <a:ln w="12700">
            <a:miter lim="400000"/>
          </a:ln>
        </p:spPr>
      </p:pic>
      <p:pic>
        <p:nvPicPr>
          <p:cNvPr id="119" name="image1.png"/>
          <p:cNvPicPr/>
          <p:nvPr/>
        </p:nvPicPr>
        <p:blipFill>
          <a:blip r:embed="rId4">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How big is this thing?</a:t>
            </a:r>
          </a:p>
        </p:txBody>
      </p:sp>
      <p:sp>
        <p:nvSpPr>
          <p:cNvPr id="121" name="Shape 121"/>
          <p:cNvSpPr/>
          <p:nvPr/>
        </p:nvSpPr>
        <p:spPr>
          <a:xfrm>
            <a:off x="1606443" y="2833917"/>
            <a:ext cx="6172201" cy="685800"/>
          </a:xfrm>
          <a:prstGeom prst="chevron">
            <a:avLst>
              <a:gd name="adj" fmla="val 50000"/>
            </a:avLst>
          </a:prstGeom>
          <a:solidFill>
            <a:srgbClr val="6095C9"/>
          </a:solidFill>
          <a:ln w="25400">
            <a:solidFill>
              <a:srgbClr val="49729C"/>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2" name="Shape 122"/>
          <p:cNvSpPr/>
          <p:nvPr/>
        </p:nvSpPr>
        <p:spPr>
          <a:xfrm rot="5400000">
            <a:off x="34901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3" name="Shape 123"/>
          <p:cNvSpPr/>
          <p:nvPr/>
        </p:nvSpPr>
        <p:spPr>
          <a:xfrm rot="5400000">
            <a:off x="54713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4" name="Shape 124"/>
          <p:cNvSpPr/>
          <p:nvPr/>
        </p:nvSpPr>
        <p:spPr>
          <a:xfrm rot="5400000">
            <a:off x="7452510" y="2514600"/>
            <a:ext cx="838201" cy="228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8655" y="0"/>
                </a:lnTo>
                <a:lnTo>
                  <a:pt x="21600" y="10800"/>
                </a:lnTo>
                <a:lnTo>
                  <a:pt x="18655" y="21600"/>
                </a:lnTo>
                <a:lnTo>
                  <a:pt x="0" y="21600"/>
                </a:lnTo>
                <a:close/>
              </a:path>
            </a:pathLst>
          </a:custGeom>
          <a:solidFill>
            <a:srgbClr val="89A14D"/>
          </a:solidFill>
          <a:ln w="25400">
            <a:solidFill>
              <a:srgbClr val="617335"/>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25" name="Shape 125"/>
          <p:cNvSpPr/>
          <p:nvPr/>
        </p:nvSpPr>
        <p:spPr>
          <a:xfrm>
            <a:off x="7071510" y="1371599"/>
            <a:ext cx="1928913" cy="6731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4000" b="1"/>
            </a:lvl1pPr>
          </a:lstStyle>
          <a:p>
            <a:pPr lvl="0">
              <a:defRPr sz="1800" b="0">
                <a:uFillTx/>
              </a:defRPr>
            </a:pPr>
            <a:r>
              <a:rPr sz="4000" b="1">
                <a:uFill>
                  <a:solidFill/>
                </a:uFill>
              </a:rPr>
              <a:t>Ship it!</a:t>
            </a:r>
          </a:p>
        </p:txBody>
      </p:sp>
      <p:sp>
        <p:nvSpPr>
          <p:cNvPr id="126" name="Shape 126"/>
          <p:cNvSpPr/>
          <p:nvPr/>
        </p:nvSpPr>
        <p:spPr>
          <a:xfrm>
            <a:off x="1661310" y="2209800"/>
            <a:ext cx="2294038"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Construction</a:t>
            </a:r>
          </a:p>
        </p:txBody>
      </p:sp>
      <p:sp>
        <p:nvSpPr>
          <p:cNvPr id="127" name="Shape 127"/>
          <p:cNvSpPr/>
          <p:nvPr/>
        </p:nvSpPr>
        <p:spPr>
          <a:xfrm>
            <a:off x="4480066" y="2209800"/>
            <a:ext cx="768326"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UAT</a:t>
            </a:r>
          </a:p>
        </p:txBody>
      </p:sp>
      <p:sp>
        <p:nvSpPr>
          <p:cNvPr id="128" name="Shape 128"/>
          <p:cNvSpPr/>
          <p:nvPr/>
        </p:nvSpPr>
        <p:spPr>
          <a:xfrm>
            <a:off x="6233310" y="2219979"/>
            <a:ext cx="1504530" cy="49530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2800"/>
            </a:lvl1pPr>
          </a:lstStyle>
          <a:p>
            <a:pPr lvl="0">
              <a:defRPr sz="1800">
                <a:uFillTx/>
              </a:defRPr>
            </a:pPr>
            <a:r>
              <a:rPr sz="2800">
                <a:uFill>
                  <a:solidFill/>
                </a:uFill>
              </a:rPr>
              <a:t>Training</a:t>
            </a:r>
          </a:p>
        </p:txBody>
      </p:sp>
      <p:sp>
        <p:nvSpPr>
          <p:cNvPr id="129" name="Shape 129"/>
          <p:cNvSpPr/>
          <p:nvPr/>
        </p:nvSpPr>
        <p:spPr>
          <a:xfrm>
            <a:off x="2042310" y="2895600"/>
            <a:ext cx="1477969"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lang="en-CA" sz="2800" dirty="0">
                <a:solidFill>
                  <a:srgbClr val="FFFFFF"/>
                </a:solidFill>
                <a:uFill>
                  <a:solidFill>
                    <a:srgbClr val="FFFFFF"/>
                  </a:solidFill>
                </a:uFill>
              </a:rPr>
              <a:t>7 Months</a:t>
            </a:r>
            <a:endParaRPr sz="2800" dirty="0">
              <a:solidFill>
                <a:srgbClr val="FFFFFF"/>
              </a:solidFill>
              <a:uFill>
                <a:solidFill>
                  <a:srgbClr val="FFFFFF"/>
                </a:solidFill>
              </a:uFill>
            </a:endParaRPr>
          </a:p>
        </p:txBody>
      </p:sp>
      <p:sp>
        <p:nvSpPr>
          <p:cNvPr id="130" name="Shape 130"/>
          <p:cNvSpPr/>
          <p:nvPr/>
        </p:nvSpPr>
        <p:spPr>
          <a:xfrm>
            <a:off x="4186221" y="2895600"/>
            <a:ext cx="1559722" cy="507831"/>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a:t>
            </a:r>
            <a:r>
              <a:rPr lang="en-CA" sz="2800" dirty="0">
                <a:solidFill>
                  <a:srgbClr val="FFFFFF"/>
                </a:solidFill>
                <a:uFill>
                  <a:solidFill>
                    <a:srgbClr val="FFFFFF"/>
                  </a:solidFill>
                </a:uFill>
              </a:rPr>
              <a:t>2 Months</a:t>
            </a:r>
            <a:endParaRPr sz="2800" dirty="0">
              <a:solidFill>
                <a:srgbClr val="FFFFFF"/>
              </a:solidFill>
              <a:uFill>
                <a:solidFill>
                  <a:srgbClr val="FFFFFF"/>
                </a:solidFill>
              </a:uFill>
            </a:endParaRPr>
          </a:p>
        </p:txBody>
      </p:sp>
      <p:sp>
        <p:nvSpPr>
          <p:cNvPr id="131" name="Shape 131"/>
          <p:cNvSpPr/>
          <p:nvPr/>
        </p:nvSpPr>
        <p:spPr>
          <a:xfrm>
            <a:off x="6349210" y="2895600"/>
            <a:ext cx="1017837" cy="4953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buClr>
                <a:srgbClr val="FFFFFF"/>
              </a:buClr>
              <a:defRPr sz="2800">
                <a:solidFill>
                  <a:srgbClr val="FFFFFF"/>
                </a:solidFill>
                <a:uFill>
                  <a:solidFill>
                    <a:srgbClr val="FFFFFF"/>
                  </a:solidFill>
                </a:uFill>
              </a:defRPr>
            </a:lvl1pPr>
          </a:lstStyle>
          <a:p>
            <a:pPr lvl="0">
              <a:defRPr sz="1800">
                <a:solidFill>
                  <a:srgbClr val="000000"/>
                </a:solidFill>
                <a:uFillTx/>
              </a:defRPr>
            </a:pPr>
            <a:r>
              <a:rPr sz="2800" dirty="0">
                <a:solidFill>
                  <a:srgbClr val="FFFFFF"/>
                </a:solidFill>
                <a:uFill>
                  <a:solidFill>
                    <a:srgbClr val="FFFFFF"/>
                  </a:solidFill>
                </a:uFill>
              </a:rPr>
              <a:t> 1 </a:t>
            </a:r>
            <a:r>
              <a:rPr sz="2800" dirty="0" err="1">
                <a:solidFill>
                  <a:srgbClr val="FFFFFF"/>
                </a:solidFill>
                <a:uFill>
                  <a:solidFill>
                    <a:srgbClr val="FFFFFF"/>
                  </a:solidFill>
                </a:uFill>
              </a:rPr>
              <a:t>wk</a:t>
            </a:r>
            <a:endParaRPr sz="2800" dirty="0">
              <a:solidFill>
                <a:srgbClr val="FFFFFF"/>
              </a:solidFill>
              <a:uFill>
                <a:solidFill>
                  <a:srgbClr val="FFFFFF"/>
                </a:solidFill>
              </a:uFill>
            </a:endParaRPr>
          </a:p>
        </p:txBody>
      </p:sp>
      <p:sp>
        <p:nvSpPr>
          <p:cNvPr id="132" name="Shape 132"/>
          <p:cNvSpPr/>
          <p:nvPr/>
        </p:nvSpPr>
        <p:spPr>
          <a:xfrm>
            <a:off x="1668049" y="3886200"/>
            <a:ext cx="7470578" cy="558800"/>
          </a:xfrm>
          <a:prstGeom prst="rect">
            <a:avLst/>
          </a:prstGeom>
          <a:ln w="12700">
            <a:round/>
          </a:ln>
          <a:extLst>
            <a:ext uri="{C572A759-6A51-4108-AA02-DFA0A04FC94B}">
              <ma14:wrappingTextBoxFlag xmlns:ma14="http://schemas.microsoft.com/office/mac/drawingml/2011/main" xmlns="" val="1"/>
            </a:ext>
          </a:extLst>
        </p:spPr>
        <p:txBody>
          <a:bodyPr wrap="none" lIns="38100" tIns="38100" rIns="38100" bIns="38100">
            <a:spAutoFit/>
          </a:bodyPr>
          <a:lstStyle>
            <a:lvl1pPr>
              <a:defRPr sz="3200" b="1"/>
            </a:lvl1pPr>
          </a:lstStyle>
          <a:p>
            <a:pPr lvl="0">
              <a:defRPr sz="1800" b="0">
                <a:uFillTx/>
              </a:defRPr>
            </a:pPr>
            <a:r>
              <a:rPr sz="3200" b="1">
                <a:uFill>
                  <a:solidFill/>
                </a:uFill>
              </a:rPr>
              <a:t>This is a guess. Not a commitment.</a:t>
            </a:r>
          </a:p>
        </p:txBody>
      </p:sp>
      <p:sp>
        <p:nvSpPr>
          <p:cNvPr id="133" name="Shape 133"/>
          <p:cNvSpPr/>
          <p:nvPr/>
        </p:nvSpPr>
        <p:spPr>
          <a:xfrm>
            <a:off x="2067075" y="4480559"/>
            <a:ext cx="4713459" cy="701041"/>
          </a:xfrm>
          <a:custGeom>
            <a:avLst/>
            <a:gdLst/>
            <a:ahLst/>
            <a:cxnLst>
              <a:cxn ang="0">
                <a:pos x="wd2" y="hd2"/>
              </a:cxn>
              <a:cxn ang="5400000">
                <a:pos x="wd2" y="hd2"/>
              </a:cxn>
              <a:cxn ang="10800000">
                <a:pos x="wd2" y="hd2"/>
              </a:cxn>
              <a:cxn ang="16200000">
                <a:pos x="wd2" y="hd2"/>
              </a:cxn>
            </a:cxnLst>
            <a:rect l="0" t="0" r="r" b="b"/>
            <a:pathLst>
              <a:path w="20953" h="21600" extrusionOk="0">
                <a:moveTo>
                  <a:pt x="0" y="0"/>
                </a:moveTo>
                <a:lnTo>
                  <a:pt x="20934" y="2009"/>
                </a:lnTo>
                <a:cubicBezTo>
                  <a:pt x="21600" y="2763"/>
                  <a:pt x="4629" y="3600"/>
                  <a:pt x="3997" y="4521"/>
                </a:cubicBezTo>
                <a:cubicBezTo>
                  <a:pt x="3365" y="5442"/>
                  <a:pt x="16632" y="6614"/>
                  <a:pt x="17140" y="7535"/>
                </a:cubicBezTo>
                <a:cubicBezTo>
                  <a:pt x="17648" y="8456"/>
                  <a:pt x="7678" y="9209"/>
                  <a:pt x="7046" y="10047"/>
                </a:cubicBezTo>
                <a:cubicBezTo>
                  <a:pt x="6413" y="10884"/>
                  <a:pt x="12770" y="11763"/>
                  <a:pt x="13346" y="12558"/>
                </a:cubicBezTo>
                <a:cubicBezTo>
                  <a:pt x="13922" y="13353"/>
                  <a:pt x="11009" y="13312"/>
                  <a:pt x="10501" y="14819"/>
                </a:cubicBezTo>
                <a:cubicBezTo>
                  <a:pt x="9993" y="16326"/>
                  <a:pt x="10145" y="18963"/>
                  <a:pt x="10298" y="21600"/>
                </a:cubicBezTo>
              </a:path>
            </a:pathLst>
          </a:custGeom>
          <a:ln w="25400">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20" name="Shape 120"/>
          <p:cNvSpPr>
            <a:spLocks noGrp="1"/>
          </p:cNvSpPr>
          <p:nvPr>
            <p:ph type="title"/>
          </p:nvPr>
        </p:nvSpPr>
        <p:spPr>
          <a:prstGeom prst="rect">
            <a:avLst/>
          </a:prstGeom>
        </p:spPr>
        <p:txBody>
          <a:bodyPr/>
          <a:lstStyle/>
          <a:p>
            <a:pPr lvl="0">
              <a:defRPr sz="1800">
                <a:solidFill>
                  <a:srgbClr val="000000"/>
                </a:solidFill>
                <a:uFillTx/>
              </a:defRPr>
            </a:pPr>
            <a:r>
              <a:rPr lang="en-US" sz="4400" dirty="0">
                <a:solidFill>
                  <a:srgbClr val="1D4871"/>
                </a:solidFill>
                <a:uFill>
                  <a:solidFill>
                    <a:srgbClr val="1D4871"/>
                  </a:solidFill>
                </a:uFill>
              </a:rPr>
              <a:t>Release 1 – December Demo</a:t>
            </a:r>
            <a:endParaRPr sz="4400" dirty="0">
              <a:solidFill>
                <a:srgbClr val="1D4871"/>
              </a:solidFill>
              <a:uFill>
                <a:solidFill>
                  <a:srgbClr val="1D4871"/>
                </a:solidFill>
              </a:uFill>
            </a:endParaRPr>
          </a:p>
        </p:txBody>
      </p:sp>
      <p:sp>
        <p:nvSpPr>
          <p:cNvPr id="18" name="Shape 106"/>
          <p:cNvSpPr>
            <a:spLocks noGrp="1"/>
          </p:cNvSpPr>
          <p:nvPr>
            <p:ph type="body" idx="1"/>
          </p:nvPr>
        </p:nvSpPr>
        <p:spPr>
          <a:xfrm>
            <a:off x="0" y="1600199"/>
            <a:ext cx="9144000" cy="4525964"/>
          </a:xfrm>
          <a:prstGeom prst="rect">
            <a:avLst/>
          </a:prstGeom>
        </p:spPr>
        <p:txBody>
          <a:bodyPr/>
          <a:lstStyle/>
          <a:p>
            <a:pPr marL="0" lvl="0" indent="0">
              <a:buNone/>
              <a:defRPr sz="1800">
                <a:uFillTx/>
              </a:defRPr>
            </a:pPr>
            <a:r>
              <a:rPr lang="en-US" sz="3200" i="1" dirty="0">
                <a:uFill>
                  <a:solidFill/>
                </a:uFill>
              </a:rPr>
              <a:t>By the December release we’d like to have an initial prototype working that contains the bare necessities for the beginning of the system flow. This includes the ability to: </a:t>
            </a:r>
            <a:endParaRPr lang="en-US" i="1" dirty="0"/>
          </a:p>
          <a:p>
            <a:pPr lvl="1">
              <a:buFont typeface="Arial" panose="020B0604020202020204" pitchFamily="34" charset="0"/>
              <a:buChar char="•"/>
              <a:defRPr sz="1800">
                <a:uFillTx/>
              </a:defRPr>
            </a:pPr>
            <a:r>
              <a:rPr lang="en-CA" sz="2800" i="1" dirty="0">
                <a:uFill>
                  <a:solidFill/>
                </a:uFill>
              </a:rPr>
              <a:t>Create a candidate account</a:t>
            </a:r>
            <a:endParaRPr sz="2800" i="1" dirty="0">
              <a:uFill>
                <a:solidFill/>
              </a:uFill>
            </a:endParaRPr>
          </a:p>
          <a:p>
            <a:pPr lvl="1">
              <a:buFont typeface="Arial" panose="020B0604020202020204" pitchFamily="34" charset="0"/>
              <a:buChar char="•"/>
              <a:defRPr sz="1800">
                <a:uFillTx/>
              </a:defRPr>
            </a:pPr>
            <a:r>
              <a:rPr lang="en-CA" sz="2800" i="1" dirty="0">
                <a:uFill>
                  <a:solidFill/>
                </a:uFill>
              </a:rPr>
              <a:t>Browse through programs and competencies</a:t>
            </a:r>
          </a:p>
          <a:p>
            <a:pPr lvl="1">
              <a:buFont typeface="Arial" panose="020B0604020202020204" pitchFamily="34" charset="0"/>
              <a:buChar char="•"/>
              <a:defRPr sz="1800">
                <a:uFillTx/>
              </a:defRPr>
            </a:pPr>
            <a:r>
              <a:rPr lang="en-CA" sz="2800" i="1" dirty="0">
                <a:uFill>
                  <a:solidFill/>
                </a:uFill>
              </a:rPr>
              <a:t>Self-evaluate and upload documents for a RAC request</a:t>
            </a:r>
          </a:p>
          <a:p>
            <a:pPr lvl="1">
              <a:buFont typeface="Arial" panose="020B0604020202020204" pitchFamily="34" charset="0"/>
              <a:buChar char="•"/>
              <a:defRPr sz="1800">
                <a:uFillTx/>
              </a:defRPr>
            </a:pPr>
            <a:r>
              <a:rPr lang="en-CA" sz="2800" i="1" dirty="0">
                <a:uFill>
                  <a:solidFill/>
                </a:uFill>
              </a:rPr>
              <a:t>RAC advisor can view requests</a:t>
            </a:r>
          </a:p>
          <a:p>
            <a:pPr lvl="1">
              <a:buFont typeface="Arial" panose="020B0604020202020204" pitchFamily="34" charset="0"/>
              <a:buChar char="•"/>
              <a:defRPr sz="1800">
                <a:uFillTx/>
              </a:defRPr>
            </a:pPr>
            <a:r>
              <a:rPr lang="en-CA" sz="2800" i="1" dirty="0">
                <a:uFill>
                  <a:solidFill/>
                </a:uFill>
              </a:rPr>
              <a:t>RAC advisor receives notifications</a:t>
            </a:r>
          </a:p>
        </p:txBody>
      </p:sp>
    </p:spTree>
    <p:extLst>
      <p:ext uri="{BB962C8B-B14F-4D97-AF65-F5344CB8AC3E}">
        <p14:creationId xmlns:p14="http://schemas.microsoft.com/office/powerpoint/2010/main" val="146429271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png"/>
          <p:cNvPicPr/>
          <p:nvPr/>
        </p:nvPicPr>
        <p:blipFill>
          <a:blip r:embed="rId3">
            <a:extLst/>
          </a:blip>
          <a:stretch>
            <a:fillRect/>
          </a:stretch>
        </p:blipFill>
        <p:spPr>
          <a:xfrm>
            <a:off x="7848600" y="6311900"/>
            <a:ext cx="1117600" cy="393700"/>
          </a:xfrm>
          <a:prstGeom prst="rect">
            <a:avLst/>
          </a:prstGeom>
          <a:ln w="12700">
            <a:miter lim="400000"/>
          </a:ln>
        </p:spPr>
      </p:pic>
      <p:sp>
        <p:nvSpPr>
          <p:cNvPr id="138" name="Shape 138"/>
          <p:cNvSpPr/>
          <p:nvPr/>
        </p:nvSpPr>
        <p:spPr>
          <a:xfrm>
            <a:off x="7696200" y="6096000"/>
            <a:ext cx="1384300" cy="685800"/>
          </a:xfrm>
          <a:prstGeom prst="rect">
            <a:avLst/>
          </a:prstGeom>
          <a:solidFill>
            <a:srgbClr val="FFFFFF"/>
          </a:solidFill>
          <a:ln w="25400">
            <a:solidFill>
              <a:srgbClr val="FFFFFF"/>
            </a:solidFill>
            <a:round/>
          </a:ln>
        </p:spPr>
        <p:txBody>
          <a:bodyPr lIns="38100" tIns="38100" rIns="38100" bIns="38100" anchor="ctr"/>
          <a:lstStyle/>
          <a:p>
            <a:pPr lvl="0" algn="ctr">
              <a:buClr>
                <a:srgbClr val="FFFFFF"/>
              </a:buClr>
              <a:defRPr>
                <a:solidFill>
                  <a:srgbClr val="FFFFFF"/>
                </a:solidFill>
                <a:uFill>
                  <a:solidFill>
                    <a:srgbClr val="FFFFFF"/>
                  </a:solidFill>
                </a:uFill>
              </a:defRPr>
            </a:pPr>
            <a:endParaRPr/>
          </a:p>
        </p:txBody>
      </p:sp>
      <p:sp>
        <p:nvSpPr>
          <p:cNvPr id="139" name="Shape 139"/>
          <p:cNvSpPr>
            <a:spLocks noGrp="1"/>
          </p:cNvSpPr>
          <p:nvPr>
            <p:ph type="title"/>
          </p:nvPr>
        </p:nvSpPr>
        <p:spPr>
          <a:prstGeom prst="rect">
            <a:avLst/>
          </a:prstGeom>
        </p:spPr>
        <p:txBody>
          <a:bodyPr/>
          <a:lstStyle/>
          <a:p>
            <a:pPr lvl="0">
              <a:defRPr sz="1800">
                <a:solidFill>
                  <a:srgbClr val="000000"/>
                </a:solidFill>
                <a:uFillTx/>
              </a:defRPr>
            </a:pPr>
            <a:r>
              <a:rPr sz="4400">
                <a:solidFill>
                  <a:srgbClr val="1D4871"/>
                </a:solidFill>
                <a:uFill>
                  <a:solidFill>
                    <a:srgbClr val="1D4871"/>
                  </a:solidFill>
                </a:uFill>
              </a:rPr>
              <a:t>Trade-off sliders</a:t>
            </a:r>
          </a:p>
        </p:txBody>
      </p:sp>
      <p:graphicFrame>
        <p:nvGraphicFramePr>
          <p:cNvPr id="140" name="Table 140"/>
          <p:cNvGraphicFramePr/>
          <p:nvPr/>
        </p:nvGraphicFramePr>
        <p:xfrm>
          <a:off x="457200" y="1371600"/>
          <a:ext cx="8229600" cy="266075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The classic four</a:t>
                      </a:r>
                    </a:p>
                  </a:txBody>
                  <a:tcPr marL="38100" marR="38100" marT="38100" marB="38100" anchor="ctr" horzOverflow="overflow"/>
                </a:tc>
                <a:extLst>
                  <a:ext uri="{0D108BD9-81ED-4DB2-BD59-A6C34878D82A}">
                    <a16:rowId xmlns:a16="http://schemas.microsoft.com/office/drawing/2014/main" val="10000"/>
                  </a:ext>
                </a:extLst>
              </a:tr>
              <a:tr h="612775">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Feature completeness (scope)</a:t>
                      </a:r>
                    </a:p>
                  </a:txBody>
                  <a:tcPr marL="88900" marR="88900" marT="88900" marB="88900" anchor="ctr" horzOverflow="overflow"/>
                </a:tc>
                <a:extLst>
                  <a:ext uri="{0D108BD9-81ED-4DB2-BD59-A6C34878D82A}">
                    <a16:rowId xmlns:a16="http://schemas.microsoft.com/office/drawing/2014/main" val="10001"/>
                  </a:ext>
                </a:extLst>
              </a:tr>
              <a:tr h="520700">
                <a:tc>
                  <a:txBody>
                    <a:bodyPr/>
                    <a:lstStyle/>
                    <a:p>
                      <a:pPr lvl="0" algn="l">
                        <a:tabLst>
                          <a:tab pos="914400" algn="l"/>
                        </a:tabLst>
                        <a:defRPr sz="1800">
                          <a:uFill>
                            <a:solidFill>
                              <a:srgbClr val="000000"/>
                            </a:solidFill>
                          </a:uFill>
                        </a:defRPr>
                      </a:pPr>
                      <a:endParaRPr dirty="0"/>
                    </a:p>
                  </a:txBody>
                  <a:tcPr marL="38100" marR="38100" marT="38100" marB="38100" anchor="ctr" horzOverflow="overflow"/>
                </a:tc>
                <a:tc>
                  <a:txBody>
                    <a:bodyPr/>
                    <a:lstStyle/>
                    <a:p>
                      <a:pPr lvl="0" algn="l">
                        <a:tabLst>
                          <a:tab pos="914400" algn="l"/>
                        </a:tabLst>
                        <a:defRPr sz="1800">
                          <a:uFillTx/>
                        </a:defRPr>
                      </a:pPr>
                      <a:r>
                        <a:rPr sz="2400" dirty="0">
                          <a:uFill>
                            <a:solidFill/>
                          </a:uFill>
                        </a:rPr>
                        <a:t>Stay within budget (budget)</a:t>
                      </a:r>
                    </a:p>
                  </a:txBody>
                  <a:tcPr marL="38100" marR="38100" marT="38100" marB="38100" anchor="ctr" horzOverflow="overflow"/>
                </a:tc>
                <a:extLst>
                  <a:ext uri="{0D108BD9-81ED-4DB2-BD59-A6C34878D82A}">
                    <a16:rowId xmlns:a16="http://schemas.microsoft.com/office/drawing/2014/main" val="10002"/>
                  </a:ext>
                </a:extLst>
              </a:tr>
              <a:tr h="58239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Deliver project on time (time)</a:t>
                      </a:r>
                    </a:p>
                  </a:txBody>
                  <a:tcPr marL="38100" marR="38100" marT="38100" marB="38100" anchor="ctr" horzOverflow="overflow"/>
                </a:tc>
                <a:extLst>
                  <a:ext uri="{0D108BD9-81ED-4DB2-BD59-A6C34878D82A}">
                    <a16:rowId xmlns:a16="http://schemas.microsoft.com/office/drawing/2014/main" val="10003"/>
                  </a:ext>
                </a:extLst>
              </a:tr>
              <a:tr h="377825">
                <a:tc>
                  <a:txBody>
                    <a:bodyPr/>
                    <a:lstStyle/>
                    <a:p>
                      <a:pPr lvl="0" algn="l">
                        <a:tabLst>
                          <a:tab pos="914400" algn="l"/>
                        </a:tabLst>
                        <a:defRPr sz="2000">
                          <a:uFill>
                            <a:solidFill>
                              <a:srgbClr val="000000"/>
                            </a:solidFill>
                          </a:uFill>
                        </a:defRPr>
                      </a:pPr>
                      <a:endParaRPr/>
                    </a:p>
                  </a:txBody>
                  <a:tcPr marL="38100" marR="38100" marT="38100" marB="38100" anchor="ctr" horzOverflow="overflow"/>
                </a:tc>
                <a:tc>
                  <a:txBody>
                    <a:bodyPr/>
                    <a:lstStyle/>
                    <a:p>
                      <a:pPr lvl="0" algn="l">
                        <a:tabLst>
                          <a:tab pos="914400" algn="l"/>
                        </a:tabLst>
                        <a:defRPr sz="1800">
                          <a:uFillTx/>
                        </a:defRPr>
                      </a:pPr>
                      <a:r>
                        <a:rPr sz="2400" dirty="0">
                          <a:uFill>
                            <a:solidFill/>
                          </a:uFill>
                        </a:rPr>
                        <a:t>High quality, low defects (quality)</a:t>
                      </a:r>
                    </a:p>
                  </a:txBody>
                  <a:tcPr marL="38100" marR="38100" marT="38100" marB="38100" anchor="ctr" horzOverflow="overflow"/>
                </a:tc>
                <a:extLst>
                  <a:ext uri="{0D108BD9-81ED-4DB2-BD59-A6C34878D82A}">
                    <a16:rowId xmlns:a16="http://schemas.microsoft.com/office/drawing/2014/main" val="10004"/>
                  </a:ext>
                </a:extLst>
              </a:tr>
            </a:tbl>
          </a:graphicData>
        </a:graphic>
      </p:graphicFrame>
      <p:grpSp>
        <p:nvGrpSpPr>
          <p:cNvPr id="147" name="Group 147"/>
          <p:cNvGrpSpPr/>
          <p:nvPr/>
        </p:nvGrpSpPr>
        <p:grpSpPr>
          <a:xfrm>
            <a:off x="654084" y="2011362"/>
            <a:ext cx="2518554" cy="274638"/>
            <a:chOff x="-84832" y="0"/>
            <a:chExt cx="2518552" cy="274637"/>
          </a:xfrm>
        </p:grpSpPr>
        <p:sp>
          <p:nvSpPr>
            <p:cNvPr id="141" name="Shape 141"/>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42" name="Shape 142"/>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3" name="Shape 143"/>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44" name="Shape 144"/>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5" name="Shape 145"/>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46" name="Shape 146"/>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aphicFrame>
        <p:nvGraphicFramePr>
          <p:cNvPr id="148" name="Table 148"/>
          <p:cNvGraphicFramePr/>
          <p:nvPr>
            <p:extLst>
              <p:ext uri="{D42A27DB-BD31-4B8C-83A1-F6EECF244321}">
                <p14:modId xmlns:p14="http://schemas.microsoft.com/office/powerpoint/2010/main" val="3468205880"/>
              </p:ext>
            </p:extLst>
          </p:nvPr>
        </p:nvGraphicFramePr>
        <p:xfrm>
          <a:off x="457200" y="4157879"/>
          <a:ext cx="8229600" cy="1046480"/>
        </p:xfrm>
        <a:graphic>
          <a:graphicData uri="http://schemas.openxmlformats.org/drawingml/2006/table">
            <a:tbl>
              <a:tblPr firstRow="1" bandRow="1">
                <a:tableStyleId>{8F44A2F1-9E1F-4B54-A3A2-5F16C0AD49E2}</a:tableStyleId>
              </a:tblPr>
              <a:tblGrid>
                <a:gridCol w="3048000">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tblGrid>
              <a:tr h="377825">
                <a:tc>
                  <a:txBody>
                    <a:bodyPr/>
                    <a:lstStyle/>
                    <a:p>
                      <a:pPr lvl="0" algn="l">
                        <a:tabLst>
                          <a:tab pos="914400" algn="l"/>
                        </a:tabLst>
                        <a:defRPr sz="1800" b="0">
                          <a:uFill>
                            <a:solidFill>
                              <a:srgbClr val="FFFFFF"/>
                            </a:solidFill>
                          </a:uFill>
                        </a:defRPr>
                      </a:pPr>
                      <a:endParaRPr dirty="0"/>
                    </a:p>
                  </a:txBody>
                  <a:tcPr marL="38100" marR="38100" marT="38100" marB="38100" anchor="ctr" horzOverflow="overflow"/>
                </a:tc>
                <a:tc>
                  <a:txBody>
                    <a:bodyPr/>
                    <a:lstStyle/>
                    <a:p>
                      <a:pPr lvl="0" algn="l">
                        <a:tabLst>
                          <a:tab pos="914400" algn="l"/>
                        </a:tabLst>
                        <a:defRPr sz="1800" b="0">
                          <a:solidFill>
                            <a:srgbClr val="000000"/>
                          </a:solidFill>
                          <a:uFillTx/>
                        </a:defRPr>
                      </a:pPr>
                      <a:r>
                        <a:rPr sz="2800">
                          <a:solidFill>
                            <a:srgbClr val="FFFFFF"/>
                          </a:solidFill>
                          <a:uFill>
                            <a:solidFill>
                              <a:srgbClr val="FFFFFF"/>
                            </a:solidFill>
                          </a:uFill>
                        </a:rPr>
                        <a:t>Other important things</a:t>
                      </a:r>
                    </a:p>
                  </a:txBody>
                  <a:tcPr marL="38100" marR="38100" marT="38100" marB="38100" anchor="ctr" horzOverflow="overflow"/>
                </a:tc>
                <a:extLst>
                  <a:ext uri="{0D108BD9-81ED-4DB2-BD59-A6C34878D82A}">
                    <a16:rowId xmlns:a16="http://schemas.microsoft.com/office/drawing/2014/main" val="10000"/>
                  </a:ext>
                </a:extLst>
              </a:tr>
              <a:tr h="508000">
                <a:tc>
                  <a:txBody>
                    <a:bodyPr/>
                    <a:lstStyle/>
                    <a:p>
                      <a:pPr lvl="0" algn="l">
                        <a:tabLst>
                          <a:tab pos="914400" algn="l"/>
                        </a:tabLst>
                        <a:defRPr sz="1800">
                          <a:uFill>
                            <a:solidFill>
                              <a:srgbClr val="000000"/>
                            </a:solidFill>
                          </a:uFill>
                        </a:defRPr>
                      </a:pPr>
                      <a:endParaRPr/>
                    </a:p>
                  </a:txBody>
                  <a:tcPr marL="63500" marR="63500" marT="63500" marB="63500" anchor="ctr" horzOverflow="overflow"/>
                </a:tc>
                <a:tc>
                  <a:txBody>
                    <a:bodyPr/>
                    <a:lstStyle/>
                    <a:p>
                      <a:pPr lvl="0" algn="l">
                        <a:tabLst>
                          <a:tab pos="914400" algn="l"/>
                        </a:tabLst>
                        <a:defRPr sz="1800">
                          <a:uFillTx/>
                        </a:defRPr>
                      </a:pPr>
                      <a:r>
                        <a:rPr sz="2400" dirty="0">
                          <a:uFill>
                            <a:solidFill/>
                          </a:uFill>
                        </a:rPr>
                        <a:t>Ease of use</a:t>
                      </a:r>
                    </a:p>
                  </a:txBody>
                  <a:tcPr marL="88900" marR="88900" marT="88900" marB="88900" anchor="ctr" horzOverflow="overflow"/>
                </a:tc>
                <a:extLst>
                  <a:ext uri="{0D108BD9-81ED-4DB2-BD59-A6C34878D82A}">
                    <a16:rowId xmlns:a16="http://schemas.microsoft.com/office/drawing/2014/main" val="10001"/>
                  </a:ext>
                </a:extLst>
              </a:tr>
            </a:tbl>
          </a:graphicData>
        </a:graphic>
      </p:graphicFrame>
      <p:grpSp>
        <p:nvGrpSpPr>
          <p:cNvPr id="155" name="Group 155"/>
          <p:cNvGrpSpPr/>
          <p:nvPr/>
        </p:nvGrpSpPr>
        <p:grpSpPr>
          <a:xfrm>
            <a:off x="654084" y="2620963"/>
            <a:ext cx="2518554" cy="274637"/>
            <a:chOff x="-84832" y="0"/>
            <a:chExt cx="2518552" cy="274636"/>
          </a:xfrm>
        </p:grpSpPr>
        <p:sp>
          <p:nvSpPr>
            <p:cNvPr id="149" name="Shape 149"/>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dirty="0">
                  <a:uFill>
                    <a:solidFill/>
                  </a:uFill>
                </a:rPr>
                <a:t>OFF</a:t>
              </a:r>
            </a:p>
          </p:txBody>
        </p:sp>
        <p:sp>
          <p:nvSpPr>
            <p:cNvPr id="150" name="Shape 150"/>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1" name="Shape 151"/>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52" name="Shape 152"/>
            <p:cNvSpPr/>
            <p:nvPr/>
          </p:nvSpPr>
          <p:spPr>
            <a:xfrm>
              <a:off x="121051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3" name="Shape 153"/>
            <p:cNvSpPr/>
            <p:nvPr/>
          </p:nvSpPr>
          <p:spPr>
            <a:xfrm>
              <a:off x="858680"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4" name="Shape 154"/>
            <p:cNvSpPr/>
            <p:nvPr/>
          </p:nvSpPr>
          <p:spPr>
            <a:xfrm>
              <a:off x="1562341" y="0"/>
              <a:ext cx="1" cy="274637"/>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2" name="Group 162"/>
          <p:cNvGrpSpPr/>
          <p:nvPr/>
        </p:nvGrpSpPr>
        <p:grpSpPr>
          <a:xfrm>
            <a:off x="654084" y="3154362"/>
            <a:ext cx="2518554" cy="274638"/>
            <a:chOff x="-84832" y="0"/>
            <a:chExt cx="2518552" cy="274637"/>
          </a:xfrm>
        </p:grpSpPr>
        <p:sp>
          <p:nvSpPr>
            <p:cNvPr id="156" name="Shape 156"/>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57" name="Shape 157"/>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58" name="Shape 158"/>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a:uFill>
                    <a:solidFill/>
                  </a:uFill>
                </a:rPr>
                <a:t>ON</a:t>
              </a:r>
            </a:p>
          </p:txBody>
        </p:sp>
        <p:sp>
          <p:nvSpPr>
            <p:cNvPr id="159" name="Shape 159"/>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0" name="Shape 160"/>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1" name="Shape 161"/>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69" name="Group 169"/>
          <p:cNvGrpSpPr/>
          <p:nvPr/>
        </p:nvGrpSpPr>
        <p:grpSpPr>
          <a:xfrm>
            <a:off x="654084" y="3687762"/>
            <a:ext cx="2518554" cy="274638"/>
            <a:chOff x="-84832" y="0"/>
            <a:chExt cx="2518552" cy="274637"/>
          </a:xfrm>
        </p:grpSpPr>
        <p:sp>
          <p:nvSpPr>
            <p:cNvPr id="163" name="Shape 163"/>
            <p:cNvSpPr/>
            <p:nvPr/>
          </p:nvSpPr>
          <p:spPr>
            <a:xfrm>
              <a:off x="-84833" y="0"/>
              <a:ext cx="463651"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64" name="Shape 164"/>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5" name="Shape 165"/>
            <p:cNvSpPr/>
            <p:nvPr/>
          </p:nvSpPr>
          <p:spPr>
            <a:xfrm>
              <a:off x="2054903" y="0"/>
              <a:ext cx="378818" cy="266700"/>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66" name="Shape 166"/>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7" name="Shape 167"/>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68" name="Shape 168"/>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grpSp>
        <p:nvGrpSpPr>
          <p:cNvPr id="176" name="Group 176"/>
          <p:cNvGrpSpPr/>
          <p:nvPr/>
        </p:nvGrpSpPr>
        <p:grpSpPr>
          <a:xfrm>
            <a:off x="654084" y="4754562"/>
            <a:ext cx="2518554" cy="274638"/>
            <a:chOff x="-84832" y="0"/>
            <a:chExt cx="2518552" cy="274637"/>
          </a:xfrm>
        </p:grpSpPr>
        <p:sp>
          <p:nvSpPr>
            <p:cNvPr id="170" name="Shape 170"/>
            <p:cNvSpPr/>
            <p:nvPr/>
          </p:nvSpPr>
          <p:spPr>
            <a:xfrm>
              <a:off x="-84833" y="0"/>
              <a:ext cx="463651"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lgn="r">
                <a:spcBef>
                  <a:spcPts val="1000"/>
                </a:spcBef>
                <a:buClr>
                  <a:srgbClr val="6095C9"/>
                </a:buClr>
                <a:defRPr b="1"/>
              </a:lvl1pPr>
            </a:lstStyle>
            <a:p>
              <a:pPr lvl="0">
                <a:defRPr b="0">
                  <a:uFillTx/>
                </a:defRPr>
              </a:pPr>
              <a:r>
                <a:rPr b="1">
                  <a:uFill>
                    <a:solidFill/>
                  </a:uFill>
                </a:rPr>
                <a:t>OFF</a:t>
              </a:r>
            </a:p>
          </p:txBody>
        </p:sp>
        <p:sp>
          <p:nvSpPr>
            <p:cNvPr id="171" name="Shape 171"/>
            <p:cNvSpPr/>
            <p:nvPr/>
          </p:nvSpPr>
          <p:spPr>
            <a:xfrm>
              <a:off x="366117" y="138112"/>
              <a:ext cx="1688787" cy="1"/>
            </a:xfrm>
            <a:prstGeom prst="line">
              <a:avLst/>
            </a:prstGeom>
            <a:noFill/>
            <a:ln w="38100" cap="flat">
              <a:solidFill>
                <a:srgbClr val="000000"/>
              </a:solidFill>
              <a:prstDash val="solid"/>
              <a:round/>
              <a:headEnd type="triangle" w="med" len="med"/>
              <a:tailEnd type="triangle" w="med" len="me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2" name="Shape 172"/>
            <p:cNvSpPr/>
            <p:nvPr/>
          </p:nvSpPr>
          <p:spPr>
            <a:xfrm>
              <a:off x="2054903" y="0"/>
              <a:ext cx="378818" cy="266701"/>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a:spcBef>
                  <a:spcPts val="1000"/>
                </a:spcBef>
                <a:buClr>
                  <a:srgbClr val="6095C9"/>
                </a:buClr>
                <a:defRPr b="1"/>
              </a:lvl1pPr>
            </a:lstStyle>
            <a:p>
              <a:pPr lvl="0">
                <a:defRPr b="0">
                  <a:uFillTx/>
                </a:defRPr>
              </a:pPr>
              <a:r>
                <a:rPr b="1" dirty="0">
                  <a:uFill>
                    <a:solidFill/>
                  </a:uFill>
                </a:rPr>
                <a:t>ON</a:t>
              </a:r>
            </a:p>
          </p:txBody>
        </p:sp>
        <p:sp>
          <p:nvSpPr>
            <p:cNvPr id="173" name="Shape 173"/>
            <p:cNvSpPr/>
            <p:nvPr/>
          </p:nvSpPr>
          <p:spPr>
            <a:xfrm>
              <a:off x="121051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4" name="Shape 174"/>
            <p:cNvSpPr/>
            <p:nvPr/>
          </p:nvSpPr>
          <p:spPr>
            <a:xfrm>
              <a:off x="858680"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sp>
          <p:nvSpPr>
            <p:cNvPr id="175" name="Shape 175"/>
            <p:cNvSpPr/>
            <p:nvPr/>
          </p:nvSpPr>
          <p:spPr>
            <a:xfrm>
              <a:off x="1562341" y="0"/>
              <a:ext cx="1" cy="274638"/>
            </a:xfrm>
            <a:prstGeom prst="line">
              <a:avLst/>
            </a:prstGeom>
            <a:noFill/>
            <a:ln w="12700" cap="flat">
              <a:solidFill>
                <a:srgbClr val="000000"/>
              </a:solidFill>
              <a:prstDash val="solid"/>
              <a:round/>
            </a:ln>
            <a:effectLst/>
          </p:spPr>
          <p:txBody>
            <a:bodyPr wrap="square" lIns="0" tIns="0" rIns="0" bIns="0" numCol="1" anchor="t">
              <a:noAutofit/>
            </a:bodyPr>
            <a:lstStyle/>
            <a:p>
              <a:pPr lvl="0" defTabSz="457200">
                <a:buClrTx/>
                <a:defRPr sz="1200">
                  <a:uFillTx/>
                  <a:latin typeface="Helvetica"/>
                  <a:ea typeface="Helvetica"/>
                  <a:cs typeface="Helvetica"/>
                  <a:sym typeface="Helvetica"/>
                </a:defRPr>
              </a:pPr>
              <a:endParaRPr/>
            </a:p>
          </p:txBody>
        </p:sp>
      </p:grpSp>
      <p:sp>
        <p:nvSpPr>
          <p:cNvPr id="198" name="Shape 198"/>
          <p:cNvSpPr/>
          <p:nvPr/>
        </p:nvSpPr>
        <p:spPr>
          <a:xfrm>
            <a:off x="1995092" y="1928477"/>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199" name="Shape 199"/>
          <p:cNvSpPr/>
          <p:nvPr/>
        </p:nvSpPr>
        <p:spPr>
          <a:xfrm>
            <a:off x="1218779" y="2538412"/>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0" name="Shape 200"/>
          <p:cNvSpPr/>
          <p:nvPr/>
        </p:nvSpPr>
        <p:spPr>
          <a:xfrm>
            <a:off x="2433239" y="307101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1" name="Shape 201"/>
          <p:cNvSpPr/>
          <p:nvPr/>
        </p:nvSpPr>
        <p:spPr>
          <a:xfrm>
            <a:off x="2205151" y="3589337"/>
            <a:ext cx="244930"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
        <p:nvSpPr>
          <p:cNvPr id="202" name="Shape 202"/>
          <p:cNvSpPr/>
          <p:nvPr/>
        </p:nvSpPr>
        <p:spPr>
          <a:xfrm>
            <a:off x="2383808" y="4671216"/>
            <a:ext cx="228601" cy="457202"/>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929292"/>
          </a:solidFill>
          <a:ln w="25400">
            <a:solidFill>
              <a:srgbClr val="0E0E0E"/>
            </a:solidFill>
            <a:round/>
          </a:ln>
        </p:spPr>
        <p:txBody>
          <a:bodyPr lIns="0" tIns="0" rIns="0" bIns="0"/>
          <a:lstStyle/>
          <a:p>
            <a:pPr lvl="0" defTabSz="457200">
              <a:buClrTx/>
              <a:defRPr sz="1200">
                <a:uFillTx/>
                <a:latin typeface="Helvetica"/>
                <a:ea typeface="Helvetica"/>
                <a:cs typeface="Helvetica"/>
                <a:sym typeface="Helvetica"/>
              </a:defRPr>
            </a:pPr>
            <a:endParaRP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Calibri"/>
        <a:ea typeface="Calibri"/>
        <a:cs typeface="Calibri"/>
      </a:majorFont>
      <a:minorFont>
        <a:latin typeface="Calibri"/>
        <a:ea typeface="Calibri"/>
        <a:cs typeface="Calibri"/>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l" defTabSz="914400" rtl="0" fontAlgn="auto" latinLnBrk="1" hangingPunct="0">
          <a:lnSpc>
            <a:spcPct val="100000"/>
          </a:lnSpc>
          <a:spcBef>
            <a:spcPts val="0"/>
          </a:spcBef>
          <a:spcAft>
            <a:spcPts val="0"/>
          </a:spcAft>
          <a:buClr>
            <a:srgbClr val="000000"/>
          </a:buClr>
          <a:buSzTx/>
          <a:buFontTx/>
          <a:buNone/>
          <a:tabLst/>
          <a:defRPr kumimoji="0" sz="1800" b="0" i="0" u="none" strike="noStrike" cap="none" spc="0" normalizeH="0" baseline="0">
            <a:ln>
              <a:noFill/>
            </a:ln>
            <a:solidFill>
              <a:srgbClr val="000000"/>
            </a:solidFill>
            <a:effectLst/>
            <a:uFill>
              <a:solidFill>
                <a:srgbClr val="000000"/>
              </a:solidFill>
            </a:uFill>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910</TotalTime>
  <Words>773</Words>
  <Application>Microsoft Office PowerPoint</Application>
  <PresentationFormat>On-screen Show (4:3)</PresentationFormat>
  <Paragraphs>118</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Helvetica</vt:lpstr>
      <vt:lpstr>White</vt:lpstr>
      <vt:lpstr>RAC System</vt:lpstr>
      <vt:lpstr>The elevator pitch</vt:lpstr>
      <vt:lpstr>System context</vt:lpstr>
      <vt:lpstr>The NOT list</vt:lpstr>
      <vt:lpstr>Technical solution</vt:lpstr>
      <vt:lpstr>What keeps us up at night</vt:lpstr>
      <vt:lpstr>How big is this thing?</vt:lpstr>
      <vt:lpstr>Release 1 – December Demo</vt:lpstr>
      <vt:lpstr>Trade-off sliders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Agile Inception Deck</dc:title>
  <dc:creator>Turanyi Susan</dc:creator>
  <cp:lastModifiedBy>Philip Dumaresq</cp:lastModifiedBy>
  <cp:revision>24</cp:revision>
  <dcterms:modified xsi:type="dcterms:W3CDTF">2017-10-17T23:10:18Z</dcterms:modified>
</cp:coreProperties>
</file>