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BD5DE20-DB39-4EF5-AF0A-BB3C4ED4A43D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3649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55887D2A-EDAE-4FA9-A9A8-A09D35910BF0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33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CA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A466EE4-7E1A-4D5A-A035-69549EB77308}" type="slidenum">
              <a:t>1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BE8BD2-0722-4900-ABE8-EDA4D17478AD}" type="slidenum">
              <a:t>10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2C10435-A7B5-4C3A-84CC-07BD3389E8C0}" type="slidenum">
              <a:t>12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38ACBB0-17D4-4761-AE6A-A50B202EBA8A}" type="slidenum">
              <a:t>13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E65CAC-2207-43E7-B771-0826C71FB92D}" type="slidenum">
              <a:t>14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67CAA6-F7E2-4D17-8DFB-B18480F3666C}" type="slidenum">
              <a:t>15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A93494-45AA-460B-973E-46AD8BE2DA3E}" type="slidenum">
              <a:t>16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1C46E2-042E-46E2-8C1B-C4BED60BFF59}" type="slidenum">
              <a:t>17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7230DDF-33A0-4D09-940C-57CA0E3FB775}" type="slidenum">
              <a:t>18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13DBF4-BA54-4BF0-A027-F5E9293997EC}" type="slidenum">
              <a:t>19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D4D6DA-98E9-458A-B5F2-D4B9B6DD82D6}" type="slidenum">
              <a:t>20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48EDE1-0B67-4A83-8554-998D176DBB16}" type="slidenum">
              <a:t>2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BC3897-F610-495E-BEB2-A6A6763C425D}" type="slidenum">
              <a:t>21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863B2A-3A54-43EC-B866-7244D3B4AEBE}" type="slidenum">
              <a:t>22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AE6585-2B0C-4C32-BBEC-FC09C1FB42EC}" type="slidenum">
              <a:t>23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E01B10-B619-47FC-8E1D-60F72EC7CFA8}" type="slidenum">
              <a:t>24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E49549-DA78-46A5-9F50-598EF2D6512B}" type="slidenum">
              <a:t>25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CFBE3B-018F-46E3-A497-D4AF73A0DBDB}" type="slidenum">
              <a:t>26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2B868E-6C4B-4064-8526-BEAF1E90525D}" type="slidenum">
              <a:t>27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F6F0F1-C2E5-4A5B-B843-39C9B351EEEB}" type="slidenum">
              <a:t>3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D40737-2FD5-4C74-BF2B-06883F6B5AF4}" type="slidenum">
              <a:t>4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4126A4-9A6C-4D19-840B-4F358E703E0D}" type="slidenum">
              <a:t>5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DE4C6E-AC42-42E3-AA14-9175129FC1D4}" type="slidenum">
              <a:t>6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EC0502-CE8A-41D9-AF55-DB1F80EA07E4}" type="slidenum">
              <a:t>7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51AC1D-B804-4984-BFD9-C41CD2304848}" type="slidenum">
              <a:t>8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5800D3-3D2F-4776-B471-DF960AC3DDA5}" type="slidenum">
              <a:t>9</a:t>
            </a:fld>
            <a:endParaRPr lang="en-CA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7618C9-5C15-44A8-8E4A-08CB4475794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07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4EE176-41B4-43A2-A195-FCC6D784732E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44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29D4C7-737E-4CB5-AF48-E3EECF768CDA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57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7C70EC-6CE7-4745-9865-1258606D5DE5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43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C0A44B-5FF7-47C7-A136-EAB31F845EDD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04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74ABC8-CACD-459E-BA13-EC7EE9F824C4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0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5219700"/>
            <a:ext cx="4603750" cy="1979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5219700"/>
            <a:ext cx="4603750" cy="1979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9B4AC1-1F46-4A99-BC47-B7914EF54F6E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97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D41A3B-9E47-42D5-AA50-406176579D5A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41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5279F3-6E4A-4CDB-B9B3-157E2B161C9B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016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1F3C6-A863-46F1-BA00-DE22244981BB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63360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D0CDED-C18D-40CA-B031-C0250955F590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7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4F5B25-194C-4930-8C4C-1A600CFE2305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46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A60C9B-913E-458D-812A-58223D14B0BC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1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8615A3-3F75-43EF-8433-63888069015E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351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779838"/>
            <a:ext cx="2339975" cy="3419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779838"/>
            <a:ext cx="6867525" cy="3419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E12CD4-4DE9-4144-95D6-7277B8A312AC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609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76EF87-6C7B-496D-A921-DF6A17FDD0EA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153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97ECC-97B8-4E6B-9426-93FC3949B95F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857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61207-3E4C-4EC5-A9FF-A0B4A11E3089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900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475" y="5040313"/>
            <a:ext cx="3073400" cy="2159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5275" y="5040313"/>
            <a:ext cx="3074988" cy="2159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8E5041-F801-4F66-A7C4-41FBEBF12B27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72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D9BF60-D768-4C56-AB57-43D25CBC0E5B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1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DDD007-44E4-442B-8CAB-73BF23850265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003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B5ED41-C5B7-4EA9-A5EF-E17C9F8192EF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893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0E7D0-B734-4C52-86BE-67FCEC5B2C8F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6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82881-0310-4C11-94E3-BC13607740DC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605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78D63F-C4F9-4374-AD3E-3A4B4207D28E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453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B3984-F6AB-4163-A887-D6141C78AE5E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038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075" y="2700338"/>
            <a:ext cx="1754188" cy="4498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38" y="2700338"/>
            <a:ext cx="5113337" cy="44989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7C0DD7-7C46-4E65-96CA-30BA7A19D428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1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BEC26E-EF12-4692-A6D9-49A7B4CD0DDF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53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2FA318-A9F6-4F22-8159-A67414A4B5A6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88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87A487-4A37-4FDC-A6FF-2FC96108065D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7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191912-CE82-43A2-8812-299FE1CC1FD4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8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4FE938-E553-4E12-94CB-83E10FE22732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16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153261-0092-4761-A31F-B003C871CA1D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19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CA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CA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CA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CA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CA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CA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A7FF0BF4-D13B-4692-8C61-DF5A051820E7}" type="slidenum"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1">
        <a:tabLst/>
        <a:defRPr lang="en-CA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en-CA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CA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CA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CA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0DDFDCB8-CF6D-422F-80C9-CAFDEAE279CE}" type="slidenum"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1">
        <a:lnSpc>
          <a:spcPct val="150000"/>
        </a:lnSpc>
        <a:tabLst/>
        <a:defRPr lang="en-CA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876"/>
        </a:spcAft>
        <a:tabLst/>
        <a:defRPr lang="en-CA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CA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CA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CA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41D41584-EE3E-44D9-B8E2-FE1B6DCC6DD1}" type="slidenum"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lnSpc>
          <a:spcPct val="100000"/>
        </a:lnSpc>
        <a:tabLst/>
        <a:defRPr lang="en-CA" sz="36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876"/>
        </a:spcAft>
        <a:tabLst/>
        <a:defRPr lang="en-CA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CA" dirty="0" err="1"/>
              <a:t>Kotlin</a:t>
            </a:r>
            <a:r>
              <a:rPr lang="en-CA" dirty="0"/>
              <a:t> for Android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60000" y="6040723"/>
            <a:ext cx="9360000" cy="338554"/>
          </a:xfrm>
        </p:spPr>
        <p:txBody>
          <a:bodyPr anchor="ctr">
            <a:spAutoFit/>
          </a:bodyPr>
          <a:lstStyle/>
          <a:p>
            <a:pPr lvl="0" algn="ctr"/>
            <a:r>
              <a:rPr lang="en-CA" sz="2200" dirty="0">
                <a:solidFill>
                  <a:schemeClr val="tx2"/>
                </a:solidFill>
              </a:rPr>
              <a:t>A suitable replacement to Java for Android at Heritage College?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12680" y="1012679"/>
            <a:ext cx="2767320" cy="2767320"/>
          </a:xfrm>
          <a:prstGeom prst="rect">
            <a:avLst/>
          </a:prstGeom>
          <a:noFill/>
          <a:ln>
            <a:noFill/>
          </a:ln>
          <a:effectLst>
            <a:outerShdw dist="107933" dir="2700000" algn="tl">
              <a:srgbClr val="808080">
                <a:alpha val="3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517AF2-9576-477A-924E-524A6A3B56F8}" type="slidenum">
              <a:t>10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 dirty="0"/>
              <a:t>Android Specific Examples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25540" y="2693338"/>
            <a:ext cx="6028920" cy="4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10680" y="1732319"/>
            <a:ext cx="3829319" cy="355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Changing the text of a TextView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2160" y="2164320"/>
            <a:ext cx="663840" cy="355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0000" y="5400000"/>
            <a:ext cx="7200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4000" y="3384000"/>
            <a:ext cx="822240" cy="355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Kotlin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40000" y="3885120"/>
            <a:ext cx="3580919" cy="21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63525" y="1640474"/>
            <a:ext cx="7128000" cy="54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algn="ctr" hangingPunct="1">
              <a:tabLst/>
              <a:defRPr lang="en-CA" sz="36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r>
              <a:rPr lang="en-US" smtClean="0"/>
              <a:t>Android Specific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5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93CC37-3AC5-481E-9938-2EB7B1C5F4BB}" type="slidenum">
              <a:t>12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Android Specific Examples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" y="1872000"/>
            <a:ext cx="7001639" cy="4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BDE4C5-EB2C-40E4-96F9-0A45C0206109}" type="slidenum">
              <a:t>13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The Cost of Kotlin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616EEC-A820-444C-964E-8355328076BC}" type="slidenum">
              <a:t>14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The (Monetary) Cost of Kotlin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Open sourced under the Apache 2.0 license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Boasts usability with </a:t>
            </a:r>
            <a:r>
              <a:rPr lang="en-CA" i="1"/>
              <a:t>any</a:t>
            </a:r>
            <a:r>
              <a:rPr lang="en-CA"/>
              <a:t> Java IDE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In reality, not </a:t>
            </a:r>
            <a:r>
              <a:rPr lang="en-CA" sz="3200" b="1" i="1">
                <a:solidFill>
                  <a:srgbClr val="2C3E50"/>
                </a:solidFill>
                <a:latin typeface="Source Sans Pro Semibold" pitchFamily="34"/>
              </a:rPr>
              <a:t>integrated</a:t>
            </a: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 with all Java IDE’s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Stand-alone command line compiler can be used with any text editing program/IDE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Several free supported Java IDE’s: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Eclipse (With a free plug-in)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Android Studio 3.0 / IntelliJ IDEA Community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No monetary cost required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14ABF-34E6-4606-9A45-5DD76224F21D}" type="slidenum">
              <a:t>15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The (Performance) Cost of Kotlin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Specific situations have an increased execution time: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Spread operation execution time doubled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Delegate properties increased by 10%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Input" pitchFamily="33"/>
              </a:rPr>
              <a:t>forEach</a:t>
            </a: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 loop increased by 300%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Occurs on both the JVM and ART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Full compilation times increased by 10% to 15% with Kotlin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Partial compilation time faster on average with Kotlin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>
                <a:solidFill>
                  <a:srgbClr val="2C3E50"/>
                </a:solidFill>
                <a:latin typeface="Source Sans Pro Semibold" pitchFamily="34"/>
              </a:rPr>
              <a:t>Arguably is more common than full compilation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Is the more terse syntax worth possible performance loss?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E9347F-8254-4A48-99E0-691F9BC6B108}" type="slidenum">
              <a:t>16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Documentation Availability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FCE344-090E-4A9E-B535-DB6000F5A458}" type="slidenum">
              <a:t>17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Documentation Availability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Both Kotlin and Java have a large repository of official documentation available online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Because of it’s age and wide enterprise usage, Java has an expansive library of community documentation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Inversely, Kotlin has yet to build up community documentation that is anywhere near as large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B68D5B-5E81-4F10-B012-94B95FF026C8}" type="slidenum">
              <a:t>18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Documentation Availability*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0120" y="2160000"/>
            <a:ext cx="2711880" cy="1655999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30000"/>
              </a:srgbClr>
            </a:outerShdw>
          </a:effectLst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20720" y="2167200"/>
            <a:ext cx="2699280" cy="15768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30000"/>
              </a:srgbClr>
            </a:outerShdw>
          </a:effectLst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56920" y="4092120"/>
            <a:ext cx="2863080" cy="159588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30000"/>
              </a:srgbClr>
            </a:outerShdw>
          </a:effectLst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166360" y="4104000"/>
            <a:ext cx="3257640" cy="15840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3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480000" y="6768000"/>
            <a:ext cx="2856960" cy="362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*As of March 11</a:t>
            </a:r>
            <a:r>
              <a:rPr lang="en-CA" sz="1800" b="0" i="0" u="none" strike="noStrike" kern="1200" cap="none" baseline="30000">
                <a:ln>
                  <a:noFill/>
                </a:ln>
                <a:solidFill>
                  <a:srgbClr val="66666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th</a:t>
            </a:r>
            <a:r>
              <a:rPr lang="en-CA" sz="18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,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00" y="6077519"/>
            <a:ext cx="4098960" cy="4744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26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Difference of 1,378,135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400" y="6077519"/>
            <a:ext cx="3783600" cy="4744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26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Difference of 200,089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351232-FEC7-46B8-B169-722F9805C94C}" type="slidenum">
              <a:t>19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Staying Power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5EEF3-B6FD-4B0F-96A7-665A28387FE9}" type="slidenum">
              <a:t>2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What is Kotlin?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Java Syntax vs Kotlin Syntax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The (Monetary) Cost of Kotlin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The (Performance) Cost of Kotlin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Documentation Availability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Kotlin’s Staying Power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Kotlin and the Job Market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90E025-F19C-4129-BC7D-D56FD2658EFF}" type="slidenum">
              <a:t>20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Kotlin’s Staying Power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End of 2017 reports by Stack Overflow and GitHub show that Kotlin’s popularity has yet to grow to mainstream levels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Software development company Realm’s 2017 Q4 believes that Kotlin will rise to 50% market share by the end of 2018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0B6FFF-5DB7-43E2-8550-DF08D8239DFA}" type="slidenum">
              <a:t>21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Kotlin’s Staying Power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6240" y="1800000"/>
            <a:ext cx="3425760" cy="521244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30000"/>
              </a:srgbClr>
            </a:outerShdw>
          </a:effectLst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88000" y="1872000"/>
            <a:ext cx="6006600" cy="443772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3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872000" y="6700320"/>
            <a:ext cx="1907280" cy="355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Stack Overflow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3999" y="5976000"/>
            <a:ext cx="973080" cy="355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GitHub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B3F9F-4C4B-49A6-94B6-CBCEDDC3E27B}" type="slidenum">
              <a:t>22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Kotlin’s Staying Power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1584000"/>
            <a:ext cx="10079640" cy="280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36720" y="4396320"/>
            <a:ext cx="4751279" cy="355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Realm Q4 Trend Report Kotlin projection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A976D6-013D-45C0-BD10-1697D0CD2118}" type="slidenum">
              <a:t>23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Kotlin and the Job Market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BA75BE-B205-44BA-AEEF-D40251A72E1E}" type="slidenum">
              <a:t>24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Kotlin and the Job Market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In the Outaouais area, very little Kotlin jobs are available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 i="1"/>
              <a:t>Indeed</a:t>
            </a:r>
            <a:r>
              <a:rPr lang="en-CA"/>
              <a:t> has only three jobs looking for Kotlin experience*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Only one job was for a developing a Kotlin application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Government of Canada </a:t>
            </a:r>
            <a:r>
              <a:rPr lang="en-CA" i="1"/>
              <a:t>Job Bank</a:t>
            </a:r>
            <a:r>
              <a:rPr lang="en-CA"/>
              <a:t> shows </a:t>
            </a:r>
            <a:r>
              <a:rPr lang="en-CA" i="1"/>
              <a:t>no</a:t>
            </a:r>
            <a:r>
              <a:rPr lang="en-CA" b="0"/>
              <a:t> </a:t>
            </a:r>
            <a:r>
              <a:rPr lang="en-CA"/>
              <a:t>jobs looking for Kotlin experience*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0000" y="6768000"/>
            <a:ext cx="2856960" cy="362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*As of March 11</a:t>
            </a:r>
            <a:r>
              <a:rPr lang="en-CA" sz="1800" b="0" i="0" u="none" strike="noStrike" kern="1200" cap="none" baseline="30000">
                <a:ln>
                  <a:noFill/>
                </a:ln>
                <a:solidFill>
                  <a:srgbClr val="66666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th</a:t>
            </a:r>
            <a:r>
              <a:rPr lang="en-CA" sz="18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Source Sans Pro" pitchFamily="34"/>
                <a:ea typeface="源ノ角ゴシック Normal" pitchFamily="2"/>
                <a:cs typeface="FreeSans" pitchFamily="2"/>
              </a:rPr>
              <a:t>, 2018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B46A9B-E60B-4791-8A55-22184CED43B1}" type="slidenum">
              <a:t>25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6B43-A841-4AE9-BB33-ED488556829D}" type="slidenum">
              <a:t>26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Kotlin is an extremely efficient way to write Android applications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Performance loss exists, but may be worth the decrease in development time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Documentation is available, but community support is currently low due to it’s infancy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Is not as popular as other Java alternatives, but is estimated to increase by 2018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Local job opportunities are scarce, however that will change if popularity increases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D64EF3-B3B4-4C67-AF5F-81F7F5CDD08C}" type="slidenum">
              <a:t>27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CA"/>
              <a:t>While Kotlin is a fantastic language for Android development, at this time Kotlin does not enhance a students chance of becoming employed after graduation. Because of this, Kotlin should not become the official language for Android at Heritage College. If Kotlin should rise to become a dominant Android language, then a serious consideration for Kotlin should be made.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5F933C-86A3-4257-B0EC-A1F4E1E2ED4E}" type="slidenum">
              <a:t>3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What is Kotlin?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7E3BC0-5A17-4CD7-BF75-594635497B69}" type="slidenum">
              <a:t>4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What is Kotlin?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 dirty="0"/>
              <a:t>Programming language created by </a:t>
            </a:r>
            <a:r>
              <a:rPr lang="en-CA" dirty="0" err="1"/>
              <a:t>JetBrains</a:t>
            </a:r>
            <a:r>
              <a:rPr lang="en-CA" dirty="0"/>
              <a:t> (</a:t>
            </a:r>
            <a:r>
              <a:rPr lang="en-CA" dirty="0" err="1"/>
              <a:t>ReSharper</a:t>
            </a:r>
            <a:r>
              <a:rPr lang="en-CA" dirty="0"/>
              <a:t>, </a:t>
            </a:r>
            <a:r>
              <a:rPr lang="en-CA" dirty="0" err="1"/>
              <a:t>WebStorm</a:t>
            </a:r>
            <a:r>
              <a:rPr lang="en-CA" dirty="0"/>
              <a:t>, </a:t>
            </a:r>
            <a:r>
              <a:rPr lang="en-CA" dirty="0" err="1"/>
              <a:t>PhpStorm</a:t>
            </a:r>
            <a:r>
              <a:rPr lang="en-CA" dirty="0"/>
              <a:t>, and more)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 dirty="0"/>
              <a:t>Developed because they felt no other Java alternative was appropriate for their work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 dirty="0"/>
              <a:t>Can be used in several environments: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 dirty="0">
                <a:solidFill>
                  <a:srgbClr val="2C3E50"/>
                </a:solidFill>
                <a:latin typeface="Source Sans Pro Semibold" pitchFamily="34"/>
              </a:rPr>
              <a:t>The Java Virtual Machine (JVM)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 dirty="0">
                <a:solidFill>
                  <a:srgbClr val="2C3E50"/>
                </a:solidFill>
                <a:latin typeface="Source Sans Pro Semibold" pitchFamily="34"/>
              </a:rPr>
              <a:t>Android, via the Android Runtime (ART)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 dirty="0">
                <a:solidFill>
                  <a:srgbClr val="2C3E50"/>
                </a:solidFill>
                <a:latin typeface="Source Sans Pro Semibold" pitchFamily="34"/>
              </a:rPr>
              <a:t>The Browser, via </a:t>
            </a:r>
            <a:r>
              <a:rPr lang="en-CA" sz="3200" b="1" dirty="0" err="1">
                <a:solidFill>
                  <a:srgbClr val="2C3E50"/>
                </a:solidFill>
                <a:latin typeface="Source Sans Pro Semibold" pitchFamily="34"/>
              </a:rPr>
              <a:t>transpiling</a:t>
            </a:r>
            <a:r>
              <a:rPr lang="en-CA" sz="3200" b="1" dirty="0">
                <a:solidFill>
                  <a:srgbClr val="2C3E50"/>
                </a:solidFill>
                <a:latin typeface="Source Sans Pro Semibold" pitchFamily="34"/>
              </a:rPr>
              <a:t> to JavaScript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 dirty="0">
                <a:solidFill>
                  <a:srgbClr val="2C3E50"/>
                </a:solidFill>
                <a:latin typeface="Source Sans Pro Semibold" pitchFamily="34"/>
              </a:rPr>
              <a:t>Compiled to native binaries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 dirty="0"/>
              <a:t>Boasts being both more concise and safe than Java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3F6A4A-8416-45F3-B498-7400B41A9EA8}" type="slidenum">
              <a:t>5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Java Syntax </a:t>
            </a:r>
            <a:br>
              <a:rPr lang="en-CA"/>
            </a:br>
            <a:r>
              <a:rPr lang="en-CA"/>
              <a:t>vs</a:t>
            </a:r>
            <a:br>
              <a:rPr lang="en-CA"/>
            </a:br>
            <a:r>
              <a:rPr lang="en-CA"/>
              <a:t>Kotlin Syntax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8F01C7-EAE5-4D1C-A455-A99FB71A0344}" type="slidenum">
              <a:t>6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Java Syntax vs Kotlin Syntax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The most obvious difference between Java and Kotlin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Kotlin chooses to make </a:t>
            </a:r>
            <a:r>
              <a:rPr lang="en-CA" i="1"/>
              <a:t>assumptions</a:t>
            </a:r>
            <a:r>
              <a:rPr lang="en-CA"/>
              <a:t>, rather than expect the developer to be </a:t>
            </a:r>
            <a:r>
              <a:rPr lang="en-CA" i="1"/>
              <a:t>explicit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Drastically reduces the amount of </a:t>
            </a:r>
            <a:r>
              <a:rPr lang="en-CA" i="1"/>
              <a:t>boilerplate </a:t>
            </a:r>
            <a:r>
              <a:rPr lang="en-CA"/>
              <a:t>code that Java is infamous for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Introduces new concepts that are not yet in/have only recently been added to Java: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Lambda functions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Higher-order functions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Safe-call operator</a:t>
            </a:r>
          </a:p>
          <a:p>
            <a:pPr marL="0" lvl="1" indent="0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CA" sz="3200" b="1">
                <a:solidFill>
                  <a:srgbClr val="2C3E50"/>
                </a:solidFill>
                <a:latin typeface="Source Sans Pro Semibold" pitchFamily="34"/>
              </a:rPr>
              <a:t>Extension methods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Official plug-ins improve Android specific syntax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D19632-DC64-4D3A-8794-B5EFB762728A}" type="slidenum">
              <a:t>7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Generic Java Class 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50640" y="84240"/>
            <a:ext cx="3933360" cy="7295759"/>
          </a:xfrm>
          <a:prstGeom prst="rect">
            <a:avLst/>
          </a:prstGeom>
          <a:noFill/>
          <a:ln>
            <a:noFill/>
          </a:ln>
          <a:effectLst>
            <a:outerShdw dist="107933" dir="2700000" algn="tl">
              <a:srgbClr val="808080">
                <a:alpha val="30000"/>
              </a:srgbClr>
            </a:outerShdw>
          </a:effectLst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7960" y="350640"/>
            <a:ext cx="2930039" cy="801360"/>
          </a:xfrm>
          <a:prstGeom prst="rect">
            <a:avLst/>
          </a:prstGeom>
          <a:noFill/>
          <a:ln>
            <a:noFill/>
          </a:ln>
          <a:effectLst>
            <a:outerShdw dist="107933" dir="2700000" algn="tl">
              <a:srgbClr val="808080">
                <a:alpha val="30000"/>
              </a:srgbClr>
            </a:outerShdw>
          </a:effectLst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36000" y="1879200"/>
            <a:ext cx="5400360" cy="856800"/>
          </a:xfrm>
          <a:prstGeom prst="rect">
            <a:avLst/>
          </a:prstGeom>
          <a:noFill/>
          <a:ln>
            <a:noFill/>
          </a:ln>
          <a:effectLst>
            <a:outerShdw dist="107933" dir="2700000" algn="tl">
              <a:srgbClr val="808080">
                <a:alpha val="30000"/>
              </a:srgbClr>
            </a:outerShdw>
          </a:effectLst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44000" y="3384000"/>
            <a:ext cx="4905000" cy="1466640"/>
          </a:xfrm>
          <a:prstGeom prst="rect">
            <a:avLst/>
          </a:prstGeom>
          <a:noFill/>
          <a:ln>
            <a:noFill/>
          </a:ln>
          <a:effectLst>
            <a:outerShdw dist="107933" dir="2700000" algn="tl">
              <a:srgbClr val="808080">
                <a:alpha val="30000"/>
              </a:srgbClr>
            </a:outerShdw>
          </a:effectLst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405400" y="5695200"/>
            <a:ext cx="4314600" cy="856800"/>
          </a:xfrm>
          <a:prstGeom prst="rect">
            <a:avLst/>
          </a:prstGeom>
          <a:noFill/>
          <a:ln>
            <a:noFill/>
          </a:ln>
          <a:effectLst>
            <a:outerShdw dist="107933" dir="2700000" algn="tl">
              <a:srgbClr val="808080">
                <a:alpha val="3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2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F283D-4592-414F-B8C0-CBD6481BC89D}" type="slidenum">
              <a:t>8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Kotlin Class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4680000"/>
            <a:ext cx="9360000" cy="2340000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Only 92 characters, can fit on one line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CA"/>
              <a:t>Handles getters, setters, </a:t>
            </a:r>
            <a:r>
              <a:rPr lang="en-CA">
                <a:latin typeface="Input" pitchFamily="33"/>
              </a:rPr>
              <a:t>equals()</a:t>
            </a:r>
            <a:r>
              <a:rPr lang="en-CA"/>
              <a:t>, </a:t>
            </a:r>
            <a:r>
              <a:rPr lang="en-CA">
                <a:latin typeface="Input" pitchFamily="33"/>
              </a:rPr>
              <a:t>hashCode()</a:t>
            </a:r>
            <a:r>
              <a:rPr lang="en-CA"/>
              <a:t>, </a:t>
            </a:r>
            <a:r>
              <a:rPr lang="en-CA">
                <a:latin typeface="Input" pitchFamily="33"/>
              </a:rPr>
              <a:t>toString()</a:t>
            </a:r>
            <a:r>
              <a:rPr lang="en-CA"/>
              <a:t>, and </a:t>
            </a:r>
            <a:r>
              <a:rPr lang="en-CA">
                <a:latin typeface="Input" pitchFamily="33"/>
              </a:rPr>
              <a:t>copy()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4000" y="2448720"/>
            <a:ext cx="6912000" cy="143928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3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58EFA8-4630-4E60-A46F-9E811DCB027E}" type="slidenum">
              <a:t>9</a:t>
            </a:fld>
            <a:endParaRPr lang="en-C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Hello World Comparison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51999" y="4602600"/>
            <a:ext cx="3714480" cy="108540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3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896280" y="5764320"/>
            <a:ext cx="1791720" cy="355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94 Characters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92000" y="2389680"/>
            <a:ext cx="4543200" cy="106632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>
                <a:alpha val="3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23559" y="3532320"/>
            <a:ext cx="1936440" cy="355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117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4000" y="1872000"/>
            <a:ext cx="825480" cy="4453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en-CA" sz="24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2680" y="4090680"/>
            <a:ext cx="1034279" cy="4453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en-CA" sz="24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Kotlin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771</Words>
  <Application>Microsoft Office PowerPoint</Application>
  <PresentationFormat>Widescreen</PresentationFormat>
  <Paragraphs>152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Calibri</vt:lpstr>
      <vt:lpstr>FreeSans</vt:lpstr>
      <vt:lpstr>Input</vt:lpstr>
      <vt:lpstr>IPA Pゴシック</vt:lpstr>
      <vt:lpstr>Source Sans Pro</vt:lpstr>
      <vt:lpstr>Source Sans Pro Black</vt:lpstr>
      <vt:lpstr>Source Sans Pro Semibold</vt:lpstr>
      <vt:lpstr>StarSymbol</vt:lpstr>
      <vt:lpstr>源ノ角ゴシック Heavy</vt:lpstr>
      <vt:lpstr>源ノ角ゴシック Normal</vt:lpstr>
      <vt:lpstr>Midnightblue</vt:lpstr>
      <vt:lpstr>Midnightblue1</vt:lpstr>
      <vt:lpstr>Midnightblue2</vt:lpstr>
      <vt:lpstr>Kotlin for Android</vt:lpstr>
      <vt:lpstr>Agenda</vt:lpstr>
      <vt:lpstr>What is Kotlin?</vt:lpstr>
      <vt:lpstr>What is Kotlin?</vt:lpstr>
      <vt:lpstr>Java Syntax  vs Kotlin Syntax</vt:lpstr>
      <vt:lpstr>Java Syntax vs Kotlin Syntax</vt:lpstr>
      <vt:lpstr>Generic Java Class Example</vt:lpstr>
      <vt:lpstr>Kotlin Class Example</vt:lpstr>
      <vt:lpstr>Hello World Comparison</vt:lpstr>
      <vt:lpstr>Android Specific Examples</vt:lpstr>
      <vt:lpstr>PowerPoint Presentation</vt:lpstr>
      <vt:lpstr>Android Specific Examples</vt:lpstr>
      <vt:lpstr>The Cost of Kotlin</vt:lpstr>
      <vt:lpstr>The (Monetary) Cost of Kotlin</vt:lpstr>
      <vt:lpstr>The (Performance) Cost of Kotlin</vt:lpstr>
      <vt:lpstr>Documentation Availability</vt:lpstr>
      <vt:lpstr>Documentation Availability</vt:lpstr>
      <vt:lpstr>Documentation Availability*</vt:lpstr>
      <vt:lpstr>Staying Power</vt:lpstr>
      <vt:lpstr>Kotlin’s Staying Power</vt:lpstr>
      <vt:lpstr>Kotlin’s Staying Power</vt:lpstr>
      <vt:lpstr>Kotlin’s Staying Power</vt:lpstr>
      <vt:lpstr>Kotlin and the Job Market</vt:lpstr>
      <vt:lpstr>Kotlin and the Job Market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for Android</dc:title>
  <dc:creator>Haley, Maxwell</dc:creator>
  <cp:lastModifiedBy>Admin lab</cp:lastModifiedBy>
  <cp:revision>55</cp:revision>
  <dcterms:created xsi:type="dcterms:W3CDTF">2018-03-18T15:41:29Z</dcterms:created>
  <dcterms:modified xsi:type="dcterms:W3CDTF">2018-03-27T18:07:29Z</dcterms:modified>
</cp:coreProperties>
</file>