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log.screensteps.com/10-examples-of-great-end-user-documen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agitec.com/blog/bid/141978/3-best-practices-for-writing-online-help-documen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279A-CFE8-4D49-82C4-617A838CEE7A}"/>
              </a:ext>
            </a:extLst>
          </p:cNvPr>
          <p:cNvSpPr>
            <a:spLocks noGrp="1"/>
          </p:cNvSpPr>
          <p:nvPr>
            <p:ph type="ctrTitle"/>
          </p:nvPr>
        </p:nvSpPr>
        <p:spPr/>
        <p:txBody>
          <a:bodyPr/>
          <a:lstStyle/>
          <a:p>
            <a:r>
              <a:rPr lang="en-CA" dirty="0"/>
              <a:t>User Documentation, Help and Usability Aids</a:t>
            </a:r>
          </a:p>
        </p:txBody>
      </p:sp>
      <p:sp>
        <p:nvSpPr>
          <p:cNvPr id="3" name="Subtitle 2">
            <a:extLst>
              <a:ext uri="{FF2B5EF4-FFF2-40B4-BE49-F238E27FC236}">
                <a16:creationId xmlns:a16="http://schemas.microsoft.com/office/drawing/2014/main" id="{07CEDB20-12F8-43D7-AC1C-152B4608E231}"/>
              </a:ext>
            </a:extLst>
          </p:cNvPr>
          <p:cNvSpPr>
            <a:spLocks noGrp="1"/>
          </p:cNvSpPr>
          <p:nvPr>
            <p:ph type="subTitle" idx="1"/>
          </p:nvPr>
        </p:nvSpPr>
        <p:spPr/>
        <p:txBody>
          <a:bodyPr/>
          <a:lstStyle/>
          <a:p>
            <a:r>
              <a:rPr lang="en-CA" dirty="0"/>
              <a:t>Philip Dumaresq</a:t>
            </a:r>
          </a:p>
        </p:txBody>
      </p:sp>
    </p:spTree>
    <p:extLst>
      <p:ext uri="{BB962C8B-B14F-4D97-AF65-F5344CB8AC3E}">
        <p14:creationId xmlns:p14="http://schemas.microsoft.com/office/powerpoint/2010/main" val="372809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83DE-0187-4066-8170-24BD19529E14}"/>
              </a:ext>
            </a:extLst>
          </p:cNvPr>
          <p:cNvSpPr>
            <a:spLocks noGrp="1"/>
          </p:cNvSpPr>
          <p:nvPr>
            <p:ph type="title"/>
          </p:nvPr>
        </p:nvSpPr>
        <p:spPr/>
        <p:txBody>
          <a:bodyPr/>
          <a:lstStyle/>
          <a:p>
            <a:r>
              <a:rPr lang="en-CA" dirty="0"/>
              <a:t>Why User Documentation</a:t>
            </a:r>
          </a:p>
        </p:txBody>
      </p:sp>
      <p:sp>
        <p:nvSpPr>
          <p:cNvPr id="3" name="Content Placeholder 2">
            <a:extLst>
              <a:ext uri="{FF2B5EF4-FFF2-40B4-BE49-F238E27FC236}">
                <a16:creationId xmlns:a16="http://schemas.microsoft.com/office/drawing/2014/main" id="{110D3537-2A7E-41CE-A486-1C5C00238F16}"/>
              </a:ext>
            </a:extLst>
          </p:cNvPr>
          <p:cNvSpPr>
            <a:spLocks noGrp="1"/>
          </p:cNvSpPr>
          <p:nvPr>
            <p:ph idx="1"/>
          </p:nvPr>
        </p:nvSpPr>
        <p:spPr/>
        <p:txBody>
          <a:bodyPr/>
          <a:lstStyle/>
          <a:p>
            <a:r>
              <a:rPr lang="en-CA" dirty="0"/>
              <a:t>User documentation helps improve the image of the system</a:t>
            </a:r>
          </a:p>
          <a:p>
            <a:pPr lvl="1"/>
            <a:r>
              <a:rPr lang="en-CA" dirty="0"/>
              <a:t>Appears more mature, well developed and thought out.</a:t>
            </a:r>
          </a:p>
          <a:p>
            <a:pPr lvl="1"/>
            <a:r>
              <a:rPr lang="en-CA" dirty="0"/>
              <a:t>Improve user’s confidence in the system. </a:t>
            </a:r>
          </a:p>
          <a:p>
            <a:r>
              <a:rPr lang="en-CA" dirty="0"/>
              <a:t>Eases frustrations a user may have when using your software</a:t>
            </a:r>
          </a:p>
          <a:p>
            <a:r>
              <a:rPr lang="en-CA" dirty="0"/>
              <a:t>Reduces customer service calls or emails. </a:t>
            </a:r>
          </a:p>
          <a:p>
            <a:pPr lvl="1"/>
            <a:r>
              <a:rPr lang="en-CA" dirty="0"/>
              <a:t>Allows a user to be independent and solve their problem on their own.</a:t>
            </a:r>
          </a:p>
          <a:p>
            <a:r>
              <a:rPr lang="en-CA" dirty="0"/>
              <a:t>Having a clear and concise UI and UX just isn’t always good enough. You need proper documentation sometimes. </a:t>
            </a:r>
          </a:p>
        </p:txBody>
      </p:sp>
    </p:spTree>
    <p:extLst>
      <p:ext uri="{BB962C8B-B14F-4D97-AF65-F5344CB8AC3E}">
        <p14:creationId xmlns:p14="http://schemas.microsoft.com/office/powerpoint/2010/main" val="371322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8292-C30F-4913-A9E7-0382364445E3}"/>
              </a:ext>
            </a:extLst>
          </p:cNvPr>
          <p:cNvSpPr>
            <a:spLocks noGrp="1"/>
          </p:cNvSpPr>
          <p:nvPr>
            <p:ph type="title"/>
          </p:nvPr>
        </p:nvSpPr>
        <p:spPr/>
        <p:txBody>
          <a:bodyPr/>
          <a:lstStyle/>
          <a:p>
            <a:r>
              <a:rPr lang="en-CA" dirty="0"/>
              <a:t>What Others are Doing</a:t>
            </a:r>
          </a:p>
        </p:txBody>
      </p:sp>
      <p:sp>
        <p:nvSpPr>
          <p:cNvPr id="3" name="Content Placeholder 2">
            <a:extLst>
              <a:ext uri="{FF2B5EF4-FFF2-40B4-BE49-F238E27FC236}">
                <a16:creationId xmlns:a16="http://schemas.microsoft.com/office/drawing/2014/main" id="{4E67B3BE-9CDD-40F1-A933-D6E10DEB1759}"/>
              </a:ext>
            </a:extLst>
          </p:cNvPr>
          <p:cNvSpPr>
            <a:spLocks noGrp="1"/>
          </p:cNvSpPr>
          <p:nvPr>
            <p:ph idx="1"/>
          </p:nvPr>
        </p:nvSpPr>
        <p:spPr/>
        <p:txBody>
          <a:bodyPr>
            <a:normAutofit lnSpcReduction="10000"/>
          </a:bodyPr>
          <a:lstStyle/>
          <a:p>
            <a:pPr marL="0" indent="0">
              <a:buNone/>
            </a:pPr>
            <a:r>
              <a:rPr lang="en-US" u="sng" dirty="0">
                <a:hlinkClick r:id="rId2"/>
              </a:rPr>
              <a:t>http://blog.screensteps.com/10-examples-of-great-end-user-documentation</a:t>
            </a:r>
            <a:endParaRPr lang="en-CA" dirty="0"/>
          </a:p>
          <a:p>
            <a:pPr lvl="0"/>
            <a:r>
              <a:rPr lang="en-US" dirty="0"/>
              <a:t>Writing good titles</a:t>
            </a:r>
            <a:endParaRPr lang="en-CA" dirty="0"/>
          </a:p>
          <a:p>
            <a:pPr lvl="0"/>
            <a:r>
              <a:rPr lang="en-US" dirty="0"/>
              <a:t>Using annotated screenshots</a:t>
            </a:r>
            <a:endParaRPr lang="en-CA" dirty="0"/>
          </a:p>
          <a:p>
            <a:pPr lvl="0"/>
            <a:r>
              <a:rPr lang="en-US" dirty="0"/>
              <a:t>Combine videos, screenshots and text</a:t>
            </a:r>
            <a:endParaRPr lang="en-CA" dirty="0"/>
          </a:p>
          <a:p>
            <a:pPr lvl="0"/>
            <a:r>
              <a:rPr lang="en-US" dirty="0"/>
              <a:t>Including links to other helpful information or related articles</a:t>
            </a:r>
            <a:endParaRPr lang="en-CA" dirty="0"/>
          </a:p>
          <a:p>
            <a:pPr lvl="0"/>
            <a:r>
              <a:rPr lang="en-US" dirty="0"/>
              <a:t>Make browsing your user documentation easy for the end users</a:t>
            </a:r>
            <a:endParaRPr lang="en-CA" dirty="0"/>
          </a:p>
          <a:p>
            <a:pPr lvl="0"/>
            <a:r>
              <a:rPr lang="en-US" dirty="0"/>
              <a:t>Make the location of the user documentation obvious for the user to find it</a:t>
            </a:r>
            <a:endParaRPr lang="en-CA" dirty="0"/>
          </a:p>
          <a:p>
            <a:pPr lvl="0"/>
            <a:r>
              <a:rPr lang="en-US" dirty="0"/>
              <a:t>Show the end user and example of what they should see before and after use</a:t>
            </a:r>
            <a:endParaRPr lang="en-CA" dirty="0"/>
          </a:p>
          <a:p>
            <a:pPr lvl="0"/>
            <a:r>
              <a:rPr lang="en-US" dirty="0"/>
              <a:t>Show all the steps and sub-steps to solving the problem</a:t>
            </a:r>
            <a:endParaRPr lang="en-CA" dirty="0"/>
          </a:p>
          <a:p>
            <a:pPr lvl="0"/>
            <a:r>
              <a:rPr lang="en-US" dirty="0"/>
              <a:t>Have unique URLs for each of the different articles</a:t>
            </a:r>
            <a:endParaRPr lang="en-CA" dirty="0"/>
          </a:p>
        </p:txBody>
      </p:sp>
    </p:spTree>
    <p:extLst>
      <p:ext uri="{BB962C8B-B14F-4D97-AF65-F5344CB8AC3E}">
        <p14:creationId xmlns:p14="http://schemas.microsoft.com/office/powerpoint/2010/main" val="178406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8692-1D24-4CCE-8335-C0B577B02D5C}"/>
              </a:ext>
            </a:extLst>
          </p:cNvPr>
          <p:cNvSpPr>
            <a:spLocks noGrp="1"/>
          </p:cNvSpPr>
          <p:nvPr>
            <p:ph type="title"/>
          </p:nvPr>
        </p:nvSpPr>
        <p:spPr/>
        <p:txBody>
          <a:bodyPr/>
          <a:lstStyle/>
          <a:p>
            <a:r>
              <a:rPr lang="en-CA" dirty="0"/>
              <a:t>What Others are Doing (</a:t>
            </a:r>
            <a:r>
              <a:rPr lang="en-CA" dirty="0" err="1"/>
              <a:t>cont</a:t>
            </a:r>
            <a:r>
              <a:rPr lang="en-CA" dirty="0"/>
              <a:t>…)</a:t>
            </a:r>
          </a:p>
        </p:txBody>
      </p:sp>
      <p:sp>
        <p:nvSpPr>
          <p:cNvPr id="3" name="Content Placeholder 2">
            <a:extLst>
              <a:ext uri="{FF2B5EF4-FFF2-40B4-BE49-F238E27FC236}">
                <a16:creationId xmlns:a16="http://schemas.microsoft.com/office/drawing/2014/main" id="{E6F4F4C2-7941-4EF2-9ED6-39B9CB230FAE}"/>
              </a:ext>
            </a:extLst>
          </p:cNvPr>
          <p:cNvSpPr>
            <a:spLocks noGrp="1"/>
          </p:cNvSpPr>
          <p:nvPr>
            <p:ph idx="1"/>
          </p:nvPr>
        </p:nvSpPr>
        <p:spPr/>
        <p:txBody>
          <a:bodyPr/>
          <a:lstStyle/>
          <a:p>
            <a:pPr marL="0" indent="0">
              <a:buNone/>
            </a:pPr>
            <a:r>
              <a:rPr lang="en-US" u="sng" dirty="0">
                <a:hlinkClick r:id="rId2"/>
              </a:rPr>
              <a:t>http://www.sagitec.com/blog/bid/141978/3-best-practices-for-writing-online-help-documentation</a:t>
            </a:r>
            <a:endParaRPr lang="en-CA" dirty="0"/>
          </a:p>
          <a:p>
            <a:pPr lvl="0"/>
            <a:r>
              <a:rPr lang="en-US" dirty="0"/>
              <a:t>Make your documentation tailored to different skill levels of users. Provide brief overviews for those who have no idea what to do to more and more specific of how to do something. </a:t>
            </a:r>
            <a:endParaRPr lang="en-CA" dirty="0"/>
          </a:p>
          <a:p>
            <a:pPr lvl="0"/>
            <a:r>
              <a:rPr lang="en-US" dirty="0"/>
              <a:t>Review your documentation frequently to ensure that it’s always accurate. This way if something in functionality changes, users won’t be too surprised at what they’re seeing.</a:t>
            </a:r>
            <a:endParaRPr lang="en-CA" dirty="0"/>
          </a:p>
          <a:p>
            <a:pPr lvl="0"/>
            <a:r>
              <a:rPr lang="en-US" dirty="0"/>
              <a:t>Provide help where and when it’s needed the most. If you have pages that are particularly complicated, focus on providing help on those pages. </a:t>
            </a:r>
            <a:endParaRPr lang="en-CA" dirty="0"/>
          </a:p>
          <a:p>
            <a:endParaRPr lang="en-CA" dirty="0"/>
          </a:p>
        </p:txBody>
      </p:sp>
    </p:spTree>
    <p:extLst>
      <p:ext uri="{BB962C8B-B14F-4D97-AF65-F5344CB8AC3E}">
        <p14:creationId xmlns:p14="http://schemas.microsoft.com/office/powerpoint/2010/main" val="245597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4338-1FA1-4BEA-8601-F61FE5B733B9}"/>
              </a:ext>
            </a:extLst>
          </p:cNvPr>
          <p:cNvSpPr>
            <a:spLocks noGrp="1"/>
          </p:cNvSpPr>
          <p:nvPr>
            <p:ph type="title"/>
          </p:nvPr>
        </p:nvSpPr>
        <p:spPr>
          <a:xfrm>
            <a:off x="677334" y="609600"/>
            <a:ext cx="8596668" cy="1320800"/>
          </a:xfrm>
        </p:spPr>
        <p:txBody>
          <a:bodyPr/>
          <a:lstStyle/>
          <a:p>
            <a:r>
              <a:rPr lang="en-CA" dirty="0"/>
              <a:t>Practices I’d Like to Adopt</a:t>
            </a:r>
          </a:p>
        </p:txBody>
      </p:sp>
      <p:sp>
        <p:nvSpPr>
          <p:cNvPr id="3" name="Content Placeholder 2">
            <a:extLst>
              <a:ext uri="{FF2B5EF4-FFF2-40B4-BE49-F238E27FC236}">
                <a16:creationId xmlns:a16="http://schemas.microsoft.com/office/drawing/2014/main" id="{FC5C2D93-DD18-48F0-95EC-A9D1B545F377}"/>
              </a:ext>
            </a:extLst>
          </p:cNvPr>
          <p:cNvSpPr>
            <a:spLocks noGrp="1"/>
          </p:cNvSpPr>
          <p:nvPr>
            <p:ph idx="1"/>
          </p:nvPr>
        </p:nvSpPr>
        <p:spPr>
          <a:xfrm>
            <a:off x="677334" y="1930400"/>
            <a:ext cx="8596668" cy="4780501"/>
          </a:xfrm>
        </p:spPr>
        <p:txBody>
          <a:bodyPr>
            <a:normAutofit/>
          </a:bodyPr>
          <a:lstStyle/>
          <a:p>
            <a:r>
              <a:rPr lang="en-CA" dirty="0"/>
              <a:t>Using annotations to inform the user about what to do. </a:t>
            </a:r>
          </a:p>
          <a:p>
            <a:pPr lvl="1"/>
            <a:r>
              <a:rPr lang="en-CA" dirty="0"/>
              <a:t>Have popup arrows or text that you can bring up with a help icon that will point you to what you need to do. </a:t>
            </a:r>
          </a:p>
          <a:p>
            <a:pPr lvl="2"/>
            <a:r>
              <a:rPr lang="en-CA" dirty="0"/>
              <a:t>This may be a bit harder to achieve, but simple click on a button and have a button popup with an opaque textbox indicating what to do would in theory be simple enough. </a:t>
            </a:r>
          </a:p>
          <a:p>
            <a:pPr lvl="2"/>
            <a:r>
              <a:rPr lang="en-CA" dirty="0"/>
              <a:t>If not possible, make screenshots and manually annotate using text and pointers. </a:t>
            </a:r>
          </a:p>
          <a:p>
            <a:r>
              <a:rPr lang="en-US" dirty="0"/>
              <a:t>Having unique URLs for each of our documents</a:t>
            </a:r>
          </a:p>
          <a:p>
            <a:pPr lvl="1"/>
            <a:r>
              <a:rPr lang="en-US" dirty="0"/>
              <a:t>Give each of our pages it’s own associated help page. </a:t>
            </a:r>
          </a:p>
          <a:p>
            <a:pPr lvl="1"/>
            <a:r>
              <a:rPr lang="en-US" dirty="0"/>
              <a:t>For Account/Register</a:t>
            </a:r>
            <a:r>
              <a:rPr lang="en-CA" dirty="0"/>
              <a:t> we also have a </a:t>
            </a:r>
            <a:r>
              <a:rPr lang="en-US" dirty="0"/>
              <a:t>Account/Register</a:t>
            </a:r>
            <a:r>
              <a:rPr lang="en-CA" dirty="0"/>
              <a:t>/Help that would serve to inform the user the purpose of the page, the rules for each of the form elements, possibly inform them about known bugs on the page and a link to report bugs or ask questions about a given page. </a:t>
            </a:r>
            <a:endParaRPr lang="en-US" dirty="0"/>
          </a:p>
        </p:txBody>
      </p:sp>
    </p:spTree>
    <p:extLst>
      <p:ext uri="{BB962C8B-B14F-4D97-AF65-F5344CB8AC3E}">
        <p14:creationId xmlns:p14="http://schemas.microsoft.com/office/powerpoint/2010/main" val="331356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2990F-2595-4ACA-8967-805BAF57674A}"/>
              </a:ext>
            </a:extLst>
          </p:cNvPr>
          <p:cNvSpPr>
            <a:spLocks noGrp="1"/>
          </p:cNvSpPr>
          <p:nvPr>
            <p:ph idx="1"/>
          </p:nvPr>
        </p:nvSpPr>
        <p:spPr>
          <a:xfrm>
            <a:off x="677334" y="1930401"/>
            <a:ext cx="8596668" cy="4446546"/>
          </a:xfrm>
        </p:spPr>
        <p:txBody>
          <a:bodyPr>
            <a:normAutofit/>
          </a:bodyPr>
          <a:lstStyle/>
          <a:p>
            <a:r>
              <a:rPr lang="en-CA" dirty="0"/>
              <a:t>Have documentation that is </a:t>
            </a:r>
            <a:r>
              <a:rPr lang="en-US" dirty="0"/>
              <a:t>easy to find, search, and browse</a:t>
            </a:r>
          </a:p>
          <a:p>
            <a:pPr lvl="1"/>
            <a:r>
              <a:rPr lang="en-US" dirty="0"/>
              <a:t>Microsoft has a tab called support which lists all their products. Under each product is a breakdown of things you might want help with. </a:t>
            </a:r>
          </a:p>
          <a:p>
            <a:pPr lvl="1"/>
            <a:r>
              <a:rPr lang="en-US" dirty="0"/>
              <a:t>While each page has it’s own Help document associated, maybe have one page with all of the help documents that should be available to the current user (if no one is logged in: register, log in, home, etc.; If a candidate is logged in: account, self evaluation, change program, etc.)</a:t>
            </a:r>
          </a:p>
          <a:p>
            <a:r>
              <a:rPr lang="en-US" dirty="0"/>
              <a:t>Provide help where it’s needed the most.</a:t>
            </a:r>
            <a:endParaRPr lang="en-CA" dirty="0"/>
          </a:p>
          <a:p>
            <a:pPr lvl="1"/>
            <a:r>
              <a:rPr lang="en-CA" dirty="0"/>
              <a:t>Include tooltips on all of our buttons that serve to inform the user what that button would do when clicked. </a:t>
            </a:r>
          </a:p>
          <a:p>
            <a:pPr lvl="1"/>
            <a:r>
              <a:rPr lang="en-CA" dirty="0"/>
              <a:t>Replace common text buttons like save with icons that mean the same thing. This would serve to simplify the interface to something everyone understands. Give icons the tooltips. </a:t>
            </a:r>
          </a:p>
          <a:p>
            <a:endParaRPr lang="en-CA" dirty="0"/>
          </a:p>
        </p:txBody>
      </p:sp>
      <p:sp>
        <p:nvSpPr>
          <p:cNvPr id="4" name="Title 1">
            <a:extLst>
              <a:ext uri="{FF2B5EF4-FFF2-40B4-BE49-F238E27FC236}">
                <a16:creationId xmlns:a16="http://schemas.microsoft.com/office/drawing/2014/main" id="{EB123158-C7D8-4649-A9A0-9597D990F68D}"/>
              </a:ext>
            </a:extLst>
          </p:cNvPr>
          <p:cNvSpPr>
            <a:spLocks noGrp="1"/>
          </p:cNvSpPr>
          <p:nvPr>
            <p:ph type="title"/>
          </p:nvPr>
        </p:nvSpPr>
        <p:spPr/>
        <p:txBody>
          <a:bodyPr/>
          <a:lstStyle/>
          <a:p>
            <a:r>
              <a:rPr lang="en-CA" dirty="0"/>
              <a:t>Practices I’d Like to Adopt (</a:t>
            </a:r>
            <a:r>
              <a:rPr lang="en-CA" dirty="0" err="1"/>
              <a:t>cont</a:t>
            </a:r>
            <a:r>
              <a:rPr lang="en-CA" dirty="0"/>
              <a:t>…)</a:t>
            </a:r>
          </a:p>
        </p:txBody>
      </p:sp>
    </p:spTree>
    <p:extLst>
      <p:ext uri="{BB962C8B-B14F-4D97-AF65-F5344CB8AC3E}">
        <p14:creationId xmlns:p14="http://schemas.microsoft.com/office/powerpoint/2010/main" val="22916536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208</TotalTime>
  <Words>626</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User Documentation, Help and Usability Aids</vt:lpstr>
      <vt:lpstr>Why User Documentation</vt:lpstr>
      <vt:lpstr>What Others are Doing</vt:lpstr>
      <vt:lpstr>What Others are Doing (cont…)</vt:lpstr>
      <vt:lpstr>Practices I’d Like to Adopt</vt:lpstr>
      <vt:lpstr>Practices I’d Like to Adopt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Documentation, Help and Usability Aids</dc:title>
  <dc:creator>Philip Dumaresq</dc:creator>
  <cp:lastModifiedBy>Philip Dumaresq</cp:lastModifiedBy>
  <cp:revision>4</cp:revision>
  <dcterms:created xsi:type="dcterms:W3CDTF">2018-04-04T23:17:17Z</dcterms:created>
  <dcterms:modified xsi:type="dcterms:W3CDTF">2018-04-05T02:45:42Z</dcterms:modified>
</cp:coreProperties>
</file>