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330" r:id="rId5"/>
    <p:sldId id="331" r:id="rId6"/>
    <p:sldId id="332" r:id="rId7"/>
    <p:sldId id="333" r:id="rId8"/>
    <p:sldId id="335" r:id="rId9"/>
    <p:sldId id="334" r:id="rId10"/>
    <p:sldId id="336" r:id="rId11"/>
    <p:sldId id="306" r:id="rId12"/>
    <p:sldId id="329" r:id="rId13"/>
  </p:sldIdLst>
  <p:sldSz cx="9144000" cy="514191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2E3"/>
    <a:srgbClr val="293D2C"/>
    <a:srgbClr val="FBE22D"/>
    <a:srgbClr val="A9D25A"/>
    <a:srgbClr val="EA5514"/>
    <a:srgbClr val="7BBFAA"/>
    <a:srgbClr val="EB4544"/>
    <a:srgbClr val="DDDDDD"/>
    <a:srgbClr val="B0389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474" y="-4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96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7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24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8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0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8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8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0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7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8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0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6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9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6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1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5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jp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905376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581776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400550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816601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819901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337426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540501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001001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391526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204076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426201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712076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956426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6673851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870576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400676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067301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714876" y="2240598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86476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080126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054726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826126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022976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019801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946776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5842001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5911851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188076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5702301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5435601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019676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Rectangle 38"/>
          <p:cNvSpPr>
            <a:spLocks noChangeArrowheads="1"/>
          </p:cNvSpPr>
          <p:nvPr/>
        </p:nvSpPr>
        <p:spPr bwMode="auto">
          <a:xfrm>
            <a:off x="5205061" y="2519997"/>
            <a:ext cx="72584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ctr"/>
            <a:r>
              <a:rPr lang="zh-CN" altLang="en-US" sz="5500" spc="160" dirty="0" smtClean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署</a:t>
            </a:r>
            <a:endParaRPr lang="en-US" altLang="zh-CN" sz="5500" spc="16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153711" y="1823449"/>
            <a:ext cx="49062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en-US" altLang="zh-CN" sz="2800" b="1" spc="300" dirty="0" err="1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itchFamily="34" charset="-122"/>
                <a:ea typeface="微软雅黑" pitchFamily="34" charset="-122"/>
              </a:rPr>
              <a:t>Nginx+uWSGI+Django</a:t>
            </a:r>
            <a:endParaRPr lang="zh-CN" altLang="en-US" sz="2800" spc="3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39687" y="2451208"/>
            <a:ext cx="52841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800" spc="16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Django</a:t>
            </a:r>
            <a:r>
              <a:rPr lang="zh-CN" altLang="en-US" sz="5800" spc="16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生产部</a:t>
            </a:r>
            <a:endParaRPr lang="zh-CN" altLang="en-US" sz="5800" spc="16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331640" y="3876590"/>
            <a:ext cx="975535" cy="257572"/>
          </a:xfrm>
          <a:prstGeom prst="roundRect">
            <a:avLst>
              <a:gd name="adj" fmla="val 50000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天蓬元帅</a:t>
            </a:r>
          </a:p>
        </p:txBody>
      </p:sp>
    </p:spTree>
    <p:extLst>
      <p:ext uri="{BB962C8B-B14F-4D97-AF65-F5344CB8AC3E}">
        <p14:creationId xmlns:p14="http://schemas.microsoft.com/office/powerpoint/2010/main" val="608857882"/>
      </p:ext>
    </p:extLst>
  </p:cSld>
  <p:clrMapOvr>
    <a:masterClrMapping/>
  </p:clrMapOvr>
  <p:transition spd="slow">
    <p:fade thruBlk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23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6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9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0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241" presetID="2" presetClass="entr" presetSubtype="4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3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4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033" grpId="0"/>
          <p:bldP spid="41" grpId="0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23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9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0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2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6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033" grpId="0"/>
          <p:bldP spid="41" grpId="0"/>
          <p:bldP spid="36" grpId="0" animBg="1"/>
        </p:bldLst>
      </p:timing>
    </mc:Fallback>
  </mc:AlternateContent>
  <p:extLst mod="1">
    <p:ext uri="{E180D4A7-C9FB-4DFB-919C-405C955672EB}">
      <p14:showEvtLst xmlns:p14="http://schemas.microsoft.com/office/powerpoint/2010/main">
        <p14:playEvt time="0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00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实干篇</a:t>
            </a:r>
            <a:endParaRPr lang="en-US" altLang="zh-CN" sz="1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67270"/>
            <a:ext cx="8967942" cy="39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8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实干篇</a:t>
            </a:r>
            <a:endParaRPr lang="en-US" altLang="zh-CN" sz="1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7863" y="769630"/>
            <a:ext cx="5796137" cy="43719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" fmla="*/ 365760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3657600 w 766424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Pentagon 25"/>
          <p:cNvSpPr/>
          <p:nvPr/>
        </p:nvSpPr>
        <p:spPr>
          <a:xfrm>
            <a:off x="345387" y="1767319"/>
            <a:ext cx="455636" cy="273084"/>
          </a:xfrm>
          <a:prstGeom prst="homePlat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01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0" name="Rectangle 26"/>
          <p:cNvSpPr/>
          <p:nvPr/>
        </p:nvSpPr>
        <p:spPr>
          <a:xfrm>
            <a:off x="840763" y="1707654"/>
            <a:ext cx="3637112" cy="27930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传项目并部署环境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Pentagon 33"/>
          <p:cNvSpPr/>
          <p:nvPr/>
        </p:nvSpPr>
        <p:spPr>
          <a:xfrm>
            <a:off x="345387" y="2435208"/>
            <a:ext cx="455636" cy="273084"/>
          </a:xfrm>
          <a:prstGeom prst="homePlat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02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2" name="Rectangle 34"/>
          <p:cNvSpPr/>
          <p:nvPr/>
        </p:nvSpPr>
        <p:spPr>
          <a:xfrm>
            <a:off x="840763" y="2375543"/>
            <a:ext cx="2798402" cy="28931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uwsgi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并调试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Pentagon 36"/>
          <p:cNvSpPr/>
          <p:nvPr/>
        </p:nvSpPr>
        <p:spPr>
          <a:xfrm>
            <a:off x="345387" y="3093626"/>
            <a:ext cx="455636" cy="273084"/>
          </a:xfrm>
          <a:prstGeom prst="homePlat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bg1"/>
                </a:solidFill>
              </a:rPr>
              <a:t>03</a:t>
            </a:r>
            <a:endParaRPr lang="en-GB" sz="1500">
              <a:solidFill>
                <a:schemeClr val="bg1"/>
              </a:solidFill>
            </a:endParaRPr>
          </a:p>
        </p:txBody>
      </p:sp>
      <p:sp>
        <p:nvSpPr>
          <p:cNvPr id="14" name="Rectangle 37"/>
          <p:cNvSpPr/>
          <p:nvPr/>
        </p:nvSpPr>
        <p:spPr>
          <a:xfrm>
            <a:off x="840764" y="3033960"/>
            <a:ext cx="2378073" cy="28931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并调试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Pentagon 39"/>
          <p:cNvSpPr/>
          <p:nvPr/>
        </p:nvSpPr>
        <p:spPr>
          <a:xfrm>
            <a:off x="345387" y="3782526"/>
            <a:ext cx="455636" cy="273084"/>
          </a:xfrm>
          <a:prstGeom prst="homePlat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bg1"/>
                </a:solidFill>
              </a:rPr>
              <a:t>04</a:t>
            </a:r>
            <a:endParaRPr lang="en-GB" sz="1500">
              <a:solidFill>
                <a:schemeClr val="bg1"/>
              </a:solidFill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840763" y="3722861"/>
            <a:ext cx="2245337" cy="28931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编写管理脚本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3"/>
          <p:cNvGrpSpPr/>
          <p:nvPr/>
        </p:nvGrpSpPr>
        <p:grpSpPr>
          <a:xfrm>
            <a:off x="4066482" y="2072454"/>
            <a:ext cx="1580622" cy="685800"/>
            <a:chOff x="5621315" y="2514600"/>
            <a:chExt cx="2107496" cy="914400"/>
          </a:xfrm>
        </p:grpSpPr>
        <p:sp>
          <p:nvSpPr>
            <p:cNvPr id="18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AutoShape 59"/>
            <p:cNvSpPr>
              <a:spLocks/>
            </p:cNvSpPr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sym typeface="Gill Sans" charset="0"/>
              </a:endParaRPr>
            </a:p>
          </p:txBody>
        </p:sp>
      </p:grpSp>
      <p:grpSp>
        <p:nvGrpSpPr>
          <p:cNvPr id="20" name="Group 1"/>
          <p:cNvGrpSpPr/>
          <p:nvPr/>
        </p:nvGrpSpPr>
        <p:grpSpPr>
          <a:xfrm>
            <a:off x="4472064" y="1169240"/>
            <a:ext cx="1580622" cy="685800"/>
            <a:chOff x="6162090" y="1310315"/>
            <a:chExt cx="2107496" cy="914400"/>
          </a:xfrm>
        </p:grpSpPr>
        <p:sp>
          <p:nvSpPr>
            <p:cNvPr id="21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grpSp>
          <p:nvGrpSpPr>
            <p:cNvPr id="22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23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4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5" name="Group 5"/>
          <p:cNvGrpSpPr/>
          <p:nvPr/>
        </p:nvGrpSpPr>
        <p:grpSpPr>
          <a:xfrm>
            <a:off x="3191006" y="3878882"/>
            <a:ext cx="1580622" cy="685800"/>
            <a:chOff x="4454013" y="4923170"/>
            <a:chExt cx="2107496" cy="914400"/>
          </a:xfrm>
        </p:grpSpPr>
        <p:sp>
          <p:nvSpPr>
            <p:cNvPr id="26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grpSp>
          <p:nvGrpSpPr>
            <p:cNvPr id="27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28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sym typeface="Gill Sans" charset="0"/>
                </a:endParaRPr>
              </a:p>
            </p:txBody>
          </p:sp>
          <p:sp>
            <p:nvSpPr>
              <p:cNvPr id="29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30" name="Group 4"/>
          <p:cNvGrpSpPr/>
          <p:nvPr/>
        </p:nvGrpSpPr>
        <p:grpSpPr>
          <a:xfrm>
            <a:off x="3632185" y="2975668"/>
            <a:ext cx="1580622" cy="685800"/>
            <a:chOff x="5042252" y="3718885"/>
            <a:chExt cx="2107496" cy="914400"/>
          </a:xfrm>
        </p:grpSpPr>
        <p:sp>
          <p:nvSpPr>
            <p:cNvPr id="31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grpSp>
          <p:nvGrpSpPr>
            <p:cNvPr id="32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33" name="AutoShape 120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121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5" name="AutoShape 122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93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7557" y="1346820"/>
            <a:ext cx="2214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79712" y="2642964"/>
            <a:ext cx="3058616" cy="162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:http://www.cnblogs.com/luotianshuai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494314558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群二维码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6940"/>
            <a:ext cx="1800200" cy="23099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172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71930" y="1105535"/>
            <a:ext cx="137783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3734257" y="1726421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4450771" y="1758281"/>
            <a:ext cx="0" cy="4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4556943" y="1736476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为什么还要</a:t>
            </a:r>
            <a:r>
              <a:rPr lang="en-US" altLang="zh-CN" sz="24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3734257" y="2459267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8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450771" y="2491127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4556943" y="2469322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我们来聊聊概念</a:t>
            </a:r>
            <a:endParaRPr lang="zh-CN" altLang="en-US" sz="24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3734257" y="3201483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zh-CN" altLang="en-US" sz="28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450771" y="3233343"/>
            <a:ext cx="0" cy="43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4556943" y="3211538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别说了让我们做吧</a:t>
            </a:r>
            <a:endParaRPr lang="zh-CN" altLang="en-US" sz="24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3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111" grpId="0"/>
          <p:bldP spid="113" grpId="0"/>
          <p:bldP spid="114" grpId="0"/>
          <p:bldP spid="116" grpId="0"/>
          <p:bldP spid="117" grpId="0"/>
          <p:bldP spid="1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0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2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111" grpId="0"/>
          <p:bldP spid="113" grpId="0"/>
          <p:bldP spid="114" grpId="0"/>
          <p:bldP spid="116" grpId="0"/>
          <p:bldP spid="117" grpId="0"/>
          <p:bldP spid="1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757377" y="2027998"/>
            <a:ext cx="40115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为什么还需要</a:t>
            </a:r>
            <a:r>
              <a:rPr lang="en-US" altLang="zh-CN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>
              <a:buFont typeface="Arial" pitchFamily="34" charset="0"/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有个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runserver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直接起了一个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，为什么还要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起一个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呢？；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7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</a:t>
            </a:r>
            <a:r>
              <a:rPr lang="en-US" altLang="zh-CN" sz="16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6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71800" y="2195577"/>
            <a:ext cx="54726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的性能比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自带的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WebServer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要好。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此而已，我不会配置啊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62696" y="3061071"/>
            <a:ext cx="36724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anyway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在今天以后就不会存在了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18582" y="1288143"/>
            <a:ext cx="1737193" cy="640871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b="1" kern="1200" dirty="0">
              <a:solidFill>
                <a:schemeClr val="bg1"/>
              </a:solidFill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b="1" kern="1200" dirty="0">
              <a:solidFill>
                <a:schemeClr val="bg1"/>
              </a:solidFill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900" dirty="0" smtClean="0">
                <a:solidFill>
                  <a:schemeClr val="bg1"/>
                </a:solidFill>
              </a:rPr>
              <a:t>你可能不知道为什么</a:t>
            </a:r>
            <a:endParaRPr lang="en-US" sz="900" kern="1200" dirty="0">
              <a:solidFill>
                <a:schemeClr val="bg1"/>
              </a:solidFill>
            </a:endParaRPr>
          </a:p>
        </p:txBody>
      </p:sp>
      <p:sp>
        <p:nvSpPr>
          <p:cNvPr id="19" name="MH_Other_10"/>
          <p:cNvSpPr/>
          <p:nvPr>
            <p:custDataLst>
              <p:tags r:id="rId1"/>
            </p:custDataLst>
          </p:nvPr>
        </p:nvSpPr>
        <p:spPr>
          <a:xfrm>
            <a:off x="1528025" y="1353956"/>
            <a:ext cx="238959" cy="287837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3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18582" y="2088006"/>
            <a:ext cx="1737193" cy="640871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solidFill>
                <a:schemeClr val="bg1"/>
              </a:solidFill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900" dirty="0">
                <a:solidFill>
                  <a:schemeClr val="bg1"/>
                </a:solidFill>
              </a:rPr>
              <a:t>我知道</a:t>
            </a:r>
            <a:endParaRPr lang="en-US" sz="900" kern="1200" dirty="0">
              <a:solidFill>
                <a:schemeClr val="bg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771800" y="1353956"/>
            <a:ext cx="5472608" cy="4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你可能不知道为什么要用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？但是你的领导要求。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我们线上要统一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前面都要用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 flipH="1">
            <a:off x="2699792" y="2908654"/>
            <a:ext cx="1204007" cy="535387"/>
          </a:xfrm>
          <a:custGeom>
            <a:avLst/>
            <a:gdLst>
              <a:gd name="T0" fmla="*/ 90 w 376"/>
              <a:gd name="T1" fmla="*/ 52 h 355"/>
              <a:gd name="T2" fmla="*/ 37 w 376"/>
              <a:gd name="T3" fmla="*/ 264 h 355"/>
              <a:gd name="T4" fmla="*/ 118 w 376"/>
              <a:gd name="T5" fmla="*/ 310 h 355"/>
              <a:gd name="T6" fmla="*/ 134 w 376"/>
              <a:gd name="T7" fmla="*/ 310 h 355"/>
              <a:gd name="T8" fmla="*/ 215 w 376"/>
              <a:gd name="T9" fmla="*/ 264 h 355"/>
              <a:gd name="T10" fmla="*/ 241 w 376"/>
              <a:gd name="T11" fmla="*/ 310 h 355"/>
              <a:gd name="T12" fmla="*/ 255 w 376"/>
              <a:gd name="T13" fmla="*/ 287 h 355"/>
              <a:gd name="T14" fmla="*/ 358 w 376"/>
              <a:gd name="T15" fmla="*/ 287 h 355"/>
              <a:gd name="T16" fmla="*/ 371 w 376"/>
              <a:gd name="T17" fmla="*/ 310 h 355"/>
              <a:gd name="T18" fmla="*/ 371 w 376"/>
              <a:gd name="T19" fmla="*/ 323 h 355"/>
              <a:gd name="T20" fmla="*/ 358 w 376"/>
              <a:gd name="T21" fmla="*/ 355 h 355"/>
              <a:gd name="T22" fmla="*/ 250 w 376"/>
              <a:gd name="T23" fmla="*/ 323 h 355"/>
              <a:gd name="T24" fmla="*/ 237 w 376"/>
              <a:gd name="T25" fmla="*/ 355 h 355"/>
              <a:gd name="T26" fmla="*/ 131 w 376"/>
              <a:gd name="T27" fmla="*/ 323 h 355"/>
              <a:gd name="T28" fmla="*/ 118 w 376"/>
              <a:gd name="T29" fmla="*/ 355 h 355"/>
              <a:gd name="T30" fmla="*/ 0 w 376"/>
              <a:gd name="T31" fmla="*/ 323 h 355"/>
              <a:gd name="T32" fmla="*/ 14 w 376"/>
              <a:gd name="T33" fmla="*/ 287 h 355"/>
              <a:gd name="T34" fmla="*/ 336 w 376"/>
              <a:gd name="T35" fmla="*/ 248 h 355"/>
              <a:gd name="T36" fmla="*/ 279 w 376"/>
              <a:gd name="T37" fmla="*/ 248 h 355"/>
              <a:gd name="T38" fmla="*/ 215 w 376"/>
              <a:gd name="T39" fmla="*/ 248 h 355"/>
              <a:gd name="T40" fmla="*/ 158 w 376"/>
              <a:gd name="T41" fmla="*/ 248 h 355"/>
              <a:gd name="T42" fmla="*/ 95 w 376"/>
              <a:gd name="T43" fmla="*/ 248 h 355"/>
              <a:gd name="T44" fmla="*/ 38 w 376"/>
              <a:gd name="T45" fmla="*/ 248 h 355"/>
              <a:gd name="T46" fmla="*/ 307 w 376"/>
              <a:gd name="T47" fmla="*/ 147 h 355"/>
              <a:gd name="T48" fmla="*/ 289 w 376"/>
              <a:gd name="T49" fmla="*/ 201 h 355"/>
              <a:gd name="T50" fmla="*/ 201 w 376"/>
              <a:gd name="T51" fmla="*/ 201 h 355"/>
              <a:gd name="T52" fmla="*/ 181 w 376"/>
              <a:gd name="T53" fmla="*/ 147 h 355"/>
              <a:gd name="T54" fmla="*/ 180 w 376"/>
              <a:gd name="T55" fmla="*/ 16 h 355"/>
              <a:gd name="T56" fmla="*/ 161 w 376"/>
              <a:gd name="T57" fmla="*/ 35 h 355"/>
              <a:gd name="T58" fmla="*/ 155 w 376"/>
              <a:gd name="T59" fmla="*/ 67 h 355"/>
              <a:gd name="T60" fmla="*/ 66 w 376"/>
              <a:gd name="T61" fmla="*/ 55 h 355"/>
              <a:gd name="T62" fmla="*/ 66 w 376"/>
              <a:gd name="T63" fmla="*/ 122 h 355"/>
              <a:gd name="T64" fmla="*/ 69 w 376"/>
              <a:gd name="T65" fmla="*/ 122 h 355"/>
              <a:gd name="T66" fmla="*/ 87 w 376"/>
              <a:gd name="T67" fmla="*/ 199 h 355"/>
              <a:gd name="T68" fmla="*/ 91 w 376"/>
              <a:gd name="T69" fmla="*/ 199 h 355"/>
              <a:gd name="T70" fmla="*/ 109 w 376"/>
              <a:gd name="T71" fmla="*/ 132 h 355"/>
              <a:gd name="T72" fmla="*/ 109 w 376"/>
              <a:gd name="T73" fmla="*/ 75 h 355"/>
              <a:gd name="T74" fmla="*/ 155 w 376"/>
              <a:gd name="T75" fmla="*/ 80 h 355"/>
              <a:gd name="T76" fmla="*/ 166 w 376"/>
              <a:gd name="T77" fmla="*/ 120 h 355"/>
              <a:gd name="T78" fmla="*/ 180 w 376"/>
              <a:gd name="T79" fmla="*/ 126 h 355"/>
              <a:gd name="T80" fmla="*/ 317 w 376"/>
              <a:gd name="T81" fmla="*/ 120 h 355"/>
              <a:gd name="T82" fmla="*/ 317 w 376"/>
              <a:gd name="T83" fmla="*/ 21 h 355"/>
              <a:gd name="T84" fmla="*/ 304 w 376"/>
              <a:gd name="T85" fmla="*/ 31 h 355"/>
              <a:gd name="T86" fmla="*/ 308 w 376"/>
              <a:gd name="T87" fmla="*/ 107 h 355"/>
              <a:gd name="T88" fmla="*/ 304 w 376"/>
              <a:gd name="T89" fmla="*/ 111 h 355"/>
              <a:gd name="T90" fmla="*/ 177 w 376"/>
              <a:gd name="T91" fmla="*/ 109 h 355"/>
              <a:gd name="T92" fmla="*/ 238 w 376"/>
              <a:gd name="T93" fmla="*/ 63 h 355"/>
              <a:gd name="T94" fmla="*/ 176 w 376"/>
              <a:gd name="T95" fmla="*/ 35 h 355"/>
              <a:gd name="T96" fmla="*/ 180 w 376"/>
              <a:gd name="T97" fmla="*/ 3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6" h="355">
                <a:moveTo>
                  <a:pt x="90" y="0"/>
                </a:moveTo>
                <a:cubicBezTo>
                  <a:pt x="104" y="0"/>
                  <a:pt x="115" y="12"/>
                  <a:pt x="115" y="26"/>
                </a:cubicBezTo>
                <a:cubicBezTo>
                  <a:pt x="115" y="40"/>
                  <a:pt x="104" y="52"/>
                  <a:pt x="90" y="52"/>
                </a:cubicBezTo>
                <a:cubicBezTo>
                  <a:pt x="75" y="52"/>
                  <a:pt x="64" y="40"/>
                  <a:pt x="64" y="26"/>
                </a:cubicBezTo>
                <a:cubicBezTo>
                  <a:pt x="64" y="12"/>
                  <a:pt x="75" y="0"/>
                  <a:pt x="90" y="0"/>
                </a:cubicBezTo>
                <a:close/>
                <a:moveTo>
                  <a:pt x="37" y="264"/>
                </a:moveTo>
                <a:cubicBezTo>
                  <a:pt x="95" y="264"/>
                  <a:pt x="95" y="264"/>
                  <a:pt x="95" y="264"/>
                </a:cubicBezTo>
                <a:cubicBezTo>
                  <a:pt x="108" y="264"/>
                  <a:pt x="118" y="274"/>
                  <a:pt x="118" y="287"/>
                </a:cubicBezTo>
                <a:cubicBezTo>
                  <a:pt x="118" y="310"/>
                  <a:pt x="118" y="310"/>
                  <a:pt x="118" y="310"/>
                </a:cubicBezTo>
                <a:cubicBezTo>
                  <a:pt x="120" y="310"/>
                  <a:pt x="120" y="310"/>
                  <a:pt x="120" y="310"/>
                </a:cubicBezTo>
                <a:cubicBezTo>
                  <a:pt x="131" y="310"/>
                  <a:pt x="131" y="310"/>
                  <a:pt x="131" y="310"/>
                </a:cubicBezTo>
                <a:cubicBezTo>
                  <a:pt x="134" y="310"/>
                  <a:pt x="134" y="310"/>
                  <a:pt x="134" y="310"/>
                </a:cubicBezTo>
                <a:cubicBezTo>
                  <a:pt x="134" y="287"/>
                  <a:pt x="134" y="287"/>
                  <a:pt x="134" y="287"/>
                </a:cubicBezTo>
                <a:cubicBezTo>
                  <a:pt x="134" y="274"/>
                  <a:pt x="144" y="264"/>
                  <a:pt x="156" y="264"/>
                </a:cubicBezTo>
                <a:cubicBezTo>
                  <a:pt x="215" y="264"/>
                  <a:pt x="215" y="264"/>
                  <a:pt x="215" y="264"/>
                </a:cubicBezTo>
                <a:cubicBezTo>
                  <a:pt x="227" y="264"/>
                  <a:pt x="237" y="274"/>
                  <a:pt x="237" y="287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41" y="310"/>
                  <a:pt x="241" y="310"/>
                  <a:pt x="241" y="310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55" y="310"/>
                  <a:pt x="255" y="310"/>
                  <a:pt x="255" y="310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274"/>
                  <a:pt x="265" y="264"/>
                  <a:pt x="278" y="264"/>
                </a:cubicBezTo>
                <a:cubicBezTo>
                  <a:pt x="336" y="264"/>
                  <a:pt x="336" y="264"/>
                  <a:pt x="336" y="264"/>
                </a:cubicBezTo>
                <a:cubicBezTo>
                  <a:pt x="348" y="264"/>
                  <a:pt x="358" y="274"/>
                  <a:pt x="358" y="287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62" y="310"/>
                  <a:pt x="362" y="310"/>
                  <a:pt x="362" y="310"/>
                </a:cubicBezTo>
                <a:cubicBezTo>
                  <a:pt x="371" y="310"/>
                  <a:pt x="371" y="310"/>
                  <a:pt x="371" y="310"/>
                </a:cubicBezTo>
                <a:cubicBezTo>
                  <a:pt x="376" y="310"/>
                  <a:pt x="376" y="310"/>
                  <a:pt x="376" y="310"/>
                </a:cubicBezTo>
                <a:cubicBezTo>
                  <a:pt x="376" y="323"/>
                  <a:pt x="376" y="323"/>
                  <a:pt x="376" y="323"/>
                </a:cubicBezTo>
                <a:cubicBezTo>
                  <a:pt x="371" y="323"/>
                  <a:pt x="371" y="323"/>
                  <a:pt x="371" y="323"/>
                </a:cubicBezTo>
                <a:cubicBezTo>
                  <a:pt x="362" y="323"/>
                  <a:pt x="362" y="323"/>
                  <a:pt x="362" y="323"/>
                </a:cubicBezTo>
                <a:cubicBezTo>
                  <a:pt x="358" y="323"/>
                  <a:pt x="358" y="323"/>
                  <a:pt x="358" y="323"/>
                </a:cubicBezTo>
                <a:cubicBezTo>
                  <a:pt x="358" y="355"/>
                  <a:pt x="358" y="355"/>
                  <a:pt x="358" y="355"/>
                </a:cubicBezTo>
                <a:cubicBezTo>
                  <a:pt x="255" y="355"/>
                  <a:pt x="255" y="355"/>
                  <a:pt x="255" y="355"/>
                </a:cubicBezTo>
                <a:cubicBezTo>
                  <a:pt x="255" y="323"/>
                  <a:pt x="255" y="323"/>
                  <a:pt x="255" y="323"/>
                </a:cubicBezTo>
                <a:cubicBezTo>
                  <a:pt x="250" y="323"/>
                  <a:pt x="250" y="323"/>
                  <a:pt x="250" y="323"/>
                </a:cubicBezTo>
                <a:cubicBezTo>
                  <a:pt x="241" y="323"/>
                  <a:pt x="241" y="323"/>
                  <a:pt x="241" y="323"/>
                </a:cubicBezTo>
                <a:cubicBezTo>
                  <a:pt x="237" y="323"/>
                  <a:pt x="237" y="323"/>
                  <a:pt x="237" y="323"/>
                </a:cubicBezTo>
                <a:cubicBezTo>
                  <a:pt x="237" y="355"/>
                  <a:pt x="237" y="355"/>
                  <a:pt x="237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23"/>
                  <a:pt x="134" y="323"/>
                  <a:pt x="134" y="32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118" y="323"/>
                  <a:pt x="118" y="323"/>
                  <a:pt x="118" y="323"/>
                </a:cubicBezTo>
                <a:cubicBezTo>
                  <a:pt x="118" y="355"/>
                  <a:pt x="118" y="355"/>
                  <a:pt x="118" y="355"/>
                </a:cubicBezTo>
                <a:cubicBezTo>
                  <a:pt x="14" y="355"/>
                  <a:pt x="14" y="355"/>
                  <a:pt x="14" y="355"/>
                </a:cubicBezTo>
                <a:cubicBezTo>
                  <a:pt x="14" y="323"/>
                  <a:pt x="14" y="323"/>
                  <a:pt x="14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10"/>
                  <a:pt x="0" y="310"/>
                  <a:pt x="0" y="310"/>
                </a:cubicBezTo>
                <a:cubicBezTo>
                  <a:pt x="14" y="310"/>
                  <a:pt x="14" y="310"/>
                  <a:pt x="14" y="310"/>
                </a:cubicBezTo>
                <a:cubicBezTo>
                  <a:pt x="14" y="287"/>
                  <a:pt x="14" y="287"/>
                  <a:pt x="14" y="287"/>
                </a:cubicBezTo>
                <a:cubicBezTo>
                  <a:pt x="14" y="274"/>
                  <a:pt x="24" y="264"/>
                  <a:pt x="37" y="264"/>
                </a:cubicBezTo>
                <a:close/>
                <a:moveTo>
                  <a:pt x="307" y="220"/>
                </a:moveTo>
                <a:cubicBezTo>
                  <a:pt x="323" y="220"/>
                  <a:pt x="336" y="232"/>
                  <a:pt x="336" y="248"/>
                </a:cubicBezTo>
                <a:cubicBezTo>
                  <a:pt x="336" y="251"/>
                  <a:pt x="335" y="255"/>
                  <a:pt x="334" y="258"/>
                </a:cubicBezTo>
                <a:cubicBezTo>
                  <a:pt x="281" y="258"/>
                  <a:pt x="281" y="258"/>
                  <a:pt x="281" y="258"/>
                </a:cubicBezTo>
                <a:cubicBezTo>
                  <a:pt x="280" y="255"/>
                  <a:pt x="279" y="251"/>
                  <a:pt x="279" y="248"/>
                </a:cubicBezTo>
                <a:cubicBezTo>
                  <a:pt x="279" y="232"/>
                  <a:pt x="292" y="220"/>
                  <a:pt x="307" y="220"/>
                </a:cubicBezTo>
                <a:close/>
                <a:moveTo>
                  <a:pt x="186" y="220"/>
                </a:moveTo>
                <a:cubicBezTo>
                  <a:pt x="202" y="220"/>
                  <a:pt x="215" y="232"/>
                  <a:pt x="215" y="248"/>
                </a:cubicBezTo>
                <a:cubicBezTo>
                  <a:pt x="215" y="251"/>
                  <a:pt x="214" y="255"/>
                  <a:pt x="213" y="258"/>
                </a:cubicBezTo>
                <a:cubicBezTo>
                  <a:pt x="160" y="258"/>
                  <a:pt x="160" y="258"/>
                  <a:pt x="160" y="258"/>
                </a:cubicBezTo>
                <a:cubicBezTo>
                  <a:pt x="159" y="255"/>
                  <a:pt x="158" y="251"/>
                  <a:pt x="158" y="248"/>
                </a:cubicBezTo>
                <a:cubicBezTo>
                  <a:pt x="158" y="232"/>
                  <a:pt x="171" y="220"/>
                  <a:pt x="186" y="220"/>
                </a:cubicBezTo>
                <a:close/>
                <a:moveTo>
                  <a:pt x="67" y="220"/>
                </a:moveTo>
                <a:cubicBezTo>
                  <a:pt x="82" y="220"/>
                  <a:pt x="95" y="232"/>
                  <a:pt x="95" y="248"/>
                </a:cubicBezTo>
                <a:cubicBezTo>
                  <a:pt x="95" y="251"/>
                  <a:pt x="94" y="255"/>
                  <a:pt x="93" y="258"/>
                </a:cubicBezTo>
                <a:cubicBezTo>
                  <a:pt x="40" y="258"/>
                  <a:pt x="40" y="258"/>
                  <a:pt x="40" y="258"/>
                </a:cubicBezTo>
                <a:cubicBezTo>
                  <a:pt x="39" y="255"/>
                  <a:pt x="38" y="251"/>
                  <a:pt x="38" y="248"/>
                </a:cubicBezTo>
                <a:cubicBezTo>
                  <a:pt x="38" y="232"/>
                  <a:pt x="51" y="220"/>
                  <a:pt x="67" y="220"/>
                </a:cubicBezTo>
                <a:close/>
                <a:moveTo>
                  <a:pt x="307" y="130"/>
                </a:moveTo>
                <a:cubicBezTo>
                  <a:pt x="307" y="147"/>
                  <a:pt x="307" y="147"/>
                  <a:pt x="307" y="147"/>
                </a:cubicBezTo>
                <a:cubicBezTo>
                  <a:pt x="293" y="147"/>
                  <a:pt x="293" y="147"/>
                  <a:pt x="293" y="147"/>
                </a:cubicBezTo>
                <a:cubicBezTo>
                  <a:pt x="308" y="201"/>
                  <a:pt x="308" y="201"/>
                  <a:pt x="308" y="201"/>
                </a:cubicBezTo>
                <a:cubicBezTo>
                  <a:pt x="289" y="201"/>
                  <a:pt x="289" y="201"/>
                  <a:pt x="289" y="201"/>
                </a:cubicBezTo>
                <a:cubicBezTo>
                  <a:pt x="273" y="147"/>
                  <a:pt x="273" y="147"/>
                  <a:pt x="273" y="147"/>
                </a:cubicBezTo>
                <a:cubicBezTo>
                  <a:pt x="216" y="147"/>
                  <a:pt x="216" y="147"/>
                  <a:pt x="216" y="147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181" y="201"/>
                  <a:pt x="181" y="201"/>
                  <a:pt x="181" y="201"/>
                </a:cubicBezTo>
                <a:cubicBezTo>
                  <a:pt x="197" y="147"/>
                  <a:pt x="197" y="147"/>
                  <a:pt x="197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81" y="130"/>
                  <a:pt x="181" y="130"/>
                  <a:pt x="181" y="130"/>
                </a:cubicBezTo>
                <a:cubicBezTo>
                  <a:pt x="307" y="130"/>
                  <a:pt x="307" y="130"/>
                  <a:pt x="307" y="130"/>
                </a:cubicBezTo>
                <a:close/>
                <a:moveTo>
                  <a:pt x="180" y="16"/>
                </a:moveTo>
                <a:cubicBezTo>
                  <a:pt x="175" y="16"/>
                  <a:pt x="170" y="18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3" y="25"/>
                  <a:pt x="161" y="30"/>
                  <a:pt x="161" y="35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5" y="67"/>
                  <a:pt x="155" y="67"/>
                  <a:pt x="155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63" y="55"/>
                  <a:pt x="117" y="55"/>
                  <a:pt x="66" y="55"/>
                </a:cubicBezTo>
                <a:cubicBezTo>
                  <a:pt x="57" y="55"/>
                  <a:pt x="50" y="63"/>
                  <a:pt x="50" y="71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85"/>
                  <a:pt x="66" y="85"/>
                  <a:pt x="66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87" y="199"/>
                  <a:pt x="87" y="199"/>
                  <a:pt x="87" y="199"/>
                </a:cubicBezTo>
                <a:cubicBezTo>
                  <a:pt x="87" y="143"/>
                  <a:pt x="87" y="143"/>
                  <a:pt x="87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09" y="132"/>
                  <a:pt x="109" y="132"/>
                  <a:pt x="109" y="13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1" y="112"/>
                  <a:pt x="163" y="117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70" y="124"/>
                  <a:pt x="175" y="126"/>
                  <a:pt x="180" y="126"/>
                </a:cubicBezTo>
                <a:cubicBezTo>
                  <a:pt x="304" y="126"/>
                  <a:pt x="304" y="126"/>
                  <a:pt x="304" y="126"/>
                </a:cubicBezTo>
                <a:cubicBezTo>
                  <a:pt x="309" y="126"/>
                  <a:pt x="314" y="124"/>
                  <a:pt x="317" y="120"/>
                </a:cubicBezTo>
                <a:cubicBezTo>
                  <a:pt x="317" y="120"/>
                  <a:pt x="317" y="120"/>
                  <a:pt x="317" y="120"/>
                </a:cubicBezTo>
                <a:cubicBezTo>
                  <a:pt x="321" y="117"/>
                  <a:pt x="323" y="112"/>
                  <a:pt x="323" y="107"/>
                </a:cubicBezTo>
                <a:cubicBezTo>
                  <a:pt x="323" y="35"/>
                  <a:pt x="323" y="35"/>
                  <a:pt x="323" y="35"/>
                </a:cubicBezTo>
                <a:cubicBezTo>
                  <a:pt x="323" y="30"/>
                  <a:pt x="321" y="25"/>
                  <a:pt x="317" y="21"/>
                </a:cubicBezTo>
                <a:cubicBezTo>
                  <a:pt x="314" y="18"/>
                  <a:pt x="309" y="16"/>
                  <a:pt x="304" y="16"/>
                </a:cubicBezTo>
                <a:cubicBezTo>
                  <a:pt x="180" y="16"/>
                  <a:pt x="180" y="16"/>
                  <a:pt x="180" y="16"/>
                </a:cubicBezTo>
                <a:close/>
                <a:moveTo>
                  <a:pt x="304" y="31"/>
                </a:moveTo>
                <a:cubicBezTo>
                  <a:pt x="305" y="31"/>
                  <a:pt x="306" y="31"/>
                  <a:pt x="307" y="32"/>
                </a:cubicBezTo>
                <a:cubicBezTo>
                  <a:pt x="307" y="33"/>
                  <a:pt x="308" y="34"/>
                  <a:pt x="308" y="35"/>
                </a:cubicBezTo>
                <a:cubicBezTo>
                  <a:pt x="308" y="107"/>
                  <a:pt x="308" y="107"/>
                  <a:pt x="308" y="107"/>
                </a:cubicBezTo>
                <a:cubicBezTo>
                  <a:pt x="308" y="108"/>
                  <a:pt x="307" y="109"/>
                  <a:pt x="307" y="109"/>
                </a:cubicBezTo>
                <a:cubicBezTo>
                  <a:pt x="307" y="110"/>
                  <a:pt x="307" y="110"/>
                  <a:pt x="307" y="110"/>
                </a:cubicBezTo>
                <a:cubicBezTo>
                  <a:pt x="306" y="110"/>
                  <a:pt x="305" y="111"/>
                  <a:pt x="304" y="111"/>
                </a:cubicBezTo>
                <a:cubicBezTo>
                  <a:pt x="180" y="111"/>
                  <a:pt x="180" y="111"/>
                  <a:pt x="180" y="111"/>
                </a:cubicBezTo>
                <a:cubicBezTo>
                  <a:pt x="179" y="111"/>
                  <a:pt x="178" y="110"/>
                  <a:pt x="177" y="110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6" y="109"/>
                  <a:pt x="176" y="108"/>
                  <a:pt x="176" y="107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238" y="63"/>
                  <a:pt x="238" y="63"/>
                  <a:pt x="238" y="63"/>
                </a:cubicBezTo>
                <a:cubicBezTo>
                  <a:pt x="237" y="62"/>
                  <a:pt x="237" y="62"/>
                  <a:pt x="237" y="62"/>
                </a:cubicBezTo>
                <a:cubicBezTo>
                  <a:pt x="176" y="70"/>
                  <a:pt x="176" y="70"/>
                  <a:pt x="176" y="70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6" y="34"/>
                  <a:pt x="176" y="33"/>
                  <a:pt x="177" y="32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8" y="31"/>
                  <a:pt x="179" y="31"/>
                  <a:pt x="180" y="31"/>
                </a:cubicBezTo>
                <a:lnTo>
                  <a:pt x="304" y="31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8583" y="2908654"/>
            <a:ext cx="1737192" cy="640871"/>
            <a:chOff x="818583" y="2908654"/>
            <a:chExt cx="1602178" cy="640871"/>
          </a:xfrm>
        </p:grpSpPr>
        <p:sp>
          <p:nvSpPr>
            <p:cNvPr id="12" name="任意多边形 11"/>
            <p:cNvSpPr/>
            <p:nvPr/>
          </p:nvSpPr>
          <p:spPr>
            <a:xfrm>
              <a:off x="818583" y="2908654"/>
              <a:ext cx="1602178" cy="640871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596" tIns="5080" rIns="320435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dirty="0">
                <a:solidFill>
                  <a:schemeClr val="bg1"/>
                </a:solidFill>
              </a:endParaRP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800" dirty="0" smtClean="0">
                  <a:solidFill>
                    <a:schemeClr val="bg1"/>
                  </a:solidFill>
                </a:rPr>
                <a:t>SO</a:t>
              </a:r>
              <a:r>
                <a:rPr lang="zh-CN" altLang="en-US" sz="800" dirty="0" smtClean="0">
                  <a:solidFill>
                    <a:schemeClr val="bg1"/>
                  </a:solidFill>
                </a:rPr>
                <a:t>渴望知识的少年们</a:t>
              </a:r>
              <a:endParaRPr lang="en-US" altLang="zh-CN" sz="800" dirty="0">
                <a:solidFill>
                  <a:schemeClr val="bg1"/>
                </a:solidFill>
              </a:endParaRPr>
            </a:p>
          </p:txBody>
        </p:sp>
        <p:sp>
          <p:nvSpPr>
            <p:cNvPr id="29" name="AutoShape 113"/>
            <p:cNvSpPr>
              <a:spLocks/>
            </p:cNvSpPr>
            <p:nvPr/>
          </p:nvSpPr>
          <p:spPr bwMode="auto">
            <a:xfrm>
              <a:off x="1548916" y="3001589"/>
              <a:ext cx="197176" cy="24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sym typeface="Gill Sans" charset="0"/>
              </a:endParaRPr>
            </a:p>
          </p:txBody>
        </p:sp>
      </p:grpSp>
      <p:sp>
        <p:nvSpPr>
          <p:cNvPr id="31" name="MH_Other_10"/>
          <p:cNvSpPr/>
          <p:nvPr>
            <p:custDataLst>
              <p:tags r:id="rId2"/>
            </p:custDataLst>
          </p:nvPr>
        </p:nvSpPr>
        <p:spPr>
          <a:xfrm>
            <a:off x="1528024" y="2129392"/>
            <a:ext cx="238959" cy="287837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3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0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  <p:bldP spid="8" grpId="0"/>
      <p:bldP spid="9" grpId="0"/>
      <p:bldP spid="23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757377" y="2027998"/>
            <a:ext cx="401154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我们来聊聊概念</a:t>
            </a:r>
            <a:endParaRPr lang="en-US" altLang="zh-CN" b="1" dirty="0" smtClean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讲道理这个我的会；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我们泡妞最终的目的是干什么？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24345" y="118074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睡服她们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47" y="1680177"/>
            <a:ext cx="3225363" cy="32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1" fill="hold">
                          <p:stCondLst>
                            <p:cond delay="indefinite"/>
                          </p:stCondLst>
                          <p:childTnLst>
                            <p:par>
                              <p:cTn id="2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1" fill="hold">
                          <p:stCondLst>
                            <p:cond delay="indefinite"/>
                          </p:stCondLst>
                          <p:childTnLst>
                            <p:par>
                              <p:cTn id="2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48801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聊聊概念</a:t>
            </a:r>
            <a:r>
              <a:rPr lang="en-US" altLang="zh-CN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简单看下支持</a:t>
            </a:r>
            <a:r>
              <a:rPr lang="en-US" altLang="zh-CN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6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4"/>
          <p:cNvSpPr txBox="1"/>
          <p:nvPr/>
        </p:nvSpPr>
        <p:spPr>
          <a:xfrm>
            <a:off x="1907704" y="971460"/>
            <a:ext cx="5616624" cy="6093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816337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你们是否想过一个问题？</a:t>
            </a:r>
            <a:endParaRPr lang="en-US" altLang="zh-CN" sz="9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16337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我们用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写的程序，想要被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访问是不是还的有个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写的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Server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9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16337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就那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举例他是什么写的？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写的，代码上不同！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~~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34"/>
          <p:cNvSpPr txBox="1"/>
          <p:nvPr/>
        </p:nvSpPr>
        <p:spPr>
          <a:xfrm>
            <a:off x="2627784" y="1699229"/>
            <a:ext cx="2637280" cy="2492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816337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那我们来看下一些常见的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HTTP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35381"/>
              </p:ext>
            </p:extLst>
          </p:nvPr>
        </p:nvGraphicFramePr>
        <p:xfrm>
          <a:off x="421391" y="2066900"/>
          <a:ext cx="7560840" cy="27673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8206"/>
                <a:gridCol w="1250066"/>
                <a:gridCol w="599728"/>
                <a:gridCol w="1823720"/>
                <a:gridCol w="88892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http 1.1</a:t>
                      </a: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Flavour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uWSGI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Trunk (253)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processor/thread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Mailing List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Gunicorn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dirty="0" smtClean="0">
                          <a:effectLst/>
                        </a:rPr>
                        <a:t>0.6.4</a:t>
                      </a:r>
                      <a:endParaRPr lang="en-US" altLang="zh-CN" dirty="0">
                        <a:effectLst/>
                      </a:endParaRP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processor/thread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gunicorn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wsgiref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processor/thread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Mailing List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Twisted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processor/thread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SVN</a:t>
                      </a:r>
                      <a:endParaRPr lang="en-US" dirty="0">
                        <a:effectLst/>
                      </a:endParaRPr>
                    </a:p>
                  </a:txBody>
                  <a:tcPr marL="47625" marR="14287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Tornado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lightweight threads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Mercurial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Mailinglist</a:t>
                      </a:r>
                      <a:endParaRPr lang="en-US" dirty="0">
                        <a:effectLst/>
                      </a:endParaRPr>
                    </a:p>
                  </a:txBody>
                  <a:tcPr marL="47625" marR="14287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1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1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  <p:bldP spid="46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聊聊</a:t>
            </a:r>
            <a:r>
              <a:rPr lang="zh-CN" altLang="en-US" sz="16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en-US" altLang="zh-CN" sz="1600" b="1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endParaRPr lang="en-US" altLang="zh-CN" sz="16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2812" y="589076"/>
            <a:ext cx="2286016" cy="1416744"/>
            <a:chOff x="642910" y="1785932"/>
            <a:chExt cx="2286016" cy="1416744"/>
          </a:xfrm>
        </p:grpSpPr>
        <p:sp>
          <p:nvSpPr>
            <p:cNvPr id="9" name="Rectangle 88"/>
            <p:cNvSpPr/>
            <p:nvPr/>
          </p:nvSpPr>
          <p:spPr>
            <a:xfrm>
              <a:off x="642910" y="2025302"/>
              <a:ext cx="2286016" cy="1177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WSGI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，全称 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Web Server Gateway Interface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，或者 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Python Web Server Gateway Interface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，是为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Python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语言定义的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Web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服务器和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Web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应用程序或框架之间的一种简单而通用的接口。自从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WSGI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被开发出来以后，许多其它语言中也出现了类似接口。</a:t>
              </a: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10" name="Rectangle 89"/>
            <p:cNvSpPr/>
            <p:nvPr/>
          </p:nvSpPr>
          <p:spPr>
            <a:xfrm>
              <a:off x="642910" y="1785932"/>
              <a:ext cx="22643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讲</a:t>
              </a:r>
              <a:r>
                <a:rPr lang="en-US" altLang="zh-CN" sz="1000" dirty="0" err="1" smtClean="0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uWSGI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之前我们先看下什么</a:t>
              </a:r>
              <a:r>
                <a:rPr lang="zh-CN" altLang="en-US" sz="1000" dirty="0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是</a:t>
              </a:r>
              <a:r>
                <a:rPr lang="en-US" altLang="zh-CN" sz="1000" dirty="0" err="1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wsgi</a:t>
              </a:r>
              <a:endParaRPr lang="en-US" sz="1000" dirty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91257" y="643865"/>
            <a:ext cx="2286016" cy="879075"/>
            <a:chOff x="642910" y="3214692"/>
            <a:chExt cx="2286016" cy="879075"/>
          </a:xfrm>
        </p:grpSpPr>
        <p:sp>
          <p:nvSpPr>
            <p:cNvPr id="12" name="Rectangle 90"/>
            <p:cNvSpPr/>
            <p:nvPr/>
          </p:nvSpPr>
          <p:spPr>
            <a:xfrm>
              <a:off x="642910" y="3447436"/>
              <a:ext cx="22860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</a:rPr>
                <a:t>简而言之就是，标准。</a:t>
              </a:r>
              <a:endParaRPr lang="en-US" altLang="zh-CN" sz="800" dirty="0" smtClean="0">
                <a:solidFill>
                  <a:schemeClr val="bg1"/>
                </a:solidFill>
                <a:latin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一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</a:rPr>
                <a:t>个德国人和一个法国人聊天，他们要想聊天可以通过一个标准的国际语言：英语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</a:rPr>
                <a:t>~</a:t>
              </a:r>
            </a:p>
          </p:txBody>
        </p:sp>
        <p:sp>
          <p:nvSpPr>
            <p:cNvPr id="13" name="Rectangle 91"/>
            <p:cNvSpPr/>
            <p:nvPr/>
          </p:nvSpPr>
          <p:spPr>
            <a:xfrm>
              <a:off x="642910" y="3214692"/>
              <a:ext cx="2264384" cy="296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解释什么是</a:t>
              </a:r>
              <a:r>
                <a:rPr lang="en-US" altLang="zh-CN" sz="1000" dirty="0" err="1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wsgi</a:t>
              </a:r>
              <a:endParaRPr lang="en-US" sz="1000" dirty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5120" y="2124864"/>
            <a:ext cx="2461382" cy="885701"/>
            <a:chOff x="6215074" y="3214692"/>
            <a:chExt cx="2461382" cy="885701"/>
          </a:xfrm>
        </p:grpSpPr>
        <p:sp>
          <p:nvSpPr>
            <p:cNvPr id="15" name="Rectangle 92"/>
            <p:cNvSpPr/>
            <p:nvPr/>
          </p:nvSpPr>
          <p:spPr>
            <a:xfrm>
              <a:off x="6215074" y="3454062"/>
              <a:ext cx="22860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</a:rPr>
                <a:t>我们要确认一个概念，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</a:rPr>
                <a:t>WEB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</a:rPr>
                <a:t>应用和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</a:rPr>
                <a:t>WEB Server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</a:rPr>
                <a:t>这里就不得不简单的说下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</a:rPr>
                <a:t>WEB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</a:rPr>
                <a:t>开发的发展史了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微软雅黑" pitchFamily="34" charset="-122"/>
                </a:rPr>
                <a:t>~</a:t>
              </a:r>
            </a:p>
          </p:txBody>
        </p:sp>
        <p:sp>
          <p:nvSpPr>
            <p:cNvPr id="16" name="Rectangle 93"/>
            <p:cNvSpPr/>
            <p:nvPr/>
          </p:nvSpPr>
          <p:spPr>
            <a:xfrm>
              <a:off x="6215074" y="3214692"/>
              <a:ext cx="246138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这里我们来明确下我们平时开发的东西</a:t>
              </a:r>
              <a:endParaRPr lang="en-US" sz="1000" dirty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54997" y="1952893"/>
            <a:ext cx="2286016" cy="1273757"/>
            <a:chOff x="6215074" y="1785932"/>
            <a:chExt cx="2286016" cy="1273757"/>
          </a:xfrm>
        </p:grpSpPr>
        <p:sp>
          <p:nvSpPr>
            <p:cNvPr id="18" name="Rectangle 94"/>
            <p:cNvSpPr/>
            <p:nvPr/>
          </p:nvSpPr>
          <p:spPr>
            <a:xfrm>
              <a:off x="6215074" y="2065058"/>
              <a:ext cx="2286016" cy="994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很多框架都自带了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WSGI server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，比如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Flask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，</a:t>
              </a:r>
              <a:r>
                <a:rPr lang="en-US" altLang="zh-CN" sz="800" dirty="0" err="1">
                  <a:solidFill>
                    <a:schemeClr val="bg1"/>
                  </a:solidFill>
                  <a:latin typeface="微软雅黑" pitchFamily="34" charset="-122"/>
                </a:rPr>
                <a:t>webpy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，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Django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、</a:t>
              </a:r>
              <a:r>
                <a:rPr lang="en-US" altLang="zh-CN" sz="800" dirty="0" err="1">
                  <a:solidFill>
                    <a:schemeClr val="bg1"/>
                  </a:solidFill>
                  <a:latin typeface="微软雅黑" pitchFamily="34" charset="-122"/>
                </a:rPr>
                <a:t>CherryPy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等等。当然性能都不好，自带的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web server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更多的是测试用途，发布时则使用生产环境的 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WSGI server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或者是联合 </a:t>
              </a:r>
              <a:r>
                <a:rPr lang="en-US" altLang="zh-CN" sz="800" dirty="0" err="1">
                  <a:solidFill>
                    <a:schemeClr val="bg1"/>
                  </a:solidFill>
                  <a:latin typeface="微软雅黑" pitchFamily="34" charset="-122"/>
                </a:rPr>
                <a:t>nginx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itchFamily="34" charset="-122"/>
                </a:rPr>
                <a:t> 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</a:rPr>
                <a:t>做 </a:t>
              </a:r>
              <a:r>
                <a:rPr lang="en-US" altLang="zh-CN" sz="800" dirty="0" err="1">
                  <a:solidFill>
                    <a:schemeClr val="bg1"/>
                  </a:solidFill>
                  <a:latin typeface="微软雅黑" pitchFamily="34" charset="-122"/>
                </a:rPr>
                <a:t>uwsgi</a:t>
              </a: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19" name="Rectangle 95"/>
            <p:cNvSpPr/>
            <p:nvPr/>
          </p:nvSpPr>
          <p:spPr>
            <a:xfrm>
              <a:off x="6215074" y="1785932"/>
              <a:ext cx="228601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那些框架自带了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Lao UI" panose="020B0502040204020203" pitchFamily="34" charset="0"/>
                  <a:ea typeface="Open Sans" pitchFamily="34" charset="0"/>
                  <a:cs typeface="Lao UI" panose="020B0502040204020203" pitchFamily="34" charset="0"/>
                </a:rPr>
                <a:t>WSGI server</a:t>
              </a:r>
              <a:endParaRPr lang="en-US" sz="1000" dirty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endParaRPr>
            </a:p>
          </p:txBody>
        </p:sp>
      </p:grpSp>
      <p:sp>
        <p:nvSpPr>
          <p:cNvPr id="20" name="十字箭头 19"/>
          <p:cNvSpPr/>
          <p:nvPr/>
        </p:nvSpPr>
        <p:spPr>
          <a:xfrm>
            <a:off x="3121133" y="380202"/>
            <a:ext cx="3054850" cy="30548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组合 20"/>
          <p:cNvGrpSpPr/>
          <p:nvPr/>
        </p:nvGrpSpPr>
        <p:grpSpPr>
          <a:xfrm>
            <a:off x="3319699" y="578767"/>
            <a:ext cx="1221940" cy="1221940"/>
            <a:chOff x="3319699" y="1698745"/>
            <a:chExt cx="1221940" cy="1221940"/>
          </a:xfrm>
        </p:grpSpPr>
        <p:sp>
          <p:nvSpPr>
            <p:cNvPr id="22" name="任意多边形 21"/>
            <p:cNvSpPr/>
            <p:nvPr/>
          </p:nvSpPr>
          <p:spPr>
            <a:xfrm>
              <a:off x="3319699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</a:p>
          </p:txBody>
        </p:sp>
        <p:sp>
          <p:nvSpPr>
            <p:cNvPr id="23" name="Rectangle 17"/>
            <p:cNvSpPr/>
            <p:nvPr/>
          </p:nvSpPr>
          <p:spPr>
            <a:xfrm>
              <a:off x="3428992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55478" y="578767"/>
            <a:ext cx="1221940" cy="1221940"/>
            <a:chOff x="4755478" y="1698745"/>
            <a:chExt cx="1221940" cy="1221940"/>
          </a:xfrm>
        </p:grpSpPr>
        <p:sp>
          <p:nvSpPr>
            <p:cNvPr id="25" name="任意多边形 24"/>
            <p:cNvSpPr/>
            <p:nvPr/>
          </p:nvSpPr>
          <p:spPr>
            <a:xfrm>
              <a:off x="4755478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</a:p>
          </p:txBody>
        </p:sp>
        <p:sp>
          <p:nvSpPr>
            <p:cNvPr id="26" name="Rectangle 18"/>
            <p:cNvSpPr/>
            <p:nvPr/>
          </p:nvSpPr>
          <p:spPr>
            <a:xfrm>
              <a:off x="4929190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19699" y="2014546"/>
            <a:ext cx="1221940" cy="1221940"/>
            <a:chOff x="3319699" y="3134524"/>
            <a:chExt cx="1221940" cy="1221940"/>
          </a:xfrm>
        </p:grpSpPr>
        <p:sp>
          <p:nvSpPr>
            <p:cNvPr id="28" name="任意多边形 27"/>
            <p:cNvSpPr/>
            <p:nvPr/>
          </p:nvSpPr>
          <p:spPr>
            <a:xfrm>
              <a:off x="3319699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</a:p>
          </p:txBody>
        </p:sp>
        <p:sp>
          <p:nvSpPr>
            <p:cNvPr id="29" name="Rectangle 19"/>
            <p:cNvSpPr/>
            <p:nvPr/>
          </p:nvSpPr>
          <p:spPr>
            <a:xfrm>
              <a:off x="3428992" y="321469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G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55478" y="2014546"/>
            <a:ext cx="1221940" cy="1221940"/>
            <a:chOff x="4755478" y="3134524"/>
            <a:chExt cx="1221940" cy="1221940"/>
          </a:xfrm>
        </p:grpSpPr>
        <p:sp>
          <p:nvSpPr>
            <p:cNvPr id="31" name="任意多边形 30"/>
            <p:cNvSpPr/>
            <p:nvPr/>
          </p:nvSpPr>
          <p:spPr>
            <a:xfrm>
              <a:off x="4755478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</a:p>
          </p:txBody>
        </p:sp>
        <p:sp>
          <p:nvSpPr>
            <p:cNvPr id="32" name="Rectangle 20"/>
            <p:cNvSpPr/>
            <p:nvPr/>
          </p:nvSpPr>
          <p:spPr>
            <a:xfrm>
              <a:off x="4929190" y="3286130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pic>
        <p:nvPicPr>
          <p:cNvPr id="1026" name="Picture 2" descr="http://www.nowamagic.net/librarys/images/201309/2013_09_04_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39" y="3435052"/>
            <a:ext cx="5029200" cy="16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聊聊概念</a:t>
            </a:r>
            <a:r>
              <a:rPr lang="en-US" altLang="zh-CN" sz="16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endParaRPr lang="en-US" altLang="zh-CN" sz="16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805" y="2088006"/>
            <a:ext cx="5400600" cy="591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，它实现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等协议。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HttpUwsgiModule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的作用是与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服务器进行交换。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23892" y="3000452"/>
            <a:ext cx="4928428" cy="1730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要注意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 /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这三个概念的区分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我们已经清楚了是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一种通信协议。</a:t>
            </a:r>
          </a:p>
          <a:p>
            <a:pPr fontAlgn="base"/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一样是一种通信协议。</a:t>
            </a:r>
          </a:p>
          <a:p>
            <a:pPr fontAlgn="base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是实现了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两种协议的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base">
              <a:buNone/>
            </a:pP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为什么有了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为什么还需要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？因为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具备优秀的静态内容处理能力，然后将动态内容转发给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服务器，这样可以达到很好的客户端响应。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base">
              <a:buNone/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18583" y="1288143"/>
            <a:ext cx="1602178" cy="640871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b="1" kern="1200" dirty="0">
              <a:solidFill>
                <a:schemeClr val="bg1"/>
              </a:solidFill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b="1" kern="1200" dirty="0">
              <a:solidFill>
                <a:schemeClr val="bg1"/>
              </a:solidFill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900" dirty="0" smtClean="0">
                <a:solidFill>
                  <a:schemeClr val="bg1"/>
                </a:solidFill>
              </a:rPr>
              <a:t>你能不知道为什么</a:t>
            </a:r>
            <a:endParaRPr lang="en-US" sz="900" kern="1200" dirty="0">
              <a:solidFill>
                <a:schemeClr val="bg1"/>
              </a:solidFill>
            </a:endParaRPr>
          </a:p>
        </p:txBody>
      </p:sp>
      <p:sp>
        <p:nvSpPr>
          <p:cNvPr id="19" name="MH_Other_10"/>
          <p:cNvSpPr/>
          <p:nvPr>
            <p:custDataLst>
              <p:tags r:id="rId1"/>
            </p:custDataLst>
          </p:nvPr>
        </p:nvSpPr>
        <p:spPr>
          <a:xfrm>
            <a:off x="1528025" y="1353956"/>
            <a:ext cx="238959" cy="287837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3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18583" y="2088006"/>
            <a:ext cx="1602178" cy="640871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solidFill>
                <a:schemeClr val="bg1"/>
              </a:solidFill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900" dirty="0">
                <a:solidFill>
                  <a:schemeClr val="bg1"/>
                </a:solidFill>
              </a:rPr>
              <a:t>我知道</a:t>
            </a:r>
            <a:endParaRPr lang="en-US" sz="900" kern="1200" dirty="0">
              <a:solidFill>
                <a:schemeClr val="bg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477844" y="1321049"/>
            <a:ext cx="5434433" cy="57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服务器网关接口。它是一个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服务器（如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）与应用服务器（如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服务器）通信的一种规范。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38217" y="3299138"/>
            <a:ext cx="1602178" cy="640871"/>
            <a:chOff x="818583" y="2908654"/>
            <a:chExt cx="1602178" cy="640871"/>
          </a:xfrm>
        </p:grpSpPr>
        <p:sp>
          <p:nvSpPr>
            <p:cNvPr id="12" name="任意多边形 11"/>
            <p:cNvSpPr/>
            <p:nvPr/>
          </p:nvSpPr>
          <p:spPr>
            <a:xfrm>
              <a:off x="818583" y="2908654"/>
              <a:ext cx="1602178" cy="640871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596" tIns="5080" rIns="320435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dirty="0">
                <a:solidFill>
                  <a:schemeClr val="bg1"/>
                </a:solidFill>
              </a:endParaRP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800" dirty="0" smtClean="0">
                  <a:solidFill>
                    <a:schemeClr val="bg1"/>
                  </a:solidFill>
                </a:rPr>
                <a:t>SO</a:t>
              </a:r>
              <a:r>
                <a:rPr lang="zh-CN" altLang="en-US" sz="800" dirty="0" smtClean="0">
                  <a:solidFill>
                    <a:schemeClr val="bg1"/>
                  </a:solidFill>
                </a:rPr>
                <a:t>渴望知识的少年们</a:t>
              </a:r>
              <a:endParaRPr lang="en-US" altLang="zh-CN" sz="800" dirty="0">
                <a:solidFill>
                  <a:schemeClr val="bg1"/>
                </a:solidFill>
              </a:endParaRPr>
            </a:p>
          </p:txBody>
        </p:sp>
        <p:sp>
          <p:nvSpPr>
            <p:cNvPr id="29" name="AutoShape 113"/>
            <p:cNvSpPr>
              <a:spLocks/>
            </p:cNvSpPr>
            <p:nvPr/>
          </p:nvSpPr>
          <p:spPr bwMode="auto">
            <a:xfrm>
              <a:off x="1548916" y="3001589"/>
              <a:ext cx="197176" cy="24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sym typeface="Gill Sans" charset="0"/>
              </a:endParaRPr>
            </a:p>
          </p:txBody>
        </p:sp>
      </p:grpSp>
      <p:sp>
        <p:nvSpPr>
          <p:cNvPr id="31" name="MH_Other_10"/>
          <p:cNvSpPr/>
          <p:nvPr>
            <p:custDataLst>
              <p:tags r:id="rId2"/>
            </p:custDataLst>
          </p:nvPr>
        </p:nvSpPr>
        <p:spPr>
          <a:xfrm>
            <a:off x="1528024" y="2129392"/>
            <a:ext cx="238959" cy="287837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3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6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03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757377" y="2027998"/>
            <a:ext cx="401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实际部署</a:t>
            </a:r>
            <a:endParaRPr lang="en-US" altLang="zh-CN" b="1" dirty="0" smtClean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别说了让我们做吧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30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3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7|1|0.9|0.7|0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自定义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Gill Sans</vt:lpstr>
      <vt:lpstr>Lao UI</vt:lpstr>
      <vt:lpstr>Open Sans</vt:lpstr>
      <vt:lpstr>宋体</vt:lpstr>
      <vt:lpstr>微软雅黑</vt:lpstr>
      <vt:lpstr>方正正大黑简体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13.pptx</dc:title>
  <dc:creator/>
  <cp:lastModifiedBy/>
  <cp:revision>1</cp:revision>
  <dcterms:created xsi:type="dcterms:W3CDTF">2016-11-27T13:58:13Z</dcterms:created>
  <dcterms:modified xsi:type="dcterms:W3CDTF">2017-04-29T14:23:41Z</dcterms:modified>
</cp:coreProperties>
</file>