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396" r:id="rId3"/>
    <p:sldId id="397" r:id="rId4"/>
    <p:sldId id="293" r:id="rId5"/>
    <p:sldId id="294" r:id="rId6"/>
    <p:sldId id="295" r:id="rId7"/>
    <p:sldId id="399" r:id="rId8"/>
    <p:sldId id="400" r:id="rId9"/>
    <p:sldId id="401" r:id="rId10"/>
    <p:sldId id="398" r:id="rId11"/>
    <p:sldId id="341" r:id="rId12"/>
    <p:sldId id="402" r:id="rId13"/>
    <p:sldId id="392" r:id="rId14"/>
    <p:sldId id="372" r:id="rId15"/>
    <p:sldId id="403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9F77"/>
    <a:srgbClr val="119F73"/>
    <a:srgbClr val="0B7DA5"/>
    <a:srgbClr val="0BA588"/>
    <a:srgbClr val="113C0E"/>
    <a:srgbClr val="006C31"/>
    <a:srgbClr val="00823B"/>
    <a:srgbClr val="254A00"/>
    <a:srgbClr val="274E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883" autoAdjust="0"/>
  </p:normalViewPr>
  <p:slideViewPr>
    <p:cSldViewPr snapToObjects="1">
      <p:cViewPr varScale="1">
        <p:scale>
          <a:sx n="65" d="100"/>
          <a:sy n="65" d="100"/>
        </p:scale>
        <p:origin x="-1228" y="-52"/>
      </p:cViewPr>
      <p:guideLst>
        <p:guide orient="horz" pos="212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F5D0F-C304-44C8-89FB-5D91F89E515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9716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0B5AB-0DD2-4B53-A03D-B5F4E5C6C77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7371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54155-A265-4932-A6DA-082D78360EB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32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B85FD-E14C-4F37-A4CB-DF6BF2FC238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27739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3ACA7-8BC7-4018-AEB5-AD606FDBA44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40071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F76C7-860B-416D-AA31-FF724BDAFF4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9125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90B2A-8DCA-463F-A9D7-DD0AADDB3C5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0701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76682-9480-4846-8C88-89A05408429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1928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63E33-EE80-43C6-9727-8AE9D56A5A4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7802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ACDA3-C631-403E-BCE2-C466F71E679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0987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B684F-5D5B-4ECE-975F-A0E9502E719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985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A9A43-2D14-4F7B-BC68-0234BECF373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7095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5D96F-42A8-422A-8736-2F6E35CA7CA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2004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20857-D3FA-49BE-B63C-2069C7F7F27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4980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3DAD0BD-3B20-4B47-8043-C12E9B82564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anlanshux@126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academic.microsoft.com/" TargetMode="External"/><Relationship Id="rId3" Type="http://schemas.openxmlformats.org/officeDocument/2006/relationships/hyperlink" Target="../&#25945;&#23398;&#36741;&#21161;&#26448;&#26009;/Logic&#24120;&#29992;&#31526;&#21495;&#23383;&#20307;&#29256;.zip" TargetMode="External"/><Relationship Id="rId7" Type="http://schemas.openxmlformats.org/officeDocument/2006/relationships/hyperlink" Target="http://www.jstor.org/" TargetMode="External"/><Relationship Id="rId2" Type="http://schemas.openxmlformats.org/officeDocument/2006/relationships/hyperlink" Target="../&#25945;&#26448;/windjview.rar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scholar.google.com/" TargetMode="External"/><Relationship Id="rId5" Type="http://schemas.openxmlformats.org/officeDocument/2006/relationships/hyperlink" Target="https://www.wikipedia.org/" TargetMode="External"/><Relationship Id="rId10" Type="http://schemas.openxmlformats.org/officeDocument/2006/relationships/hyperlink" Target="http://www.thefreedictionary.com/" TargetMode="External"/><Relationship Id="rId4" Type="http://schemas.openxmlformats.org/officeDocument/2006/relationships/hyperlink" Target="https://plato.stanford.edu/" TargetMode="External"/><Relationship Id="rId9" Type="http://schemas.openxmlformats.org/officeDocument/2006/relationships/hyperlink" Target="http://www.cnki.net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619250" y="3429000"/>
            <a:ext cx="6192838" cy="12954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113C0E"/>
                </a:solidFill>
                <a:latin typeface="楷体_GB2312"/>
              </a:rPr>
              <a:t>袁永锋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006C3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800" b="1" dirty="0" smtClean="0">
                <a:solidFill>
                  <a:srgbClr val="006C3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ganlanshux@126.com</a:t>
            </a:r>
            <a:r>
              <a:rPr lang="en-US" altLang="zh-CN" sz="1800" b="1" dirty="0" smtClean="0">
                <a:solidFill>
                  <a:srgbClr val="006C31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US" altLang="zh-CN" sz="1800" b="1" dirty="0" smtClean="0">
              <a:solidFill>
                <a:srgbClr val="113C0E"/>
              </a:solidFill>
              <a:latin typeface="楷体_GB2312"/>
            </a:endParaRPr>
          </a:p>
          <a:p>
            <a:pPr eaLnBrk="1" hangingPunct="1"/>
            <a:r>
              <a:rPr lang="zh-CN" altLang="en-US" sz="1800" b="1" dirty="0" smtClean="0">
                <a:solidFill>
                  <a:srgbClr val="113C0E"/>
                </a:solidFill>
                <a:latin typeface="楷体_GB2312"/>
              </a:rPr>
              <a:t>中山大学 哲学系</a:t>
            </a:r>
            <a:r>
              <a:rPr lang="en-US" altLang="zh-CN" sz="1800" b="1" dirty="0" smtClean="0">
                <a:solidFill>
                  <a:srgbClr val="113C0E"/>
                </a:solidFill>
                <a:latin typeface="楷体_GB2312"/>
              </a:rPr>
              <a:t>(</a:t>
            </a:r>
            <a:r>
              <a:rPr lang="zh-CN" altLang="en-US" sz="1800" b="1" smtClean="0">
                <a:solidFill>
                  <a:srgbClr val="113C0E"/>
                </a:solidFill>
                <a:latin typeface="楷体_GB2312"/>
              </a:rPr>
              <a:t>珠海</a:t>
            </a:r>
            <a:r>
              <a:rPr lang="en-US" altLang="zh-CN" sz="1800" b="1" smtClean="0">
                <a:solidFill>
                  <a:srgbClr val="113C0E"/>
                </a:solidFill>
                <a:latin typeface="楷体_GB2312"/>
              </a:rPr>
              <a:t>)</a:t>
            </a:r>
            <a:endParaRPr lang="en-US" altLang="zh-CN" sz="1800" b="1" dirty="0" smtClean="0">
              <a:solidFill>
                <a:srgbClr val="113C0E"/>
              </a:solidFill>
              <a:latin typeface="楷体_GB231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1484313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b="1" smtClean="0">
                <a:solidFill>
                  <a:srgbClr val="113C0E"/>
                </a:solidFill>
                <a:latin typeface="+mj-ea"/>
              </a:rPr>
              <a:t>数理逻辑基础</a:t>
            </a:r>
            <a:endParaRPr lang="zh-CN" altLang="en-US" sz="5400" b="1" dirty="0" smtClean="0">
              <a:solidFill>
                <a:srgbClr val="113C0E"/>
              </a:solidFill>
              <a:latin typeface="+mj-ea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5"/>
          <p:cNvSpPr>
            <a:spLocks noChangeShapeType="1"/>
          </p:cNvSpPr>
          <p:nvPr/>
        </p:nvSpPr>
        <p:spPr bwMode="auto">
          <a:xfrm>
            <a:off x="3635375" y="2060575"/>
            <a:ext cx="1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rgbClr val="113C0E"/>
                </a:solidFill>
              </a:rPr>
              <a:t>学习工具</a:t>
            </a:r>
            <a:endParaRPr lang="zh-CN" altLang="en-US" sz="2400" b="1" smtClean="0">
              <a:solidFill>
                <a:srgbClr val="113C0E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39552" y="1412776"/>
            <a:ext cx="8229600" cy="4564509"/>
          </a:xfrm>
        </p:spPr>
        <p:txBody>
          <a:bodyPr/>
          <a:lstStyle/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A. G. Hamilton - Logic for Mathematicians-Cambridge University Press (1988) (1).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djvu 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windjview.rar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软件打开。</a:t>
            </a:r>
            <a:endParaRPr lang="en-US" altLang="zh-CN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复习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或打印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PPT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前，先安装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逻辑字体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，否则会出现乱码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400" b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斯坦福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百科：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https://plato.stanford.edu/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/>
            <a:r>
              <a:rPr lang="zh-CN" alt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维基百科：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https://www.wikipedia.org/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/>
            <a:r>
              <a:rPr lang="en-US" altLang="zh-C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Scholar: 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https://scholar.google.com</a:t>
            </a:r>
            <a:r>
              <a:rPr lang="en-US" altLang="zh-CN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4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zh-C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JSTOR</a:t>
            </a:r>
            <a:r>
              <a:rPr lang="zh-CN" alt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http://www.jstor.org/</a:t>
            </a:r>
            <a:r>
              <a:rPr lang="en-US" altLang="zh-C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/>
            <a:r>
              <a:rPr lang="zh-CN" alt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微软学术：</a:t>
            </a:r>
            <a:r>
              <a:rPr lang="en-US" altLang="zh-CN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https://academic.microsoft.com</a:t>
            </a:r>
            <a:r>
              <a:rPr lang="en-US" altLang="zh-C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/</a:t>
            </a:r>
            <a:r>
              <a:rPr lang="en-US" altLang="zh-C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/>
            <a:r>
              <a:rPr lang="zh-CN" alt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知网：</a:t>
            </a:r>
            <a:r>
              <a:rPr lang="en-US" altLang="zh-C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http://www.cnki.net/</a:t>
            </a:r>
            <a:r>
              <a:rPr lang="en-US" altLang="zh-C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/>
            <a:r>
              <a:rPr lang="en-US" altLang="zh-CN" sz="2400" b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Lingoes</a:t>
            </a:r>
            <a:r>
              <a:rPr lang="zh-CN" altLang="en-US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双语词典</a:t>
            </a:r>
            <a:endParaRPr lang="en-US" altLang="zh-CN" sz="2400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zh-CN" sz="24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TheFreeDictionary</a:t>
            </a:r>
            <a:r>
              <a:rPr lang="en-US" altLang="zh-CN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hlinkClick r:id="rId10"/>
              </a:rPr>
              <a:t>http://www.thefreedictionary.com</a:t>
            </a:r>
            <a:r>
              <a:rPr lang="en-US" altLang="zh-CN" sz="2400" b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hlinkClick r:id="rId10"/>
              </a:rPr>
              <a:t>/</a:t>
            </a:r>
            <a:r>
              <a:rPr lang="en-US" altLang="zh-CN" sz="2400" b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400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93923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8229600" cy="1143001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数理逻辑简介</a:t>
            </a:r>
            <a:r>
              <a:rPr lang="en-US" altLang="zh-CN" sz="40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zh-CN" sz="4000" b="1" dirty="0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12775"/>
            <a:ext cx="8351837" cy="5885707"/>
          </a:xfrm>
        </p:spPr>
        <p:txBody>
          <a:bodyPr/>
          <a:lstStyle/>
          <a:p>
            <a:pPr eaLnBrk="1" hangingPunct="1"/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单词、概念、陈述句、命题、真值、论证</a:t>
            </a:r>
            <a:r>
              <a:rPr lang="en-US" altLang="zh-CN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推理</a:t>
            </a:r>
            <a:endParaRPr lang="en-US" altLang="zh-CN" sz="2400" b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逻辑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有效的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好的推理，如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演绎推理（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deductive inference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）。</a:t>
            </a:r>
            <a:endParaRPr lang="en-US" altLang="zh-CN" sz="24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亚里士多德（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Aristotle, 384-322 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b.c.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eaLnBrk="1" hangingPunct="1">
              <a:buNone/>
            </a:pP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     (1) 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动机：思维形式规律，不考虑思维内容，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形式化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】</a:t>
            </a:r>
          </a:p>
          <a:p>
            <a:pPr marL="801688" indent="-534988" eaLnBrk="1" hangingPunct="1">
              <a:buNone/>
            </a:pP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三段论（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syllogisms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大前提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小前提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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结论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例子：每个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，所以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1688" indent="-439738" eaLnBrk="1" hangingPunct="1">
              <a:buNone/>
            </a:pP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有效性（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validity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如果前提为真那么结论不可能为假。</a:t>
            </a:r>
            <a:endParaRPr lang="en-US" altLang="zh-CN" sz="24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628650" indent="-266700" eaLnBrk="1" hangingPunct="1">
              <a:buNone/>
            </a:pP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(4) 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论证的有效性决定于它的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形式或结构，而非内容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19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世纪前：主要是亚里士多德式的词项逻辑（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term logic 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400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虽然有词项逻辑，但是哲学界依然争论不断。</a:t>
            </a:r>
            <a:endParaRPr lang="en-US" altLang="zh-CN" sz="24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58229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5"/>
          <p:cNvSpPr>
            <a:spLocks noChangeShapeType="1"/>
          </p:cNvSpPr>
          <p:nvPr/>
        </p:nvSpPr>
        <p:spPr bwMode="auto">
          <a:xfrm>
            <a:off x="3635375" y="2060575"/>
            <a:ext cx="1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71804" y="908720"/>
            <a:ext cx="8376457" cy="5400600"/>
          </a:xfrm>
        </p:spPr>
        <p:txBody>
          <a:bodyPr/>
          <a:lstStyle/>
          <a:p>
            <a:pPr eaLnBrk="1" hangingPunct="1">
              <a:lnSpc>
                <a:spcPts val="3200"/>
              </a:lnSpc>
            </a:pP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自然语言和学术语言：模糊性和歧义性</a:t>
            </a:r>
            <a:endParaRPr lang="en-US" altLang="zh-CN" sz="2400" b="1" smtClean="0">
              <a:solidFill>
                <a:srgbClr val="113C0E"/>
              </a:solidFill>
              <a:latin typeface="楷体_GB2312"/>
            </a:endParaRPr>
          </a:p>
          <a:p>
            <a:pPr eaLnBrk="1" hangingPunct="1">
              <a:lnSpc>
                <a:spcPts val="3200"/>
              </a:lnSpc>
            </a:pPr>
            <a:r>
              <a:rPr lang="zh-CN" altLang="en-US" sz="2400" b="1" smtClean="0">
                <a:solidFill>
                  <a:srgbClr val="113C0E"/>
                </a:solidFill>
                <a:latin typeface="楷体_GB2312"/>
              </a:rPr>
              <a:t>例子：据说</a:t>
            </a:r>
            <a:r>
              <a:rPr lang="zh-CN" altLang="en-US" sz="2400" b="1" dirty="0">
                <a:solidFill>
                  <a:srgbClr val="113C0E"/>
                </a:solidFill>
                <a:latin typeface="楷体_GB2312"/>
              </a:rPr>
              <a:t>是外国人中文十级</a:t>
            </a:r>
            <a:r>
              <a:rPr lang="zh-CN" altLang="en-US" sz="2400" b="1">
                <a:solidFill>
                  <a:srgbClr val="113C0E"/>
                </a:solidFill>
                <a:latin typeface="楷体_GB2312"/>
              </a:rPr>
              <a:t>考题</a:t>
            </a:r>
            <a:r>
              <a:rPr lang="zh-CN" altLang="en-US" sz="2400" b="1" smtClean="0">
                <a:solidFill>
                  <a:srgbClr val="113C0E"/>
                </a:solidFill>
                <a:latin typeface="楷体_GB2312"/>
              </a:rPr>
              <a:t>：</a:t>
            </a:r>
            <a:endParaRPr lang="en-US" altLang="zh-CN" sz="2400" b="1" dirty="0" smtClean="0">
              <a:solidFill>
                <a:srgbClr val="113C0E"/>
              </a:solidFill>
              <a:latin typeface="楷体_GB2312"/>
            </a:endParaRPr>
          </a:p>
          <a:p>
            <a:pPr marL="984250" indent="-801688" eaLnBrk="1" hangingPunct="1">
              <a:lnSpc>
                <a:spcPts val="3200"/>
              </a:lnSpc>
              <a:buNone/>
            </a:pPr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（</a:t>
            </a:r>
            <a:r>
              <a:rPr lang="en-US" altLang="zh-CN" sz="2400" b="1" dirty="0" smtClean="0">
                <a:solidFill>
                  <a:srgbClr val="113C0E"/>
                </a:solidFill>
                <a:latin typeface="楷体_GB2312"/>
              </a:rPr>
              <a:t>1</a:t>
            </a:r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）冬天</a:t>
            </a:r>
            <a:r>
              <a:rPr lang="zh-CN" altLang="en-US" sz="2400" b="1" dirty="0">
                <a:solidFill>
                  <a:srgbClr val="113C0E"/>
                </a:solidFill>
                <a:latin typeface="楷体_GB2312"/>
              </a:rPr>
              <a:t>：能穿</a:t>
            </a:r>
            <a:r>
              <a:rPr lang="zh-CN" altLang="en-US" sz="2400" b="1" dirty="0">
                <a:solidFill>
                  <a:srgbClr val="FF0000"/>
                </a:solidFill>
                <a:latin typeface="楷体_GB2312"/>
              </a:rPr>
              <a:t>多少</a:t>
            </a:r>
            <a:r>
              <a:rPr lang="zh-CN" altLang="en-US" sz="2400" b="1" dirty="0">
                <a:solidFill>
                  <a:srgbClr val="113C0E"/>
                </a:solidFill>
                <a:latin typeface="楷体_GB2312"/>
              </a:rPr>
              <a:t>穿多少；夏天：能穿</a:t>
            </a:r>
            <a:r>
              <a:rPr lang="zh-CN" altLang="en-US" sz="2400" b="1" dirty="0">
                <a:solidFill>
                  <a:srgbClr val="FF0000"/>
                </a:solidFill>
                <a:latin typeface="楷体_GB2312"/>
              </a:rPr>
              <a:t>多</a:t>
            </a:r>
            <a:r>
              <a:rPr lang="zh-CN" altLang="en-US" sz="2400" b="1" dirty="0">
                <a:solidFill>
                  <a:srgbClr val="00B050"/>
                </a:solidFill>
                <a:latin typeface="楷体_GB2312"/>
              </a:rPr>
              <a:t>少</a:t>
            </a:r>
            <a:r>
              <a:rPr lang="zh-CN" altLang="en-US" sz="2400" b="1" dirty="0">
                <a:solidFill>
                  <a:srgbClr val="113C0E"/>
                </a:solidFill>
                <a:latin typeface="楷体_GB2312"/>
              </a:rPr>
              <a:t>穿</a:t>
            </a:r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多少。</a:t>
            </a:r>
            <a:endParaRPr lang="zh-CN" altLang="en-US" sz="2400" b="1" dirty="0">
              <a:solidFill>
                <a:srgbClr val="113C0E"/>
              </a:solidFill>
              <a:latin typeface="楷体_GB2312"/>
            </a:endParaRPr>
          </a:p>
          <a:p>
            <a:pPr marL="984250" indent="-801688" eaLnBrk="1" hangingPunct="1">
              <a:lnSpc>
                <a:spcPts val="3200"/>
              </a:lnSpc>
              <a:buNone/>
            </a:pPr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（</a:t>
            </a:r>
            <a:r>
              <a:rPr lang="en-US" altLang="zh-CN" sz="2400" b="1" dirty="0" smtClean="0">
                <a:solidFill>
                  <a:srgbClr val="113C0E"/>
                </a:solidFill>
                <a:latin typeface="楷体_GB2312"/>
              </a:rPr>
              <a:t>2</a:t>
            </a:r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）剩男剩女</a:t>
            </a:r>
            <a:r>
              <a:rPr lang="zh-CN" altLang="en-US" sz="2400" b="1" dirty="0">
                <a:solidFill>
                  <a:srgbClr val="113C0E"/>
                </a:solidFill>
                <a:latin typeface="楷体_GB2312"/>
              </a:rPr>
              <a:t>产生的两个原因：一是</a:t>
            </a:r>
            <a:r>
              <a:rPr lang="zh-CN" altLang="en-US" sz="2400" b="1" dirty="0">
                <a:solidFill>
                  <a:srgbClr val="FF0000"/>
                </a:solidFill>
                <a:latin typeface="楷体_GB2312"/>
              </a:rPr>
              <a:t>谁</a:t>
            </a:r>
            <a:r>
              <a:rPr lang="zh-CN" altLang="en-US" sz="2400" b="1" dirty="0">
                <a:solidFill>
                  <a:srgbClr val="113C0E"/>
                </a:solidFill>
                <a:latin typeface="楷体_GB2312"/>
              </a:rPr>
              <a:t>都看不上，二是</a:t>
            </a:r>
            <a:r>
              <a:rPr lang="zh-CN" altLang="en-US" sz="2400" b="1" dirty="0">
                <a:solidFill>
                  <a:srgbClr val="00B050"/>
                </a:solidFill>
                <a:latin typeface="楷体_GB2312"/>
              </a:rPr>
              <a:t>谁</a:t>
            </a:r>
            <a:r>
              <a:rPr lang="zh-CN" altLang="en-US" sz="2400" b="1" dirty="0">
                <a:solidFill>
                  <a:srgbClr val="113C0E"/>
                </a:solidFill>
                <a:latin typeface="楷体_GB2312"/>
              </a:rPr>
              <a:t>都</a:t>
            </a:r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看不上。</a:t>
            </a:r>
            <a:endParaRPr lang="zh-CN" altLang="en-US" sz="2400" b="1" dirty="0">
              <a:solidFill>
                <a:srgbClr val="113C0E"/>
              </a:solidFill>
              <a:latin typeface="楷体_GB2312"/>
            </a:endParaRPr>
          </a:p>
          <a:p>
            <a:pPr marL="984250" indent="-801688" eaLnBrk="1" hangingPunct="1">
              <a:lnSpc>
                <a:spcPts val="3200"/>
              </a:lnSpc>
              <a:buNone/>
            </a:pPr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（</a:t>
            </a:r>
            <a:r>
              <a:rPr lang="en-US" altLang="zh-CN" sz="2400" b="1" dirty="0" smtClean="0">
                <a:solidFill>
                  <a:srgbClr val="113C0E"/>
                </a:solidFill>
                <a:latin typeface="楷体_GB2312"/>
              </a:rPr>
              <a:t>3</a:t>
            </a:r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）单身</a:t>
            </a:r>
            <a:r>
              <a:rPr lang="zh-CN" altLang="en-US" sz="2400" b="1" dirty="0">
                <a:solidFill>
                  <a:srgbClr val="113C0E"/>
                </a:solidFill>
                <a:latin typeface="楷体_GB2312"/>
              </a:rPr>
              <a:t>狗产生的两个原因：一是喜欢</a:t>
            </a:r>
            <a:r>
              <a:rPr lang="zh-CN" altLang="en-US" sz="2400" b="1" dirty="0">
                <a:solidFill>
                  <a:srgbClr val="FF0000"/>
                </a:solidFill>
                <a:latin typeface="楷体_GB2312"/>
              </a:rPr>
              <a:t>一个人</a:t>
            </a:r>
            <a:r>
              <a:rPr lang="zh-CN" altLang="en-US" sz="2400" b="1" dirty="0">
                <a:solidFill>
                  <a:srgbClr val="113C0E"/>
                </a:solidFill>
                <a:latin typeface="楷体_GB2312"/>
              </a:rPr>
              <a:t>，二是喜欢</a:t>
            </a:r>
            <a:r>
              <a:rPr lang="zh-CN" altLang="en-US" sz="2400" b="1" dirty="0">
                <a:solidFill>
                  <a:srgbClr val="00B050"/>
                </a:solidFill>
                <a:latin typeface="楷体_GB2312"/>
              </a:rPr>
              <a:t>一个人</a:t>
            </a:r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。</a:t>
            </a:r>
            <a:endParaRPr lang="en-US" altLang="zh-CN" sz="2400" b="1" dirty="0" smtClean="0">
              <a:solidFill>
                <a:srgbClr val="113C0E"/>
              </a:solidFill>
              <a:latin typeface="楷体_GB2312"/>
            </a:endParaRPr>
          </a:p>
          <a:p>
            <a:pPr marL="984250" indent="-801688" eaLnBrk="1" hangingPunct="1">
              <a:lnSpc>
                <a:spcPts val="3200"/>
              </a:lnSpc>
              <a:buNone/>
            </a:pPr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（</a:t>
            </a:r>
            <a:r>
              <a:rPr lang="en-US" altLang="zh-CN" sz="2400" b="1" dirty="0" smtClean="0">
                <a:solidFill>
                  <a:srgbClr val="113C0E"/>
                </a:solidFill>
                <a:latin typeface="楷体_GB2312"/>
              </a:rPr>
              <a:t>4</a:t>
            </a:r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）一</a:t>
            </a:r>
            <a:r>
              <a:rPr lang="zh-CN" altLang="en-US" sz="2400" b="1" dirty="0">
                <a:solidFill>
                  <a:srgbClr val="113C0E"/>
                </a:solidFill>
                <a:latin typeface="楷体_GB2312"/>
              </a:rPr>
              <a:t>个女孩打电话给男朋友：</a:t>
            </a:r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“明天</a:t>
            </a:r>
            <a:r>
              <a:rPr lang="en-US" altLang="zh-CN" sz="2400" b="1" dirty="0" smtClean="0">
                <a:solidFill>
                  <a:srgbClr val="113C0E"/>
                </a:solidFill>
                <a:latin typeface="楷体_GB2312"/>
              </a:rPr>
              <a:t>10:00</a:t>
            </a:r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到扬名广场买衣服。</a:t>
            </a:r>
            <a:r>
              <a:rPr lang="zh-CN" altLang="en-US" sz="2400" b="1" dirty="0">
                <a:solidFill>
                  <a:srgbClr val="113C0E"/>
                </a:solidFill>
                <a:latin typeface="楷体_GB2312"/>
              </a:rPr>
              <a:t>如果你到了，我还没到，你就</a:t>
            </a:r>
            <a:r>
              <a:rPr lang="zh-CN" altLang="en-US" sz="2400" b="1" dirty="0">
                <a:solidFill>
                  <a:srgbClr val="00B050"/>
                </a:solidFill>
                <a:latin typeface="楷体_GB2312"/>
              </a:rPr>
              <a:t>等着吧</a:t>
            </a:r>
            <a:r>
              <a:rPr lang="zh-CN" altLang="en-US" sz="2400" b="1" dirty="0">
                <a:solidFill>
                  <a:srgbClr val="113C0E"/>
                </a:solidFill>
                <a:latin typeface="楷体_GB2312"/>
              </a:rPr>
              <a:t>。</a:t>
            </a:r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如果我</a:t>
            </a:r>
            <a:r>
              <a:rPr lang="zh-CN" altLang="en-US" sz="2400" b="1" dirty="0">
                <a:solidFill>
                  <a:srgbClr val="113C0E"/>
                </a:solidFill>
                <a:latin typeface="楷体_GB2312"/>
              </a:rPr>
              <a:t>到了，你还没到，你就</a:t>
            </a:r>
            <a:r>
              <a:rPr lang="zh-CN" altLang="en-US" sz="2400" b="1" dirty="0">
                <a:solidFill>
                  <a:srgbClr val="FF0000"/>
                </a:solidFill>
                <a:latin typeface="楷体_GB2312"/>
              </a:rPr>
              <a:t>等着吧</a:t>
            </a:r>
            <a:r>
              <a:rPr lang="zh-CN" altLang="en-US" sz="2400" b="1" dirty="0">
                <a:solidFill>
                  <a:srgbClr val="113C0E"/>
                </a:solidFill>
                <a:latin typeface="楷体_GB2312"/>
              </a:rPr>
              <a:t>。</a:t>
            </a:r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”</a:t>
            </a:r>
            <a:endParaRPr lang="en-US" altLang="zh-CN" sz="2400" b="1" dirty="0" smtClean="0">
              <a:solidFill>
                <a:srgbClr val="113C0E"/>
              </a:solidFill>
              <a:latin typeface="楷体_GB2312"/>
            </a:endParaRPr>
          </a:p>
          <a:p>
            <a:pPr marL="361950" indent="-361950" eaLnBrk="1" hangingPunct="1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400" b="1" smtClean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秃头悖论：</a:t>
            </a:r>
            <a:r>
              <a:rPr lang="en-US" altLang="zh-CN" sz="2400" b="1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根？如果</a:t>
            </a:r>
            <a:r>
              <a:rPr lang="zh-CN" altLang="en-US" sz="2400" b="1" dirty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一个有</a:t>
            </a:r>
            <a:r>
              <a:rPr lang="en-US" altLang="zh-CN" sz="2400" b="1" dirty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根头发的人被称为</a:t>
            </a:r>
            <a:r>
              <a:rPr lang="zh-CN" altLang="en-US" sz="2400" b="1" dirty="0" smtClean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秃</a:t>
            </a:r>
            <a:r>
              <a:rPr lang="zh-CN" altLang="en-US" sz="2400" b="1" dirty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头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，那么有</a:t>
            </a:r>
            <a:r>
              <a:rPr lang="en-US" altLang="zh-CN" sz="2400" b="1" dirty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+ 1</a:t>
            </a:r>
            <a:r>
              <a:rPr lang="zh-CN" altLang="en-US" sz="2400" b="1" dirty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根头发的人也</a:t>
            </a:r>
            <a:r>
              <a:rPr lang="zh-CN" altLang="en-US" sz="2400" b="1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秃头</a:t>
            </a:r>
            <a:r>
              <a:rPr lang="zh-CN" altLang="en-US" sz="2400" b="1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2400" b="1" smtClean="0">
              <a:solidFill>
                <a:srgbClr val="113C0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52569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90997" y="692696"/>
            <a:ext cx="8496944" cy="4752528"/>
          </a:xfrm>
        </p:spPr>
        <p:txBody>
          <a:bodyPr/>
          <a:lstStyle/>
          <a:p>
            <a:pPr marL="361950" indent="-361950" eaLnBrk="1" hangingPunct="1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哲学概念：无统一定义，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如：</a:t>
            </a:r>
            <a:endParaRPr lang="en-US" altLang="zh-CN" sz="2400" b="1" smtClean="0">
              <a:solidFill>
                <a:srgbClr val="113C0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6938" indent="-538163" eaLnBrk="1" hangingPunct="1">
              <a:buNone/>
            </a:pPr>
            <a:r>
              <a:rPr lang="en-US" altLang="zh-CN" sz="2400" b="1" smtClean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(1) 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五行</a:t>
            </a:r>
            <a:r>
              <a:rPr lang="zh-CN" altLang="en-US" sz="2400" b="1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：金木水火土？五脏：心肝脾肺肾？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经络穴位？热</a:t>
            </a:r>
            <a:r>
              <a:rPr lang="zh-CN" altLang="en-US" sz="2400" b="1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上火湿毒？</a:t>
            </a:r>
            <a:endParaRPr lang="en-US" altLang="zh-CN" sz="2400" b="1" smtClean="0">
              <a:solidFill>
                <a:srgbClr val="113C0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6938" indent="-538163" eaLnBrk="1" hangingPunct="1">
              <a:buNone/>
            </a:pPr>
            <a:r>
              <a:rPr lang="en-US" altLang="zh-CN" sz="2400" b="1" smtClean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 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佛道、菩萨道、畜生道、道家、中道</a:t>
            </a:r>
            <a:endParaRPr lang="en-US" altLang="zh-CN" sz="2400" b="1" smtClean="0">
              <a:solidFill>
                <a:srgbClr val="113C0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6938" indent="-538163" eaLnBrk="1" hangingPunct="1">
              <a:buNone/>
            </a:pPr>
            <a:r>
              <a:rPr lang="en-US" altLang="zh-CN" sz="2400" b="1" smtClean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(3) 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气</a:t>
            </a:r>
            <a:r>
              <a:rPr lang="zh-CN" altLang="en-US" sz="2400" b="1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：气本体、理与气、气血、空气、氧气、习气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2400" b="1" smtClean="0">
              <a:solidFill>
                <a:srgbClr val="113C0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6938" indent="-538163" eaLnBrk="1" hangingPunct="1">
              <a:buNone/>
            </a:pPr>
            <a:r>
              <a:rPr lang="en-US" altLang="zh-CN" sz="2400" b="1" smtClean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(4) 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红色</a:t>
            </a:r>
            <a:r>
              <a:rPr lang="zh-CN" altLang="en-US" sz="2400" b="1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：特定波长光线、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物体的表面结构</a:t>
            </a:r>
            <a:r>
              <a:rPr lang="zh-CN" altLang="en-US" sz="2400" b="1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、意识经验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2400" b="1" smtClean="0">
              <a:solidFill>
                <a:srgbClr val="113C0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6938" indent="-538163" eaLnBrk="1" hangingPunct="1">
              <a:buNone/>
            </a:pPr>
            <a:r>
              <a:rPr lang="en-US" altLang="zh-CN" sz="2400" b="1" smtClean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(5) 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心灵、意识</a:t>
            </a:r>
            <a:r>
              <a:rPr lang="zh-CN" altLang="en-US" sz="2400" b="1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、潜意识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、大脑、图灵机、阿赖耶识？</a:t>
            </a:r>
            <a:endParaRPr lang="en-US" altLang="zh-CN" sz="2400" b="1" smtClean="0">
              <a:solidFill>
                <a:srgbClr val="113C0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361950" eaLnBrk="1" hangingPunct="1">
              <a:buFont typeface="Arial" panose="020B0604020202020204" pitchFamily="34" charset="0"/>
              <a:buChar char="•"/>
            </a:pPr>
            <a:r>
              <a:rPr lang="zh-CN" altLang="en-US" sz="2400" b="1" smtClean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模糊性与歧义性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 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无止境的哲学辩论</a:t>
            </a:r>
            <a:endParaRPr lang="en-US" altLang="zh-CN" sz="2400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  <a:sym typeface="LogicA"/>
            </a:endParaRPr>
          </a:p>
          <a:p>
            <a:pPr marL="361950" indent="-361950" eaLnBrk="1" hangingPunct="1">
              <a:buFont typeface="Arial" panose="020B0604020202020204" pitchFamily="34" charset="0"/>
              <a:buChar char="•"/>
            </a:pPr>
            <a:r>
              <a:rPr lang="zh-CN" altLang="en-US" sz="2400" b="1" smtClean="0">
                <a:solidFill>
                  <a:srgbClr val="113C0E"/>
                </a:solidFill>
                <a:latin typeface="楷体_GB2312"/>
              </a:rPr>
              <a:t>数学语言：精确性和无歧义性</a:t>
            </a:r>
          </a:p>
          <a:p>
            <a:pPr marL="800100" indent="-457200" eaLnBrk="1" hangingPunct="1">
              <a:buFont typeface="+mj-ea"/>
              <a:buAutoNum type="circleNumDbPlain"/>
            </a:pPr>
            <a:r>
              <a:rPr lang="zh-CN" altLang="en-US" sz="2400" b="1" smtClean="0">
                <a:solidFill>
                  <a:srgbClr val="113C0E"/>
                </a:solidFill>
                <a:latin typeface="楷体_GB2312"/>
              </a:rPr>
              <a:t>空集</a:t>
            </a:r>
            <a:r>
              <a:rPr lang="zh-CN" altLang="en-US" sz="2400" b="1" smtClean="0">
                <a:solidFill>
                  <a:srgbClr val="113C0E"/>
                </a:solidFill>
                <a:latin typeface="楷体_GB2312"/>
                <a:sym typeface="LogicA"/>
              </a:rPr>
              <a:t></a:t>
            </a:r>
            <a:r>
              <a:rPr lang="en-US" altLang="zh-CN" sz="2400" b="1" smtClean="0">
                <a:solidFill>
                  <a:srgbClr val="113C0E"/>
                </a:solidFill>
                <a:latin typeface="楷体_GB2312"/>
              </a:rPr>
              <a:t>: </a:t>
            </a:r>
            <a:r>
              <a:rPr lang="zh-CN" altLang="en-US" sz="2400" b="1" smtClean="0">
                <a:solidFill>
                  <a:srgbClr val="113C0E"/>
                </a:solidFill>
                <a:latin typeface="楷体_GB2312"/>
              </a:rPr>
              <a:t>原子集，无任何元素</a:t>
            </a:r>
            <a:endParaRPr lang="en-US" altLang="zh-CN" sz="2400" b="1" smtClean="0">
              <a:solidFill>
                <a:srgbClr val="113C0E"/>
              </a:solidFill>
              <a:latin typeface="楷体_GB2312"/>
            </a:endParaRPr>
          </a:p>
          <a:p>
            <a:pPr marL="800100" indent="-457200" eaLnBrk="1" hangingPunct="1">
              <a:buFont typeface="+mj-ea"/>
              <a:buAutoNum type="circleNumDbPlain"/>
            </a:pPr>
            <a:r>
              <a:rPr lang="zh-CN" altLang="en-US" sz="2400" b="1" smtClean="0">
                <a:solidFill>
                  <a:srgbClr val="113C0E"/>
                </a:solidFill>
                <a:latin typeface="楷体_GB2312"/>
              </a:rPr>
              <a:t>自然数：</a:t>
            </a:r>
            <a:r>
              <a:rPr lang="zh-CN" altLang="en-US" sz="2400" b="1" smtClean="0">
                <a:solidFill>
                  <a:srgbClr val="113C0E"/>
                </a:solidFill>
                <a:latin typeface="楷体_GB2312"/>
                <a:sym typeface="LogicA"/>
              </a:rPr>
              <a:t>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，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{</a:t>
            </a:r>
            <a:r>
              <a:rPr lang="zh-CN" altLang="en-US" sz="2400" b="1" smtClean="0">
                <a:solidFill>
                  <a:srgbClr val="113C0E"/>
                </a:solidFill>
                <a:latin typeface="楷体_GB2312"/>
                <a:sym typeface="LogicA"/>
              </a:rPr>
              <a:t>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}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，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{</a:t>
            </a:r>
            <a:r>
              <a:rPr lang="zh-CN" altLang="en-US" sz="2400" b="1" smtClean="0">
                <a:solidFill>
                  <a:srgbClr val="113C0E"/>
                </a:solidFill>
                <a:latin typeface="楷体_GB2312"/>
                <a:sym typeface="LogicA"/>
              </a:rPr>
              <a:t>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,{</a:t>
            </a:r>
            <a:r>
              <a:rPr lang="zh-CN" altLang="en-US" sz="2400" b="1" smtClean="0">
                <a:solidFill>
                  <a:srgbClr val="113C0E"/>
                </a:solidFill>
                <a:latin typeface="楷体_GB2312"/>
                <a:sym typeface="LogicA"/>
              </a:rPr>
              <a:t>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}}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，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{</a:t>
            </a:r>
            <a:r>
              <a:rPr lang="zh-CN" altLang="en-US" sz="2400" b="1" smtClean="0">
                <a:solidFill>
                  <a:srgbClr val="113C0E"/>
                </a:solidFill>
                <a:latin typeface="楷体_GB2312"/>
                <a:sym typeface="LogicA"/>
              </a:rPr>
              <a:t>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,{</a:t>
            </a:r>
            <a:r>
              <a:rPr lang="zh-CN" altLang="en-US" sz="2400" b="1" smtClean="0">
                <a:solidFill>
                  <a:srgbClr val="113C0E"/>
                </a:solidFill>
                <a:latin typeface="楷体_GB2312"/>
                <a:sym typeface="LogicA"/>
              </a:rPr>
              <a:t>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}, {</a:t>
            </a:r>
            <a:r>
              <a:rPr lang="zh-CN" altLang="en-US" sz="2400" b="1" smtClean="0">
                <a:solidFill>
                  <a:srgbClr val="113C0E"/>
                </a:solidFill>
                <a:latin typeface="楷体_GB2312"/>
                <a:sym typeface="LogicA"/>
              </a:rPr>
              <a:t>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,{</a:t>
            </a:r>
            <a:r>
              <a:rPr lang="zh-CN" altLang="en-US" sz="2400" b="1" smtClean="0">
                <a:solidFill>
                  <a:srgbClr val="113C0E"/>
                </a:solidFill>
                <a:latin typeface="楷体_GB2312"/>
                <a:sym typeface="LogicA"/>
              </a:rPr>
              <a:t>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}}}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，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……</a:t>
            </a:r>
          </a:p>
          <a:p>
            <a:pPr marL="800100" indent="-457200" eaLnBrk="1" hangingPunct="1">
              <a:buFont typeface="+mj-ea"/>
              <a:buAutoNum type="circleNumDbPlain"/>
            </a:pP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后继函数：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’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，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0’=1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，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 1’=2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，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……</a:t>
            </a:r>
          </a:p>
          <a:p>
            <a:pPr marL="800100" indent="-457200" eaLnBrk="1" hangingPunct="1">
              <a:buFont typeface="+mj-ea"/>
              <a:buAutoNum type="circleNumDbPlain"/>
            </a:pP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加法：由后继函数定义，乘法：由加法定义</a:t>
            </a:r>
            <a:endParaRPr lang="en-US" altLang="zh-CN" sz="2400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01535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1134566"/>
            <a:ext cx="8351837" cy="5318770"/>
          </a:xfrm>
        </p:spPr>
        <p:txBody>
          <a:bodyPr/>
          <a:lstStyle/>
          <a:p>
            <a:pPr eaLnBrk="1" hangingPunct="1"/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莱布尼茨（</a:t>
            </a:r>
            <a:r>
              <a:rPr lang="en-US" altLang="zh-CN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G. W. </a:t>
            </a:r>
            <a:r>
              <a:rPr lang="en-US" altLang="zh-CN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Leibniz, 1646-1716</a:t>
            </a: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）：</a:t>
            </a:r>
            <a:endParaRPr lang="en-US" altLang="zh-CN" sz="24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801688" indent="-439738" eaLnBrk="1" hangingPunct="1">
              <a:buNone/>
            </a:pPr>
            <a:r>
              <a:rPr lang="en-US" altLang="zh-CN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构造精确且无歧义的普遍文字（</a:t>
            </a:r>
            <a:r>
              <a:rPr lang="en-US" altLang="zh-CN" sz="2400"/>
              <a:t> 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universal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characteristic</a:t>
            </a: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）或符号语言，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符号化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】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，二进制语言</a:t>
            </a:r>
            <a:endParaRPr lang="en-US" altLang="zh-CN" sz="24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801688" indent="-439738" eaLnBrk="1" hangingPunct="1">
              <a:buNone/>
            </a:pPr>
            <a:r>
              <a:rPr lang="en-US" altLang="zh-CN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通过符号语言的逻辑演算（</a:t>
            </a:r>
            <a:r>
              <a:rPr lang="en-US" altLang="zh-CN" sz="2400"/>
              <a:t> 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logical calculus </a:t>
            </a: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）来消除争论，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数学化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】</a:t>
            </a: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dirty="0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布尔（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George Boole, 1815-1864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altLang="zh-CN" sz="2400" b="1" i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The Mathematical Analysis of Logic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 (1847), 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布尔的逻辑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代数</a:t>
            </a:r>
            <a:endParaRPr lang="en-US" altLang="zh-CN" sz="24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686126"/>
              </p:ext>
            </p:extLst>
          </p:nvPr>
        </p:nvGraphicFramePr>
        <p:xfrm>
          <a:off x="1187623" y="4140788"/>
          <a:ext cx="1656183" cy="889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LogicA"/>
                        </a:rPr>
                        <a:t>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736023"/>
              </p:ext>
            </p:extLst>
          </p:nvPr>
        </p:nvGraphicFramePr>
        <p:xfrm>
          <a:off x="3491880" y="4140788"/>
          <a:ext cx="1656183" cy="132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655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LogicA"/>
                        </a:rPr>
                        <a:t>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388330"/>
              </p:ext>
            </p:extLst>
          </p:nvPr>
        </p:nvGraphicFramePr>
        <p:xfrm>
          <a:off x="5940152" y="4158902"/>
          <a:ext cx="1656183" cy="132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655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LogicA"/>
                        </a:rPr>
                        <a:t>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9465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Logic\AppData\Roaming\Tencent\Users\469677958\QQ\WinTemp\RichOle\L4J7F7R$A%1HTY356WOHWF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615689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48086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5447151" y="1772816"/>
            <a:ext cx="3538736" cy="258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课程通知</a:t>
            </a:r>
            <a:endParaRPr lang="en-US" altLang="zh-CN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课程</a:t>
            </a:r>
            <a:r>
              <a:rPr lang="zh-CN" altLang="en-US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教材</a:t>
            </a:r>
            <a:endParaRPr lang="en-US" altLang="zh-CN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课程</a:t>
            </a:r>
            <a:r>
              <a:rPr lang="en-US" altLang="zh-CN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PPT</a:t>
            </a:r>
          </a:p>
          <a:p>
            <a:pPr eaLnBrk="1" hangingPunct="1"/>
            <a:r>
              <a:rPr lang="zh-CN" altLang="en-US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课后答疑</a:t>
            </a:r>
            <a:endParaRPr lang="en-US" altLang="zh-CN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zh-CN" sz="2400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zh-CN" sz="2400" b="1" dirty="0" smtClean="0">
              <a:solidFill>
                <a:srgbClr val="113C0E"/>
              </a:solidFill>
              <a:latin typeface="楷体_GB2312"/>
            </a:endParaRPr>
          </a:p>
        </p:txBody>
      </p:sp>
      <p:pic>
        <p:nvPicPr>
          <p:cNvPr id="1026" name="Picture 2" descr="C:\Users\Logic\Desktop\数理逻辑基础-通关挑战群二维码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6752"/>
            <a:ext cx="3528392" cy="452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57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rgbClr val="113C0E"/>
                </a:solidFill>
              </a:rPr>
              <a:t>教 材 信 息</a:t>
            </a:r>
            <a:endParaRPr lang="zh-CN" altLang="en-US" sz="2400" b="1" smtClean="0">
              <a:solidFill>
                <a:srgbClr val="113C0E"/>
              </a:solidFill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1441957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主讲教材</a:t>
            </a:r>
            <a:endParaRPr lang="en-US" altLang="zh-CN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[1] A.G. Hamilton.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Logic for Mathematicians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Cambridge University Press, 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1978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[2]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中文版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A.G.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汉密尔顿著，朱水林译，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《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数理逻辑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》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华东师范大学出版社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辅助</a:t>
            </a:r>
            <a:r>
              <a:rPr lang="zh-CN" altLang="en-US" sz="2800" b="1" dirty="0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教材</a:t>
            </a:r>
          </a:p>
          <a:p>
            <a:pPr eaLnBrk="1" hangingPunct="1">
              <a:buNone/>
            </a:pPr>
            <a:r>
              <a:rPr lang="en-US" altLang="zh-CN" sz="2800" b="1" dirty="0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[1</a:t>
            </a:r>
            <a:r>
              <a:rPr lang="en-US" altLang="zh-CN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8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赵希顺</a:t>
            </a:r>
            <a:r>
              <a:rPr lang="zh-CN" altLang="en-US" sz="28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编</a:t>
            </a:r>
            <a:r>
              <a:rPr lang="zh-CN" altLang="en-US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《</a:t>
            </a:r>
            <a:r>
              <a:rPr lang="zh-CN" altLang="en-US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简明数理逻辑</a:t>
            </a:r>
            <a:r>
              <a:rPr lang="en-US" altLang="zh-CN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》</a:t>
            </a:r>
            <a:r>
              <a:rPr lang="zh-CN" altLang="en-US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，科学出版社，</a:t>
            </a:r>
            <a:r>
              <a:rPr lang="en-US" altLang="zh-CN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2021.</a:t>
            </a:r>
          </a:p>
          <a:p>
            <a:pPr eaLnBrk="1" hangingPunct="1">
              <a:buNone/>
            </a:pPr>
            <a:r>
              <a:rPr lang="en-US" altLang="zh-CN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zh-CN" altLang="en-US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徐</a:t>
            </a:r>
            <a:r>
              <a:rPr lang="zh-CN" altLang="en-US" sz="2800" b="1" dirty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明编</a:t>
            </a:r>
            <a:r>
              <a:rPr lang="en-US" altLang="zh-CN" sz="2800" b="1" dirty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, 《</a:t>
            </a:r>
            <a:r>
              <a:rPr lang="zh-CN" altLang="en-US" sz="2800" b="1" dirty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符号逻辑讲义</a:t>
            </a:r>
            <a:r>
              <a:rPr lang="en-US" altLang="zh-CN" sz="2800" b="1" dirty="0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》,  </a:t>
            </a:r>
            <a:r>
              <a:rPr lang="zh-CN" altLang="en-US" sz="2800" b="1" dirty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武汉大学出版社</a:t>
            </a:r>
            <a:r>
              <a:rPr lang="en-US" altLang="zh-CN" sz="2800" b="1" dirty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dirty="0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2008.</a:t>
            </a:r>
          </a:p>
        </p:txBody>
      </p:sp>
    </p:spTree>
    <p:extLst>
      <p:ext uri="{BB962C8B-B14F-4D97-AF65-F5344CB8AC3E}">
        <p14:creationId xmlns:p14="http://schemas.microsoft.com/office/powerpoint/2010/main" val="2140026166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5"/>
          <p:cNvSpPr>
            <a:spLocks noChangeShapeType="1"/>
          </p:cNvSpPr>
          <p:nvPr/>
        </p:nvSpPr>
        <p:spPr bwMode="auto">
          <a:xfrm>
            <a:off x="3635375" y="2060575"/>
            <a:ext cx="1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rgbClr val="113C0E"/>
                </a:solidFill>
              </a:rPr>
              <a:t>时间安排与上课规定</a:t>
            </a:r>
            <a:endParaRPr lang="zh-CN" altLang="en-US" sz="2400" b="1" smtClean="0">
              <a:solidFill>
                <a:srgbClr val="113C0E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时间</a:t>
            </a:r>
            <a:r>
              <a:rPr lang="zh-CN" altLang="en-US" sz="2400" b="1" smtClean="0">
                <a:solidFill>
                  <a:srgbClr val="113C0E"/>
                </a:solidFill>
                <a:latin typeface="楷体_GB2312"/>
              </a:rPr>
              <a:t>安排：</a:t>
            </a:r>
            <a:endParaRPr lang="en-US" altLang="zh-CN" sz="2400" b="1" smtClean="0">
              <a:solidFill>
                <a:srgbClr val="113C0E"/>
              </a:solidFill>
              <a:latin typeface="楷体_GB2312"/>
            </a:endParaRPr>
          </a:p>
          <a:p>
            <a:pPr marL="715963" indent="-354013" eaLnBrk="1" hangingPunct="1">
              <a:buFont typeface="+mj-ea"/>
              <a:buAutoNum type="circleNumDbPlain"/>
            </a:pP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1-18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周，周二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5-6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节，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14:20-16:00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F205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marL="715963" indent="-354013" eaLnBrk="1" hangingPunct="1">
              <a:buFont typeface="+mj-ea"/>
              <a:buAutoNum type="circleNumDbPlain"/>
            </a:pP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周国庆节，按惯例停课一次。</a:t>
            </a:r>
            <a:endParaRPr lang="en-US" altLang="zh-CN" sz="2400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marL="715963" indent="-354013" eaLnBrk="1" hangingPunct="1">
              <a:buFont typeface="+mj-ea"/>
              <a:buAutoNum type="circleNumDbPlain"/>
            </a:pP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周</a:t>
            </a:r>
            <a:r>
              <a:rPr lang="zh-CN" altLang="en-US" sz="2400" b="1" dirty="0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布置期中作业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，第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周周一（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2024-01-08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）闭卷考试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 09:30~11:30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dirty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zh-CN" sz="2400" b="1" dirty="0" smtClean="0">
              <a:solidFill>
                <a:srgbClr val="113C0E"/>
              </a:solidFill>
              <a:latin typeface="楷体_GB2312"/>
            </a:endParaRPr>
          </a:p>
          <a:p>
            <a:pPr eaLnBrk="1" hangingPunct="1"/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上课规定：因故不能参加的，应当请假，凡未经请假或者超过请假期限的、未经批准而擅自不参加听课的，均以旷课论。未获学校批准免修的课程，学生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/>
              </a:rPr>
              <a:t>旷课、请假的课时数累计</a:t>
            </a:r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达到或者超过该门课程教学总学时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/>
              </a:rPr>
              <a:t>三分之一</a:t>
            </a:r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及以上的，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/>
              </a:rPr>
              <a:t>不能</a:t>
            </a:r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参加该门课程的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/>
              </a:rPr>
              <a:t>考试</a:t>
            </a:r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，该门课程应当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/>
              </a:rPr>
              <a:t>重修</a:t>
            </a:r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。</a:t>
            </a:r>
            <a:endParaRPr lang="en-US" altLang="zh-CN" sz="2400" b="1" dirty="0" smtClean="0">
              <a:solidFill>
                <a:srgbClr val="113C0E"/>
              </a:solidFill>
              <a:latin typeface="楷体_GB2312"/>
            </a:endParaRPr>
          </a:p>
          <a:p>
            <a:pPr eaLnBrk="1" hangingPunct="1">
              <a:buFontTx/>
              <a:buNone/>
            </a:pPr>
            <a:endParaRPr lang="en-US" altLang="zh-CN" sz="2400" b="1" dirty="0" smtClean="0">
              <a:solidFill>
                <a:srgbClr val="113C0E"/>
              </a:solidFill>
              <a:latin typeface="楷体_GB231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5"/>
          <p:cNvSpPr>
            <a:spLocks noChangeShapeType="1"/>
          </p:cNvSpPr>
          <p:nvPr/>
        </p:nvSpPr>
        <p:spPr bwMode="auto">
          <a:xfrm>
            <a:off x="3635375" y="2060575"/>
            <a:ext cx="1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113C0E"/>
                </a:solidFill>
              </a:rPr>
              <a:t>成 绩 评 定</a:t>
            </a:r>
            <a:endParaRPr lang="zh-CN" altLang="en-US" sz="2400" b="1" dirty="0" smtClean="0">
              <a:solidFill>
                <a:srgbClr val="113C0E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389712"/>
            <a:ext cx="8136904" cy="4631575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楷体_GB2312"/>
              </a:rPr>
              <a:t>平时</a:t>
            </a:r>
            <a:r>
              <a:rPr lang="zh-CN" altLang="en-US" sz="2800" b="1" smtClean="0">
                <a:solidFill>
                  <a:srgbClr val="FF0000"/>
                </a:solidFill>
                <a:latin typeface="楷体_GB2312"/>
              </a:rPr>
              <a:t>成绩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占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40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％</a:t>
            </a:r>
            <a:endParaRPr lang="en-US" altLang="zh-CN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6700" indent="0" eaLnBrk="1" hangingPunct="1">
              <a:buFontTx/>
              <a:buNone/>
            </a:pPr>
            <a:r>
              <a:rPr lang="en-US" altLang="zh-CN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课后</a:t>
            </a:r>
            <a:r>
              <a:rPr lang="zh-CN" altLang="en-US" sz="28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作业占</a:t>
            </a:r>
            <a:r>
              <a:rPr lang="en-US" altLang="zh-CN" sz="28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20%</a:t>
            </a:r>
            <a:r>
              <a:rPr lang="zh-CN" altLang="en-US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sz="2800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6700" indent="0" eaLnBrk="1" hangingPunct="1">
              <a:buFontTx/>
              <a:buNone/>
            </a:pPr>
            <a:r>
              <a:rPr lang="en-US" altLang="zh-CN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n-US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期</a:t>
            </a:r>
            <a:r>
              <a:rPr lang="zh-CN" altLang="en-US" sz="28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中成绩</a:t>
            </a:r>
            <a:r>
              <a:rPr lang="en-US" altLang="zh-CN" sz="28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％，</a:t>
            </a:r>
            <a:endParaRPr lang="en-US" altLang="zh-CN" sz="2800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marL="715963" indent="-449263" eaLnBrk="1" hangingPunct="1">
              <a:buFontTx/>
              <a:buNone/>
            </a:pPr>
            <a:r>
              <a:rPr lang="en-US" altLang="zh-CN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zh-CN" altLang="en-US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课堂</a:t>
            </a:r>
            <a:r>
              <a:rPr lang="zh-CN" altLang="en-US" sz="28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考勤和课堂</a:t>
            </a:r>
            <a:r>
              <a:rPr lang="zh-CN" altLang="en-US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状</a:t>
            </a:r>
            <a:r>
              <a:rPr lang="en-US" altLang="zh-CN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态</a:t>
            </a:r>
            <a:r>
              <a:rPr lang="zh-CN" altLang="en-US" sz="28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等</a:t>
            </a:r>
            <a:r>
              <a:rPr lang="en-US" altLang="zh-CN" sz="28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endParaRPr lang="en-US" altLang="zh-CN" sz="2800" b="1" smtClean="0">
              <a:solidFill>
                <a:srgbClr val="FF0000"/>
              </a:solidFill>
              <a:latin typeface="楷体_GB2312"/>
            </a:endParaRPr>
          </a:p>
          <a:p>
            <a:pPr marL="273050" indent="-273050" eaLnBrk="1" hangingPunct="1">
              <a:buFont typeface="Arial" pitchFamily="34" charset="0"/>
              <a:buChar char="•"/>
            </a:pPr>
            <a:r>
              <a:rPr lang="zh-CN" altLang="en-US" sz="2800" b="1" smtClean="0">
                <a:solidFill>
                  <a:srgbClr val="FF0000"/>
                </a:solidFill>
                <a:latin typeface="楷体_GB2312"/>
              </a:rPr>
              <a:t>期末成绩占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60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％</a:t>
            </a:r>
            <a:endParaRPr lang="en-US" altLang="zh-CN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rgbClr val="113C0E"/>
                </a:solidFill>
                <a:latin typeface="楷体_GB2312"/>
              </a:rPr>
              <a:t>  </a:t>
            </a:r>
            <a:r>
              <a:rPr lang="en-US" altLang="zh-CN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闭卷考试</a:t>
            </a:r>
            <a:endParaRPr lang="en-US" altLang="zh-CN" sz="2800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1688" indent="-801688" eaLnBrk="1" hangingPunct="1">
              <a:buFontTx/>
              <a:buNone/>
            </a:pPr>
            <a:r>
              <a:rPr lang="en-US" altLang="zh-CN" sz="28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   (2)</a:t>
            </a:r>
            <a:r>
              <a:rPr lang="zh-CN" altLang="en-US" sz="28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基础</a:t>
            </a:r>
            <a:r>
              <a:rPr lang="en-US" altLang="zh-CN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重点</a:t>
            </a:r>
            <a:r>
              <a:rPr lang="en-US" altLang="zh-CN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难点，</a:t>
            </a:r>
            <a:r>
              <a:rPr lang="en-US" altLang="zh-CN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PPT</a:t>
            </a:r>
            <a:r>
              <a:rPr lang="zh-CN" altLang="en-US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CN" altLang="en-US" sz="2800" b="1" smtClean="0">
                <a:solidFill>
                  <a:srgbClr val="113C0E"/>
                </a:solidFill>
                <a:latin typeface="楷体_GB2312"/>
              </a:rPr>
              <a:t>作业。</a:t>
            </a:r>
            <a:endParaRPr lang="en-US" altLang="zh-CN" sz="2800" b="1" smtClean="0">
              <a:solidFill>
                <a:srgbClr val="113C0E"/>
              </a:solidFill>
              <a:latin typeface="楷体_GB2312"/>
            </a:endParaRPr>
          </a:p>
          <a:p>
            <a:pPr marL="801688" indent="-801688" eaLnBrk="1" hangingPunct="1">
              <a:buFontTx/>
              <a:buNone/>
            </a:pPr>
            <a:r>
              <a:rPr lang="en-US" altLang="zh-CN" sz="2800" b="1" smtClean="0">
                <a:solidFill>
                  <a:srgbClr val="113C0E"/>
                </a:solidFill>
                <a:latin typeface="楷体_GB2312"/>
              </a:rPr>
              <a:t>  </a:t>
            </a:r>
            <a:r>
              <a:rPr lang="en-US" altLang="zh-CN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zh-CN" altLang="en-US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考试题型：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名词解释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(40)+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判断题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(10)</a:t>
            </a:r>
            <a:r>
              <a:rPr lang="en-US" altLang="zh-CN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简答题</a:t>
            </a:r>
            <a:r>
              <a:rPr lang="en-US" altLang="zh-CN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(32)+</a:t>
            </a:r>
            <a:r>
              <a:rPr lang="zh-CN" altLang="en-US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证明题</a:t>
            </a:r>
            <a:r>
              <a:rPr lang="en-US" altLang="zh-CN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(18)</a:t>
            </a:r>
            <a:endParaRPr lang="en-US" altLang="zh-CN" sz="2800" b="1" dirty="0" smtClean="0">
              <a:solidFill>
                <a:srgbClr val="113C0E"/>
              </a:solidFill>
              <a:latin typeface="楷体_GB231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971" y="1772816"/>
            <a:ext cx="4602354" cy="3043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5"/>
          <p:cNvSpPr>
            <a:spLocks noChangeShapeType="1"/>
          </p:cNvSpPr>
          <p:nvPr/>
        </p:nvSpPr>
        <p:spPr bwMode="auto">
          <a:xfrm>
            <a:off x="3635375" y="2060575"/>
            <a:ext cx="1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rgbClr val="113C0E"/>
                </a:solidFill>
              </a:rPr>
              <a:t>课程特点与课程功能</a:t>
            </a:r>
            <a:endParaRPr lang="zh-CN" altLang="en-US" sz="2400" b="1" smtClean="0">
              <a:solidFill>
                <a:srgbClr val="113C0E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39552" y="1252170"/>
            <a:ext cx="8229600" cy="4564509"/>
          </a:xfrm>
        </p:spPr>
        <p:txBody>
          <a:bodyPr/>
          <a:lstStyle/>
          <a:p>
            <a:pPr eaLnBrk="1" hangingPunct="1"/>
            <a:r>
              <a:rPr lang="zh-CN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课程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特点：</a:t>
            </a:r>
            <a:endParaRPr lang="en-US" altLang="zh-CN" sz="22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(1) 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哲学</a:t>
            </a:r>
            <a:r>
              <a:rPr lang="en-US" altLang="zh-CN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\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逻辑学</a:t>
            </a:r>
            <a:r>
              <a:rPr lang="en-US" altLang="zh-CN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\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数学</a:t>
            </a:r>
            <a:r>
              <a:rPr lang="en-US" altLang="zh-CN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\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计算机等学科基础课程</a:t>
            </a:r>
            <a:endParaRPr lang="en-US" altLang="zh-CN" sz="22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(2) 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符号化</a:t>
            </a:r>
            <a:r>
              <a:rPr lang="zh-CN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数学化、抽象化（符号语言</a:t>
            </a:r>
            <a:r>
              <a:rPr lang="en-US" altLang="zh-CN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  <a:r>
              <a:rPr lang="en-US" altLang="zh-CN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公理</a:t>
            </a:r>
            <a:r>
              <a:rPr lang="en-US" altLang="zh-CN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证明）</a:t>
            </a:r>
            <a:endParaRPr lang="en-US" altLang="zh-CN" sz="22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(3) 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难</a:t>
            </a:r>
            <a:r>
              <a:rPr lang="zh-CN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讲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难懂</a:t>
            </a:r>
            <a:r>
              <a:rPr lang="zh-CN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特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枯燥，难证难过没意义</a:t>
            </a:r>
            <a:endParaRPr lang="en-US" altLang="zh-CN" sz="22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课程功能：</a:t>
            </a:r>
            <a:endParaRPr lang="en-US" altLang="zh-CN" sz="22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715963" indent="-715963" eaLnBrk="1" hangingPunct="1">
              <a:buNone/>
            </a:pPr>
            <a:r>
              <a:rPr lang="en-US" altLang="zh-CN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(1) 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重塑思维模式，推理更加精密，提升哲学分析的能力，批判性思维能力更强。</a:t>
            </a:r>
            <a:endParaRPr lang="en-US" altLang="zh-CN" sz="22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801688" indent="-801688" eaLnBrk="1" hangingPunct="1">
              <a:buNone/>
            </a:pPr>
            <a:r>
              <a:rPr lang="en-US" altLang="zh-CN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(2) 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高阶逻辑</a:t>
            </a:r>
            <a:r>
              <a:rPr lang="zh-CN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课程的基础，对学好高阶课程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有益。</a:t>
            </a:r>
            <a:endParaRPr lang="en-US" altLang="zh-CN" sz="22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(3) 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zh-CN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读哲学和逻辑学的研究生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大有裨益。</a:t>
            </a:r>
            <a:endParaRPr lang="en-US" altLang="zh-CN" sz="22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715963" indent="-715963" eaLnBrk="1" hangingPunct="1">
              <a:buNone/>
            </a:pPr>
            <a:r>
              <a:rPr lang="en-US" altLang="zh-CN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(4) 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加深</a:t>
            </a:r>
            <a:r>
              <a:rPr lang="zh-CN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对哲学的理解，不会在众多哲学体系中迷失（中西印马宗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）。</a:t>
            </a:r>
            <a:endParaRPr lang="en-US" altLang="zh-CN" sz="22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719138" indent="-719138" eaLnBrk="1" hangingPunct="1">
              <a:buNone/>
            </a:pPr>
            <a:r>
              <a:rPr lang="en-US" altLang="zh-CN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(5) 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学</a:t>
            </a:r>
            <a:r>
              <a:rPr lang="zh-CN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得好，人聪明，考研上岸率更高。</a:t>
            </a:r>
            <a:endParaRPr lang="en-US" altLang="zh-CN" sz="22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719138" indent="-719138" eaLnBrk="1" hangingPunct="1">
              <a:buNone/>
            </a:pPr>
            <a:r>
              <a:rPr lang="en-US" altLang="zh-CN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(6) 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不能</a:t>
            </a:r>
            <a:r>
              <a:rPr lang="zh-CN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使你口若悬河滔滔不绝，但能使你谨言慎行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200" b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5"/>
          <p:cNvSpPr>
            <a:spLocks noChangeShapeType="1"/>
          </p:cNvSpPr>
          <p:nvPr/>
        </p:nvSpPr>
        <p:spPr bwMode="auto">
          <a:xfrm>
            <a:off x="3635375" y="2060575"/>
            <a:ext cx="1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rgbClr val="113C0E"/>
                </a:solidFill>
              </a:rPr>
              <a:t>学 习 态 度</a:t>
            </a:r>
            <a:endParaRPr lang="zh-CN" altLang="en-US" sz="2400" b="1" smtClean="0">
              <a:solidFill>
                <a:srgbClr val="113C0E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69201" y="1259632"/>
            <a:ext cx="8229600" cy="4420493"/>
          </a:xfrm>
        </p:spPr>
        <p:txBody>
          <a:bodyPr/>
          <a:lstStyle/>
          <a:p>
            <a:pPr marL="514350" indent="-514350" eaLnBrk="1" hangingPunct="1">
              <a:buFont typeface="+mj-ea"/>
              <a:buAutoNum type="circleNumDbPlain"/>
            </a:pPr>
            <a:r>
              <a:rPr lang="zh-CN" altLang="en-US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高中生</a:t>
            </a:r>
            <a:r>
              <a:rPr lang="en-US" altLang="zh-CN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分数升学</a:t>
            </a:r>
            <a:r>
              <a:rPr lang="en-US" altLang="zh-CN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)-</a:t>
            </a:r>
            <a:r>
              <a:rPr lang="zh-CN" altLang="en-US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大学生</a:t>
            </a:r>
            <a:r>
              <a:rPr lang="en-US" altLang="zh-CN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升学就业</a:t>
            </a:r>
            <a:r>
              <a:rPr lang="en-US" altLang="zh-CN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)-</a:t>
            </a: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社会人</a:t>
            </a:r>
            <a:r>
              <a:rPr lang="zh-CN" altLang="en-US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，失去目标</a:t>
            </a:r>
            <a:r>
              <a:rPr lang="en-US" altLang="zh-CN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迷茫</a:t>
            </a:r>
            <a:r>
              <a:rPr lang="en-US" altLang="zh-CN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沉迷，理想</a:t>
            </a:r>
            <a:r>
              <a:rPr lang="en-US" altLang="zh-CN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独立</a:t>
            </a:r>
            <a:r>
              <a:rPr lang="en-US" altLang="zh-CN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自律</a:t>
            </a:r>
            <a:endParaRPr lang="en-US" altLang="zh-CN" sz="28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buFont typeface="+mj-ea"/>
              <a:buAutoNum type="circleNumDbPlain"/>
            </a:pPr>
            <a:r>
              <a:rPr lang="zh-CN" altLang="en-US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读书明理，是提升思维、学识、技能、境界，立足社会实现理想的最好方式。书为自己读。</a:t>
            </a:r>
            <a:endParaRPr lang="en-US" altLang="zh-CN" sz="28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buFont typeface="+mj-ea"/>
              <a:buAutoNum type="circleNumDbPlain"/>
            </a:pPr>
            <a:r>
              <a:rPr lang="zh-CN" altLang="en-US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父母</a:t>
            </a: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赚钱不容易，高考不容易</a:t>
            </a:r>
            <a:r>
              <a:rPr lang="zh-CN" altLang="en-US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，老师备课讲课不容易，来</a:t>
            </a: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了就好好学习</a:t>
            </a:r>
            <a:r>
              <a:rPr lang="zh-CN" altLang="en-US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buFont typeface="+mj-ea"/>
              <a:buAutoNum type="circleNumDbPlain"/>
            </a:pPr>
            <a:r>
              <a:rPr lang="zh-CN" altLang="en-US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如果不读研，学校生涯也就剩下三年了。</a:t>
            </a:r>
            <a:endParaRPr lang="en-US" altLang="zh-CN" sz="28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buFont typeface="+mj-ea"/>
              <a:buAutoNum type="circleNumDbPlain"/>
            </a:pPr>
            <a:r>
              <a:rPr lang="zh-CN" altLang="en-US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学校和社会很卷，不要躺平摆烂。</a:t>
            </a:r>
            <a:endParaRPr lang="en-US" altLang="zh-CN" sz="28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buFont typeface="+mj-ea"/>
              <a:buAutoNum type="circleNumDbPlain"/>
            </a:pPr>
            <a:r>
              <a:rPr lang="zh-CN" altLang="en-US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困难像弹簧，看你强不强？你强它就弱，你弱它就强。不要自我劝退。</a:t>
            </a:r>
            <a:endParaRPr lang="en-US" altLang="zh-CN" sz="28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7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5"/>
          <p:cNvSpPr>
            <a:spLocks noChangeShapeType="1"/>
          </p:cNvSpPr>
          <p:nvPr/>
        </p:nvSpPr>
        <p:spPr bwMode="auto">
          <a:xfrm>
            <a:off x="3635375" y="2060575"/>
            <a:ext cx="1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rgbClr val="113C0E"/>
                </a:solidFill>
              </a:rPr>
              <a:t>学习方法</a:t>
            </a:r>
            <a:endParaRPr lang="zh-CN" altLang="en-US" sz="2400" b="1" smtClean="0">
              <a:solidFill>
                <a:srgbClr val="113C0E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69435" y="1340768"/>
            <a:ext cx="8229600" cy="4420493"/>
          </a:xfrm>
        </p:spPr>
        <p:txBody>
          <a:bodyPr/>
          <a:lstStyle/>
          <a:p>
            <a:pPr marL="514350" indent="-514350" eaLnBrk="1" hangingPunct="1">
              <a:lnSpc>
                <a:spcPts val="3600"/>
              </a:lnSpc>
              <a:buFont typeface="+mj-ea"/>
              <a:buAutoNum type="circleNumDbPlain"/>
            </a:pP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逻辑理论是灰色的，而不是彩色的（罗翔的课）；要善于欣赏逻辑公理系统和完全性定理的美，培养学习和</a:t>
            </a: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研究的兴趣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兴趣好奇</a:t>
            </a: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最好老师。</a:t>
            </a:r>
            <a:endParaRPr lang="en-US" altLang="zh-CN" sz="2400" b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lnSpc>
                <a:spcPts val="3600"/>
              </a:lnSpc>
              <a:buFont typeface="+mj-ea"/>
              <a:buAutoNum type="circleNumDbPlain"/>
            </a:pP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阅读</a:t>
            </a: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悖论方面书籍，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如陈波</a:t>
            </a:r>
            <a:r>
              <a:rPr lang="en-US" altLang="zh-CN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《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悖论研究</a:t>
            </a:r>
            <a:r>
              <a:rPr lang="en-US" altLang="zh-CN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》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、张建军</a:t>
            </a:r>
            <a:r>
              <a:rPr lang="en-US" altLang="zh-CN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《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逻辑悖论研究引论</a:t>
            </a:r>
            <a:r>
              <a:rPr lang="en-US" altLang="zh-CN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》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u="sng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Michael Clark’s </a:t>
            </a:r>
            <a:r>
              <a:rPr lang="en-US" altLang="zh-CN" sz="2400" b="1" i="1" u="sng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Paradoxes from A to Z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，培养对逻辑学的兴趣。</a:t>
            </a:r>
            <a:endParaRPr lang="en-US" altLang="zh-CN" sz="2400" b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lnSpc>
                <a:spcPts val="3600"/>
              </a:lnSpc>
              <a:buFont typeface="+mj-ea"/>
              <a:buAutoNum type="circleNumDbPlain"/>
            </a:pP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课前认真预习，不懂的地方作记号，上课能领悟更多。</a:t>
            </a:r>
            <a:endParaRPr lang="en-US" altLang="zh-CN" sz="24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lnSpc>
                <a:spcPts val="3600"/>
              </a:lnSpc>
              <a:buFont typeface="+mj-ea"/>
              <a:buAutoNum type="circleNumDbPlain"/>
            </a:pP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课堂专心听讲，巩固预习成果，消除错误理解，解决不懂之处。</a:t>
            </a:r>
            <a:endParaRPr lang="en-US" altLang="zh-CN" sz="24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lnSpc>
                <a:spcPts val="3600"/>
              </a:lnSpc>
              <a:buFont typeface="+mj-ea"/>
              <a:buAutoNum type="circleNumDbPlain"/>
            </a:pP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课后先复习，再认真完成作业，巩固课堂学习成果。</a:t>
            </a:r>
            <a:endParaRPr lang="en-US" altLang="zh-CN" sz="2400" b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lnSpc>
                <a:spcPct val="150000"/>
              </a:lnSpc>
              <a:buFont typeface="+mj-ea"/>
              <a:buAutoNum type="circleNumDbPlain"/>
            </a:pPr>
            <a:endParaRPr lang="en-US" altLang="zh-CN" sz="24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615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5"/>
          <p:cNvSpPr>
            <a:spLocks noChangeShapeType="1"/>
          </p:cNvSpPr>
          <p:nvPr/>
        </p:nvSpPr>
        <p:spPr bwMode="auto">
          <a:xfrm>
            <a:off x="3635375" y="2060575"/>
            <a:ext cx="1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rgbClr val="113C0E"/>
                </a:solidFill>
              </a:rPr>
              <a:t>学习方法</a:t>
            </a:r>
            <a:endParaRPr lang="zh-CN" altLang="en-US" sz="2400" b="1" smtClean="0">
              <a:solidFill>
                <a:srgbClr val="113C0E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72883" y="1318061"/>
            <a:ext cx="8229600" cy="4492501"/>
          </a:xfrm>
        </p:spPr>
        <p:txBody>
          <a:bodyPr/>
          <a:lstStyle/>
          <a:p>
            <a:pPr marL="514350" indent="-514350" eaLnBrk="1" hangingPunct="1">
              <a:lnSpc>
                <a:spcPts val="3500"/>
              </a:lnSpc>
              <a:buFont typeface="+mj-ea"/>
              <a:buAutoNum type="circleNumDbPlain" startAt="6"/>
            </a:pP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自行组队成立学习小组（</a:t>
            </a:r>
            <a:r>
              <a:rPr lang="en-US" altLang="zh-CN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2-3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人），平时一起讨论做作业，期末区分基础</a:t>
            </a:r>
            <a:r>
              <a:rPr lang="en-US" altLang="zh-CN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重点</a:t>
            </a:r>
            <a:r>
              <a:rPr lang="en-US" altLang="zh-CN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难点，考前巩固基础</a:t>
            </a:r>
            <a:r>
              <a:rPr lang="en-US" altLang="zh-CN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保底，抓住重点</a:t>
            </a:r>
            <a:r>
              <a:rPr lang="en-US" altLang="zh-CN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提分，突破难点</a:t>
            </a:r>
            <a:r>
              <a:rPr lang="en-US" altLang="zh-CN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拔尖。</a:t>
            </a:r>
            <a:endParaRPr lang="en-US" altLang="zh-CN" sz="2400" b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lnSpc>
                <a:spcPts val="3500"/>
              </a:lnSpc>
              <a:buFont typeface="+mj-ea"/>
              <a:buAutoNum type="circleNumDbPlain" startAt="6"/>
            </a:pP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经常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梳理知识点，画出知识体系的语义网，标记不懂的知识</a:t>
            </a: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点。</a:t>
            </a:r>
            <a:endParaRPr lang="en-US" altLang="zh-CN" sz="24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lnSpc>
                <a:spcPts val="3500"/>
              </a:lnSpc>
              <a:buFont typeface="+mj-ea"/>
              <a:buAutoNum type="circleNumDbPlain" startAt="6"/>
            </a:pP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依据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例子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反复</a:t>
            </a: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理解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概念定义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掌握</a:t>
            </a: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定义基础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上理解定理证明及方法（反证法和数学归纳法），在理解定理证明基础上尝试证明定理，灵活应用定义和定理来做作业</a:t>
            </a: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lnSpc>
                <a:spcPts val="3500"/>
              </a:lnSpc>
              <a:buFont typeface="+mj-ea"/>
              <a:buAutoNum type="circleNumDbPlain" startAt="6"/>
            </a:pP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仍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有不懂的找学霸</a:t>
            </a:r>
            <a:r>
              <a:rPr lang="en-US" altLang="zh-CN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助教</a:t>
            </a:r>
            <a:r>
              <a:rPr lang="en-US" altLang="zh-CN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老师解答和讨论</a:t>
            </a: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lnSpc>
                <a:spcPts val="3500"/>
              </a:lnSpc>
              <a:buFont typeface="+mj-ea"/>
              <a:buAutoNum type="circleNumDbPlain" startAt="6"/>
            </a:pP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每周日学委收集齐需要答疑的问题，</a:t>
            </a:r>
            <a:r>
              <a:rPr lang="en-US" altLang="zh-CN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word</a:t>
            </a: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文档发到我邮箱。</a:t>
            </a:r>
            <a:endParaRPr lang="en-US" altLang="zh-CN" sz="2400" b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132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157308075</TotalTime>
  <Pages>0</Pages>
  <Words>1431</Words>
  <Characters>0</Characters>
  <Application>Microsoft Office PowerPoint</Application>
  <DocSecurity>0</DocSecurity>
  <PresentationFormat>全屏显示(4:3)</PresentationFormat>
  <Lines>0</Lines>
  <Paragraphs>129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默认设计模板</vt:lpstr>
      <vt:lpstr>数理逻辑基础</vt:lpstr>
      <vt:lpstr>PowerPoint 演示文稿</vt:lpstr>
      <vt:lpstr>教 材 信 息</vt:lpstr>
      <vt:lpstr>时间安排与上课规定</vt:lpstr>
      <vt:lpstr>成 绩 评 定</vt:lpstr>
      <vt:lpstr>课程特点与课程功能</vt:lpstr>
      <vt:lpstr>学 习 态 度</vt:lpstr>
      <vt:lpstr>学习方法</vt:lpstr>
      <vt:lpstr>学习方法</vt:lpstr>
      <vt:lpstr>学习工具</vt:lpstr>
      <vt:lpstr>数理逻辑简介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HP</cp:lastModifiedBy>
  <cp:revision>2838</cp:revision>
  <cp:lastPrinted>1899-12-30T00:00:00Z</cp:lastPrinted>
  <dcterms:created xsi:type="dcterms:W3CDTF">2012-11-27T10:24:11Z</dcterms:created>
  <dcterms:modified xsi:type="dcterms:W3CDTF">2023-08-29T11:45:28Z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2052-8.1.0.3483</vt:lpwstr>
  </property>
</Properties>
</file>