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96" r:id="rId3"/>
    <p:sldId id="397" r:id="rId4"/>
    <p:sldId id="293" r:id="rId5"/>
    <p:sldId id="294" r:id="rId6"/>
    <p:sldId id="295" r:id="rId7"/>
    <p:sldId id="399" r:id="rId8"/>
    <p:sldId id="400" r:id="rId9"/>
    <p:sldId id="401" r:id="rId10"/>
    <p:sldId id="398" r:id="rId11"/>
    <p:sldId id="341" r:id="rId12"/>
    <p:sldId id="402" r:id="rId13"/>
    <p:sldId id="392" r:id="rId14"/>
    <p:sldId id="372" r:id="rId15"/>
    <p:sldId id="403" r:id="rId16"/>
    <p:sldId id="375" r:id="rId17"/>
    <p:sldId id="385" r:id="rId18"/>
    <p:sldId id="405" r:id="rId19"/>
    <p:sldId id="395" r:id="rId20"/>
    <p:sldId id="404" r:id="rId21"/>
    <p:sldId id="378" r:id="rId22"/>
    <p:sldId id="380" r:id="rId23"/>
    <p:sldId id="383" r:id="rId24"/>
    <p:sldId id="381" r:id="rId25"/>
    <p:sldId id="384" r:id="rId26"/>
    <p:sldId id="406" r:id="rId27"/>
    <p:sldId id="315" r:id="rId28"/>
    <p:sldId id="387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77"/>
    <a:srgbClr val="119F73"/>
    <a:srgbClr val="0B7DA5"/>
    <a:srgbClr val="0BA588"/>
    <a:srgbClr val="113C0E"/>
    <a:srgbClr val="006C31"/>
    <a:srgbClr val="00823B"/>
    <a:srgbClr val="254A00"/>
    <a:srgbClr val="274E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83" autoAdjust="0"/>
  </p:normalViewPr>
  <p:slideViewPr>
    <p:cSldViewPr snapToObjects="1">
      <p:cViewPr varScale="1">
        <p:scale>
          <a:sx n="110" d="100"/>
          <a:sy n="110" d="100"/>
        </p:scale>
        <p:origin x="-1560" y="-96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F5D0F-C304-44C8-89FB-5D91F89E51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16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0B5AB-0DD2-4B53-A03D-B5F4E5C6C77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37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54155-A265-4932-A6DA-082D78360E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3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85FD-E14C-4F37-A4CB-DF6BF2FC238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773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ACA7-8BC7-4018-AEB5-AD606FDBA4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007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76C7-860B-416D-AA31-FF724BDAFF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12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90B2A-8DCA-463F-A9D7-DD0AADDB3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70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76682-9480-4846-8C88-89A05408429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928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63E33-EE80-43C6-9727-8AE9D56A5A4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80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ACDA3-C631-403E-BCE2-C466F71E67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8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B684F-5D5B-4ECE-975F-A0E9502E71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85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A9A43-2D14-4F7B-BC68-0234BECF37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09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5D96F-42A8-422A-8736-2F6E35CA7C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00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0857-D3FA-49BE-B63C-2069C7F7F27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980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DAD0BD-3B20-4B47-8043-C12E9B8256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lanshux@126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ic.microsoft.com/" TargetMode="External"/><Relationship Id="rId3" Type="http://schemas.openxmlformats.org/officeDocument/2006/relationships/hyperlink" Target="../&#25945;&#23398;&#36741;&#21161;&#26448;&#26009;/Logic&#24120;&#29992;&#31526;&#21495;&#23383;&#20307;&#29256;.zip" TargetMode="External"/><Relationship Id="rId7" Type="http://schemas.openxmlformats.org/officeDocument/2006/relationships/hyperlink" Target="http://www.jstor.org/" TargetMode="External"/><Relationship Id="rId2" Type="http://schemas.openxmlformats.org/officeDocument/2006/relationships/hyperlink" Target="../&#25945;&#26448;/windjview.ra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cholar.google.com/" TargetMode="External"/><Relationship Id="rId5" Type="http://schemas.openxmlformats.org/officeDocument/2006/relationships/hyperlink" Target="https://www.wikipedia.org/" TargetMode="External"/><Relationship Id="rId10" Type="http://schemas.openxmlformats.org/officeDocument/2006/relationships/hyperlink" Target="http://www.thefreedictionary.com/" TargetMode="External"/><Relationship Id="rId4" Type="http://schemas.openxmlformats.org/officeDocument/2006/relationships/hyperlink" Target="https://plato.stanford.edu/" TargetMode="External"/><Relationship Id="rId9" Type="http://schemas.openxmlformats.org/officeDocument/2006/relationships/hyperlink" Target="http://www.cnki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429000"/>
            <a:ext cx="6192838" cy="12954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113C0E"/>
                </a:solidFill>
                <a:latin typeface="楷体_GB2312"/>
              </a:rPr>
              <a:t>袁永锋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smtClean="0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ganlanshux@126.com</a:t>
            </a:r>
            <a:r>
              <a:rPr lang="en-US" altLang="zh-CN" sz="1800" b="1" dirty="0" smtClean="0">
                <a:solidFill>
                  <a:srgbClr val="006C3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CN" sz="1800" b="1" dirty="0" smtClean="0">
              <a:solidFill>
                <a:srgbClr val="113C0E"/>
              </a:solidFill>
              <a:latin typeface="楷体_GB2312"/>
            </a:endParaRPr>
          </a:p>
          <a:p>
            <a:pPr eaLnBrk="1" hangingPunct="1"/>
            <a:r>
              <a:rPr lang="zh-CN" altLang="en-US" sz="1800" b="1" dirty="0" smtClean="0">
                <a:solidFill>
                  <a:srgbClr val="113C0E"/>
                </a:solidFill>
                <a:latin typeface="楷体_GB2312"/>
              </a:rPr>
              <a:t>中山大学 哲学系</a:t>
            </a:r>
            <a:r>
              <a:rPr lang="en-US" altLang="zh-CN" sz="1800" b="1" dirty="0" smtClean="0">
                <a:solidFill>
                  <a:srgbClr val="113C0E"/>
                </a:solidFill>
                <a:latin typeface="楷体_GB2312"/>
              </a:rPr>
              <a:t>(</a:t>
            </a:r>
            <a:r>
              <a:rPr lang="zh-CN" altLang="en-US" sz="1800" b="1" smtClean="0">
                <a:solidFill>
                  <a:srgbClr val="113C0E"/>
                </a:solidFill>
                <a:latin typeface="楷体_GB2312"/>
              </a:rPr>
              <a:t>珠海</a:t>
            </a:r>
            <a:r>
              <a:rPr lang="en-US" altLang="zh-CN" sz="1800" b="1" smtClean="0">
                <a:solidFill>
                  <a:srgbClr val="113C0E"/>
                </a:solidFill>
                <a:latin typeface="楷体_GB2312"/>
              </a:rPr>
              <a:t>)</a:t>
            </a:r>
            <a:endParaRPr lang="en-US" altLang="zh-CN" sz="1800" b="1" dirty="0" smtClean="0">
              <a:solidFill>
                <a:srgbClr val="113C0E"/>
              </a:solidFill>
              <a:latin typeface="楷体_GB231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smtClean="0">
                <a:solidFill>
                  <a:srgbClr val="113C0E"/>
                </a:solidFill>
                <a:latin typeface="+mj-ea"/>
              </a:rPr>
              <a:t>数理逻辑基础</a:t>
            </a:r>
            <a:endParaRPr lang="zh-CN" altLang="en-US" sz="5400" b="1" dirty="0" smtClean="0">
              <a:solidFill>
                <a:srgbClr val="113C0E"/>
              </a:solidFill>
              <a:latin typeface="+mj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学习工具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12776"/>
            <a:ext cx="8229600" cy="4564509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G. Hamilton - Logic for Mathematicians-Cambridge University Press (1988) (1).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djvu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windjview.rar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软件打开。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复习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或打印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前，先安装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逻辑字体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，否则会出现乱码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斯坦福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百科：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https://plato.stanford.edu/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维基百科：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https://www.wikipedia.org/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Scholar: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https://scholar.google.com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JSTOR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http://www.jstor.org/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微软学术：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https://academic.microsoft.com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/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知网：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http://www.cnki.net/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altLang="zh-CN" sz="24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Lingoes</a:t>
            </a:r>
            <a:r>
              <a:rPr lang="zh-CN" alt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双语词典</a:t>
            </a:r>
            <a:endParaRPr lang="en-US" altLang="zh-CN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TheFreeDictionary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http://www.thefreedictionary.com</a:t>
            </a:r>
            <a:r>
              <a:rPr lang="en-US" altLang="zh-CN" sz="24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/</a:t>
            </a:r>
            <a:r>
              <a:rPr lang="en-US" altLang="zh-CN" sz="24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3923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1143001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数理逻辑简介</a:t>
            </a:r>
            <a:r>
              <a:rPr lang="en-US" altLang="zh-CN" sz="40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775"/>
            <a:ext cx="8351837" cy="5885707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单词、概念、陈述句、命题、真值、论证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推理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逻辑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有效的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好的推理，如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演绎推理（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deductive inference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亚里士多德（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Aristotle, 384-322 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b.c.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    (1)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动机：思维形式规律，不考虑思维内容，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形式化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</a:p>
          <a:p>
            <a:pPr marL="801688" indent="-534988" eaLnBrk="1" hangingPunct="1"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三段论（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syllogisms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大前提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小前提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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例子：每个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，所以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439738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有效性（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validity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如果前提为真那么结论不可能为假。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28650" indent="-266700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论证的有效性决定于它的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形式或结构，而非内容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世纪前：主要是亚里士多德式的词项逻辑（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 logic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虽然有词项逻辑，但是哲学界依然争论不断。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22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71804" y="908720"/>
            <a:ext cx="8376457" cy="5400600"/>
          </a:xfrm>
        </p:spPr>
        <p:txBody>
          <a:bodyPr/>
          <a:lstStyle/>
          <a:p>
            <a:pPr eaLnBrk="1" hangingPunct="1">
              <a:lnSpc>
                <a:spcPts val="3200"/>
              </a:lnSpc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自然语言和学术语言：模糊性和歧义性</a:t>
            </a:r>
            <a:endParaRPr lang="en-US" altLang="zh-CN" sz="2400" b="1" smtClean="0">
              <a:solidFill>
                <a:srgbClr val="113C0E"/>
              </a:solidFill>
              <a:latin typeface="楷体_GB2312"/>
            </a:endParaRPr>
          </a:p>
          <a:p>
            <a:pPr eaLnBrk="1" hangingPunct="1">
              <a:lnSpc>
                <a:spcPts val="3200"/>
              </a:lnSpc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例子：据说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是外国人中文十级</a:t>
            </a:r>
            <a:r>
              <a:rPr lang="zh-CN" altLang="en-US" sz="2400" b="1">
                <a:solidFill>
                  <a:srgbClr val="113C0E"/>
                </a:solidFill>
                <a:latin typeface="楷体_GB2312"/>
              </a:rPr>
              <a:t>考题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：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1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）冬天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：能穿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多少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穿多少；夏天：能穿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多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少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穿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多少。</a:t>
            </a:r>
            <a:endParaRPr lang="zh-CN" altLang="en-US" sz="2400" b="1" dirty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2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）剩男剩女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产生的两个原因：一是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谁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都看不上，二是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谁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都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看不上。</a:t>
            </a:r>
            <a:endParaRPr lang="zh-CN" altLang="en-US" sz="2400" b="1" dirty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3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）单身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狗产生的两个原因：一是喜欢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一个人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，二是喜欢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一个人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。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marL="984250" indent="-801688" eaLnBrk="1" hangingPunct="1">
              <a:lnSpc>
                <a:spcPts val="3200"/>
              </a:lnSpc>
              <a:buNone/>
            </a:pP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（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4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）一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个女孩打电话给男朋友：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“明天</a:t>
            </a:r>
            <a:r>
              <a:rPr lang="en-US" altLang="zh-CN" sz="2400" b="1" dirty="0" smtClean="0">
                <a:solidFill>
                  <a:srgbClr val="113C0E"/>
                </a:solidFill>
                <a:latin typeface="楷体_GB2312"/>
              </a:rPr>
              <a:t>10:00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到扬名广场买衣服。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如果你到了，我还没到，你就</a:t>
            </a:r>
            <a:r>
              <a:rPr lang="zh-CN" altLang="en-US" sz="2400" b="1" dirty="0">
                <a:solidFill>
                  <a:srgbClr val="00B050"/>
                </a:solidFill>
                <a:latin typeface="楷体_GB2312"/>
              </a:rPr>
              <a:t>等着吧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。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如果我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到了，你还没到，你就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等着吧</a:t>
            </a:r>
            <a:r>
              <a:rPr lang="zh-CN" altLang="en-US" sz="2400" b="1" dirty="0">
                <a:solidFill>
                  <a:srgbClr val="113C0E"/>
                </a:solidFill>
                <a:latin typeface="楷体_GB2312"/>
              </a:rPr>
              <a:t>。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”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marL="361950" indent="-361950" eaLnBrk="1" hangingPunct="1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秃头悖论：</a:t>
            </a:r>
            <a:r>
              <a:rPr lang="en-US" altLang="zh-CN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根？如果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一个有</a:t>
            </a:r>
            <a:r>
              <a:rPr lang="en-US" altLang="zh-CN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根头发的人被称为</a:t>
            </a:r>
            <a:r>
              <a:rPr lang="zh-CN" altLang="en-US" sz="2400" b="1" dirty="0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秃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，那么有</a:t>
            </a:r>
            <a:r>
              <a:rPr lang="en-US" altLang="zh-CN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+ 1</a:t>
            </a:r>
            <a:r>
              <a:rPr lang="zh-CN" altLang="en-US" sz="2400" b="1" dirty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根头发的人也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秃头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2569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0997" y="692696"/>
            <a:ext cx="8496944" cy="4752528"/>
          </a:xfrm>
        </p:spPr>
        <p:txBody>
          <a:bodyPr/>
          <a:lstStyle/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哲学概念：无统一定义，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五行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：金木水火土？五脏：心肝脾肺肾？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经络穴位？热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上火湿毒？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佛道、菩萨道、畜生道、道家、中道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气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：气本体、理与气、气血、空气、氧气、习气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红色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：特定波长光线、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物体的表面结构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、意识经验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538163" eaLnBrk="1" hangingPunct="1">
              <a:buNone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心灵、意识</a:t>
            </a:r>
            <a:r>
              <a:rPr lang="zh-CN" altLang="en-US" sz="2400" b="1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、潜意识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、大脑、图灵机、阿赖耶识？</a:t>
            </a:r>
            <a:endParaRPr lang="en-US" altLang="zh-CN" sz="2400" b="1" smtClean="0">
              <a:solidFill>
                <a:srgbClr val="113C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模糊性与歧义性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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无止境的哲学辩论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marL="361950" indent="-361950" eaLnBrk="1" hangingPunct="1"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数学语言：精确性和无歧义性</a:t>
            </a: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空集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楷体_GB2312"/>
              </a:rPr>
              <a:t>: 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原子集，无任何元素</a:t>
            </a:r>
            <a:endParaRPr lang="en-US" altLang="zh-CN" sz="2400" b="1" smtClean="0">
              <a:solidFill>
                <a:srgbClr val="113C0E"/>
              </a:solidFill>
              <a:latin typeface="楷体_GB2312"/>
            </a:endParaRP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自然数：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,{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}}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,{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}, 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,{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  <a:sym typeface="LogicA"/>
              </a:rPr>
              <a:t>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}}}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……</a:t>
            </a: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后继函数：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’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0’=1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 1’=2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……</a:t>
            </a:r>
          </a:p>
          <a:p>
            <a:pPr marL="800100" indent="-457200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加法：由后继函数定义，乘法：由加法定义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153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134566"/>
            <a:ext cx="8351837" cy="5318770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莱布尼茨（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G. W. 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Leibniz, 1646-1716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439738" eaLnBrk="1" hangingPunct="1">
              <a:buNone/>
            </a:pP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构造精确且无歧义的普遍文字（</a:t>
            </a:r>
            <a:r>
              <a:rPr lang="en-US" altLang="zh-CN" sz="2400"/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universal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）或符号语言，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符号化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，二进制语言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439738" eaLnBrk="1" hangingPunct="1">
              <a:buNone/>
            </a:pP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通过符号语言的逻辑演算（</a:t>
            </a:r>
            <a:r>
              <a:rPr lang="en-US" altLang="zh-CN" sz="2400"/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logical calculus 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）来消除争论，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数学化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布尔（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George Boole, 1815-1864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400" b="1" i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The Mathematical Analysis of Logic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(1847),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布尔的逻辑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代数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86126"/>
              </p:ext>
            </p:extLst>
          </p:nvPr>
        </p:nvGraphicFramePr>
        <p:xfrm>
          <a:off x="1187623" y="4140788"/>
          <a:ext cx="1656183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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36023"/>
              </p:ext>
            </p:extLst>
          </p:nvPr>
        </p:nvGraphicFramePr>
        <p:xfrm>
          <a:off x="3491880" y="4140788"/>
          <a:ext cx="1656183" cy="1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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88330"/>
              </p:ext>
            </p:extLst>
          </p:nvPr>
        </p:nvGraphicFramePr>
        <p:xfrm>
          <a:off x="5940152" y="4158902"/>
          <a:ext cx="1656183" cy="1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LogicA"/>
                        </a:rPr>
                        <a:t>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4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Logic\AppData\Roaming\Tencent\Users\469677958\QQ\WinTemp\RichOle\L4J7F7R$A%1HTY356WOHW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61568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808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01686" y="836712"/>
            <a:ext cx="8351837" cy="5390778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德摩根（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Morgan, 1806-1871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De 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Morgan's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laws, </a:t>
            </a:r>
            <a: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(</a:t>
            </a:r>
            <a:r>
              <a:rPr lang="el-GR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</a:t>
            </a:r>
            <a:r>
              <a:rPr lang="en-US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)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 </a:t>
            </a:r>
            <a:r>
              <a:rPr lang="el-GR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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</a:t>
            </a:r>
            <a:r>
              <a:rPr lang="el-GR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</a:t>
            </a:r>
            <a:r>
              <a:rPr lang="en-US" altLang="zh-CN" sz="2400" b="1" dirty="0" smtClean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,</a:t>
            </a:r>
            <a: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/>
            </a:r>
            <a:b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</a:br>
            <a: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                          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(</a:t>
            </a:r>
            <a:r>
              <a:rPr lang="el-GR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</a:t>
            </a:r>
            <a:r>
              <a:rPr lang="en-US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)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 </a:t>
            </a:r>
            <a:r>
              <a:rPr lang="el-GR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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</a:t>
            </a:r>
            <a:r>
              <a:rPr lang="el-GR" altLang="zh-CN" sz="2400" b="1" dirty="0">
                <a:solidFill>
                  <a:srgbClr val="113C0E"/>
                </a:solidFill>
                <a:latin typeface="Times New Roman"/>
                <a:cs typeface="Times New Roman"/>
                <a:sym typeface="LogicA"/>
              </a:rPr>
              <a:t>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弗雷格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Gottlob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Frege, 1848-1925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altLang="zh-CN" sz="2400" b="1" i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Begriffsschrift</a:t>
            </a:r>
            <a:r>
              <a:rPr lang="zh-CN" altLang="en-US" sz="2400" b="1" i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概念文字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1879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，现代逻辑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数理逻辑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的起点。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一致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且完全的命题逻辑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系统，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公理化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b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(ii)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引入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量词，将谓词函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项化，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数学化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iii)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量词逻辑或谓词逻辑的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创立，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(iv)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逻辑理论应用于哲学分析。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数理逻辑之父，分析哲学之父，亚里士多德以来最伟大的逻辑学家。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罗素（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Bertrand Russell, 1872-1970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）与怀特海（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A. N. Whitehead, 1861-1947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b="1" i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Principia Mathematica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数学基础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？纯粹数学可以从逻辑前提中推导出来？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969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2555" y="1124744"/>
            <a:ext cx="8351837" cy="5472608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逻辑主义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：数学可以还原为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素朴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集合论，集合论可以还原为逻辑。（物理主义？心理主义？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自然数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集合，加一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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后继函数，加法，乘法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…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集合论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悖论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Cantor’s, Burali-forti’s, Russell’s Paradox, Mirimanoff's paradox </a:t>
            </a: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罗素悖论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R:={X | X is a set and 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X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弗雷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格的崩溃，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次数学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危机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罗素类型论、公理集合论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ZFC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NBG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一致性？完全性？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希尔伯特（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David Hilbert, 1862-1943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为算术建立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一致（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）且完全（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）的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14851877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22119" y="908720"/>
            <a:ext cx="8351837" cy="594928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皮亚诺（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G. Peano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1889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: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皮亚诺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算术系统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Peano’s arithmetic system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8888" indent="-896938" eaLnBrk="1" hangingPunct="1">
              <a:buNone/>
            </a:pP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是自然数。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8888" indent="-896938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每个自然数都有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后继。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8888" indent="-896938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不是任何自然数的后继。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8888" indent="-896938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b="1" i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的后继与</a:t>
            </a:r>
            <a:r>
              <a:rPr lang="en-US" altLang="zh-CN" sz="2400" b="1" i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的后继相等，那么</a:t>
            </a:r>
            <a:r>
              <a:rPr lang="en-US" altLang="zh-CN" sz="2400" b="1" i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sz="2400" b="1" i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8888" indent="-896938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如果一个命题对于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成立，并且</a:t>
            </a:r>
            <a:r>
              <a:rPr lang="zh-CN" altLang="en-US" sz="2400" b="1" u="sng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该命题对</a:t>
            </a:r>
            <a:r>
              <a:rPr lang="en-US" altLang="zh-CN" sz="2400" b="1" i="1" u="sng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u="sng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成立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蕴涵</a:t>
            </a:r>
            <a:r>
              <a:rPr lang="zh-CN" altLang="en-US" sz="2400" b="1" u="sng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它对</a:t>
            </a:r>
            <a:r>
              <a:rPr lang="en-US" altLang="zh-CN" sz="2400" b="1" i="1" u="sng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u="sng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的后继成立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，那么这个命题对所有自然数都成立（归纳公理）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归纳公理与秃头悖论的推理过程，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modus ponens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个问题：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皮亚诺算术系统的定理都是算术真理吗？可靠性？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0" eaLnBrk="1" hangingPunct="1">
              <a:buNone/>
            </a:pP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算术真理都是皮亚诺算术系统的定理吗？完全性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105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13397" y="1124744"/>
            <a:ext cx="8351837" cy="4526682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哥德尔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Kurt Gödel, 1906-1978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）：不完全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性定理（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Incompleteness theorem,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1931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皮亚诺算术系统中，存在一个不可证的真命题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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，而且它的否定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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也是不可证的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希尔伯特的理想破灭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数理逻辑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四论：集合论、模型论、证明论与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递归论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哥德尔不完全性定理的递归论本质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哲学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逻辑：真势模态、时间模态、认知模态、信念模态、道义模态，克里普克可能世界语义学，公理系统；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C. I. Lewis,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Saul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Kripke, G. H. von Wright, Jaakko Hintikka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等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其他哲学逻辑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259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447151" y="1772816"/>
            <a:ext cx="3538736" cy="258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课程通知</a:t>
            </a:r>
            <a:endParaRPr lang="en-US" altLang="zh-CN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教材</a:t>
            </a:r>
            <a:endParaRPr lang="en-US" altLang="zh-CN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en-US" altLang="zh-CN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PPT</a:t>
            </a:r>
          </a:p>
          <a:p>
            <a:pPr eaLnBrk="1" hangingPunct="1"/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课后答疑</a:t>
            </a:r>
            <a:endParaRPr lang="en-US" altLang="zh-CN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</p:txBody>
      </p:sp>
      <p:pic>
        <p:nvPicPr>
          <p:cNvPr id="1026" name="Picture 2" descr="C:\Users\Logic\Desktop\数理逻辑基础-通关挑战群二维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3528392" cy="45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692696"/>
            <a:ext cx="8351837" cy="2150418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现代逻辑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数理逻辑的特点：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indent="-457200" eaLnBrk="1" hangingPunct="1">
              <a:buAutoNum type="arabicParenBoth"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形式化：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研究逻辑推理的形式结构，忽略内容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indent="-457200" eaLnBrk="1" hangingPunct="1">
              <a:buAutoNum type="arabicParenBoth"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符号化：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使用符号语言或人工语言来表示对象、构造语句并进行推理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（语法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indent="-457200" eaLnBrk="1" hangingPunct="1">
              <a:buAutoNum type="arabicParenBoth"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数学化：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将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数学的概念和方法应用于逻辑，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集合、关系和函数，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定义、定理、证明和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数学归纳法。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indent="-457200" eaLnBrk="1" hangingPunct="1">
              <a:buAutoNum type="arabicParenBoth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化：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为逻辑真理构造理想的公理系统，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用符号语言表达基本逻辑真理作为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公理（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Axioms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(ii)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符号语言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表达基本逻辑推理规则作为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演绎规则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Deductive rules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(iii)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给出逻辑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公式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语句的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真值条件（语义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Semantics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(iv)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证明系统的无矛盾性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一致性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证明定理都是逻辑真理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（可靠性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Soundness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(vi)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证明逻辑真理都是定理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（完全性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Completeness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361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7882" y="836712"/>
            <a:ext cx="8351837" cy="5390778"/>
          </a:xfrm>
        </p:spPr>
        <p:txBody>
          <a:bodyPr/>
          <a:lstStyle/>
          <a:p>
            <a:pPr eaLnBrk="1" hangingPunct="1"/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欧几里得</a:t>
            </a:r>
            <a:r>
              <a:rPr lang="en-US" altLang="zh-CN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几何</a:t>
            </a:r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原本</a:t>
            </a:r>
            <a:r>
              <a:rPr lang="en-US" altLang="zh-CN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：平面几何的第一次公理化</a:t>
            </a:r>
            <a:endParaRPr lang="en-US" altLang="zh-CN" sz="22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基本概念的定义：</a:t>
            </a:r>
            <a:r>
              <a:rPr lang="en-US" altLang="zh-CN" sz="22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2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2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点没有部分。</a:t>
            </a:r>
            <a:r>
              <a:rPr lang="en-US" altLang="zh-CN" sz="22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2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2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线有长度，没有宽度。</a:t>
            </a:r>
            <a:r>
              <a:rPr lang="en-US" altLang="zh-CN" sz="22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2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2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面只有长度和宽度。</a:t>
            </a:r>
            <a:r>
              <a:rPr lang="en-US" altLang="zh-CN" sz="22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2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    …...</a:t>
            </a:r>
          </a:p>
          <a:p>
            <a:pPr eaLnBrk="1" hangingPunct="1"/>
            <a:r>
              <a:rPr lang="zh-CN" altLang="en-US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平面集合的五大公理</a:t>
            </a:r>
            <a:r>
              <a:rPr lang="en-US" altLang="zh-CN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65225" indent="-803275" eaLnBrk="1" hangingPunct="1">
              <a:buNone/>
            </a:pP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任意两个点可以通过一条直线连接。</a:t>
            </a:r>
            <a:endParaRPr lang="en-US" altLang="zh-CN" sz="22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65225" indent="-803275" eaLnBrk="1" hangingPunct="1">
              <a:buNone/>
            </a:pP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任意线段能无限延长成一条直线。</a:t>
            </a:r>
            <a:endParaRPr lang="en-US" altLang="zh-CN" sz="22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65225" indent="-803275" eaLnBrk="1" hangingPunct="1">
              <a:buNone/>
            </a:pP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给定任意线段，可以以其一个端点作为圆心，该线段作为半径作一个圆。</a:t>
            </a:r>
            <a:endParaRPr lang="en-US" altLang="zh-CN" sz="22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65225" indent="-803275" eaLnBrk="1" hangingPunct="1">
              <a:buNone/>
            </a:pP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所有直角都相等。 </a:t>
            </a:r>
            <a:endParaRPr lang="en-US" altLang="zh-CN" sz="22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65225" indent="-803275" eaLnBrk="1" hangingPunct="1">
              <a:buNone/>
            </a:pP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2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2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若两条直线都与第三条直线相交，并且在同一边的内角之和小于两个直角和，则这两条直线在这一边必定相交</a:t>
            </a:r>
            <a:r>
              <a:rPr lang="zh-CN" altLang="en-US" sz="22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45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836712"/>
            <a:ext cx="8351837" cy="6264696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平面几何五大公设：</a:t>
            </a:r>
            <a:endParaRPr lang="en-US" altLang="zh-CN" sz="24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361950" eaLnBrk="1" hangingPunct="1">
              <a:buNone/>
            </a:pP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公设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等于同一个量的两个量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彼此相等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361950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公设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等量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加等量，其和仍相等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361950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公设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等量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减等量，其差仍相等。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361950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公设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彼此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能够重合的物体是全等的。</a:t>
            </a:r>
            <a:endParaRPr lang="en-US" altLang="zh-CN" sz="24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361950" eaLnBrk="1" hangingPunct="1">
              <a:buNone/>
            </a:pP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公设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整体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大于部分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8960"/>
            <a:ext cx="3960440" cy="367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9755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6586" y="1124744"/>
            <a:ext cx="8208912" cy="4382666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个问题：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该系统的定理都是平面几何的真理吗？可靠性？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平面几何的真理都是该系统的定理吗？完全性？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欧几里得平面几何的理论是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不完全的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，即存在平面几何的命题既不可证也不可驳。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如何修改欧几里得公理系统？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塔斯基初等欧几里得平面几何（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Tarski-elementary Euclidean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planes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）是完全且可判定的。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Marvin 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Jay Greenberg, Old and New Results in the Foundations of Elementary Plane Euclidean </a:t>
            </a:r>
            <a: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and Non-Euclidean 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Geometries, </a:t>
            </a:r>
            <a:r>
              <a:rPr lang="en-US" altLang="zh-CN" sz="2400" b="1" i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The American Mathematical Monthly</a:t>
            </a:r>
            <a:r>
              <a:rPr lang="en-US" altLang="zh-CN" sz="24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Taylor &amp; Francis, 2010, 117, </a:t>
            </a:r>
            <a:r>
              <a:rPr lang="en-US" altLang="zh-CN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198-219.</a:t>
            </a:r>
          </a:p>
        </p:txBody>
      </p:sp>
    </p:spTree>
    <p:extLst>
      <p:ext uri="{BB962C8B-B14F-4D97-AF65-F5344CB8AC3E}">
        <p14:creationId xmlns:p14="http://schemas.microsoft.com/office/powerpoint/2010/main" val="38044044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51620" y="2308423"/>
            <a:ext cx="3240360" cy="25923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算术真理</a:t>
            </a: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9476" y="3964608"/>
            <a:ext cx="1656420" cy="9362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算术</a:t>
            </a:r>
            <a:r>
              <a:rPr lang="zh-CN" altLang="en-US" b="1" smtClean="0">
                <a:solidFill>
                  <a:srgbClr val="254A0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endParaRPr lang="zh-CN" altLang="en-US" b="1" dirty="0">
              <a:solidFill>
                <a:srgbClr val="25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0032" y="2308423"/>
            <a:ext cx="3240360" cy="25923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rgbClr val="254A00"/>
                </a:solidFill>
                <a:latin typeface="Times New Roman" pitchFamily="18" charset="0"/>
                <a:cs typeface="Times New Roman" pitchFamily="18" charset="0"/>
              </a:rPr>
              <a:t>几何</a:t>
            </a: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真理</a:t>
            </a: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80112" y="3856646"/>
            <a:ext cx="1800200" cy="10440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rgbClr val="254A00"/>
                </a:solidFill>
                <a:latin typeface="Times New Roman" pitchFamily="18" charset="0"/>
                <a:cs typeface="Times New Roman" pitchFamily="18" charset="0"/>
              </a:rPr>
              <a:t>几何公理</a:t>
            </a:r>
            <a:endParaRPr lang="zh-CN" altLang="en-US" b="1" dirty="0">
              <a:solidFill>
                <a:srgbClr val="25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843808" y="3604617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2411760" y="3604617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367197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可靠？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8890" y="36045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完全？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475150" y="3530021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0800000">
            <a:off x="6043102" y="3530021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92080" y="359527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可靠？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0232" y="35299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完全？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9854" y="155679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数学的语义真理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275856" y="2020492"/>
            <a:ext cx="720080" cy="720080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5076056" y="2020492"/>
            <a:ext cx="792088" cy="648072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3100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" grpId="0" animBg="1"/>
      <p:bldP spid="9" grpId="0" animBg="1"/>
      <p:bldP spid="8" grpId="0"/>
      <p:bldP spid="11" grpId="0"/>
      <p:bldP spid="12" grpId="0" animBg="1"/>
      <p:bldP spid="13" grpId="0" animBg="1"/>
      <p:bldP spid="14" grpId="0"/>
      <p:bldP spid="15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36626" y="908720"/>
            <a:ext cx="7907781" cy="5201512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无穷多的逻辑真理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例子：命题逻辑真理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, (()), ……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无穷多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重言式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tautologies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例子：谓词逻辑真理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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x P(x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)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x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P(x),  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x P(x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)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x 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  <a:sym typeface="LogicA"/>
              </a:rPr>
              <a:t>P(x), ……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无穷多逻辑有效式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(logical valid)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eaLnBrk="1" hangingPunct="1"/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理性是有限的，如何刻画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把握无穷多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的逻辑真理？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研究范式：形式化，符号化，数学化，公理化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用符号语言表达基本逻辑真理作为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Axioms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(ii)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用符号语言表达基本逻辑推理规则作为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演绎规则           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Deductive rules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(iii)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给出逻辑公式的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真值条件（语义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Semantics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(iv)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证明系统的无矛盾性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一致性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(v) 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证明定理都是逻辑真理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（可靠性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Soundness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(vi) 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证明逻辑真理都是定理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（完全性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Completeness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1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914873" y="2348779"/>
            <a:ext cx="3240360" cy="25923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谓词逻辑的逻辑真理</a:t>
            </a: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62945" y="4004964"/>
            <a:ext cx="1944216" cy="93620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谓词</a:t>
            </a: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逻辑公理和推理</a:t>
            </a:r>
            <a:r>
              <a:rPr lang="zh-CN" altLang="en-US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规则</a:t>
            </a:r>
            <a:endParaRPr lang="zh-CN" altLang="en-US" b="1" dirty="0">
              <a:solidFill>
                <a:srgbClr val="25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6607061" y="3573066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6175013" y="3573066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54933" y="36404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可靠？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2143" y="357301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完全？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555" y="1446055"/>
            <a:ext cx="204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逻辑学的语义真理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788024" y="1907720"/>
            <a:ext cx="458168" cy="1354395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71600" y="2348779"/>
            <a:ext cx="3240360" cy="25923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命题逻辑的重言式</a:t>
            </a:r>
            <a:r>
              <a:rPr lang="en-US" altLang="zh-CN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逻辑真理</a:t>
            </a:r>
            <a:endParaRPr lang="en-US" altLang="zh-CN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519902" y="3860947"/>
            <a:ext cx="2124236" cy="10440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命题逻辑公理和推理规则</a:t>
            </a:r>
            <a:endParaRPr lang="zh-CN" altLang="en-US" b="1" dirty="0">
              <a:solidFill>
                <a:srgbClr val="25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586718" y="3428949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2154670" y="3428949"/>
            <a:ext cx="216024" cy="5040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03648" y="349420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可靠？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1800" y="34288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完全？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779912" y="1933032"/>
            <a:ext cx="432048" cy="1329083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524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/>
      <p:bldP spid="10" grpId="0"/>
      <p:bldP spid="15" grpId="0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 程 大 纲</a:t>
            </a:r>
            <a:endParaRPr lang="zh-CN" altLang="en-US" sz="4000" b="1" dirty="0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4" name="Rectangle 4"/>
          <p:cNvSpPr txBox="1">
            <a:spLocks noChangeArrowheads="1"/>
          </p:cNvSpPr>
          <p:nvPr/>
        </p:nvSpPr>
        <p:spPr bwMode="auto">
          <a:xfrm>
            <a:off x="457200" y="1772816"/>
            <a:ext cx="8147050" cy="442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168400" indent="-985838" eaLnBrk="1" hangingPunct="1">
              <a:buFontTx/>
              <a:buNone/>
            </a:pP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第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章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: </a:t>
            </a: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非形式命题逻辑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 (6h.)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命题、联结词、命题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形式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、真值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函数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、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真值表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、重言式、矛盾式、范式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、论证、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论证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形式、推理有效性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等概念，以及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操作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和替换规则</a:t>
            </a:r>
            <a:r>
              <a:rPr lang="zh-CN" altLang="en-US" sz="2400" b="1" strike="sngStrike" smtClean="0">
                <a:solidFill>
                  <a:srgbClr val="FF0000"/>
                </a:solidFill>
                <a:latin typeface="Times New Roman" pitchFamily="18" charset="0"/>
              </a:rPr>
              <a:t>（第</a:t>
            </a:r>
            <a:r>
              <a:rPr lang="en-US" altLang="zh-CN" sz="2400" b="1" strike="sngStrike" smtClean="0">
                <a:solidFill>
                  <a:srgbClr val="FF0000"/>
                </a:solidFill>
                <a:latin typeface="Times New Roman" pitchFamily="18" charset="0"/>
              </a:rPr>
              <a:t>1.5</a:t>
            </a:r>
            <a:r>
              <a:rPr lang="zh-CN" altLang="en-US" sz="2400" b="1" strike="sngStrike" smtClean="0">
                <a:solidFill>
                  <a:srgbClr val="FF0000"/>
                </a:solidFill>
                <a:latin typeface="Times New Roman" pitchFamily="18" charset="0"/>
              </a:rPr>
              <a:t>节）</a:t>
            </a:r>
            <a:endParaRPr lang="en-US" altLang="zh-CN" sz="2400" b="1" strike="sngStrike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1168400" indent="-985838" eaLnBrk="1" hangingPunct="1">
              <a:buFontTx/>
              <a:buNone/>
            </a:pPr>
            <a:r>
              <a:rPr lang="zh-CN" altLang="en-US" sz="2400" b="1" smtClean="0">
                <a:solidFill>
                  <a:srgbClr val="0070C0"/>
                </a:solidFill>
                <a:latin typeface="Times New Roman" pitchFamily="18" charset="0"/>
              </a:rPr>
              <a:t>答疑和作业</a:t>
            </a:r>
            <a:r>
              <a:rPr lang="en-US" altLang="zh-CN" sz="2400" b="1" smtClean="0">
                <a:solidFill>
                  <a:srgbClr val="0070C0"/>
                </a:solidFill>
                <a:latin typeface="Times New Roman" pitchFamily="18" charset="0"/>
              </a:rPr>
              <a:t>: 2h.</a:t>
            </a:r>
          </a:p>
          <a:p>
            <a:pPr marL="1168400" indent="-985838" eaLnBrk="1" hangingPunct="1">
              <a:buFontTx/>
              <a:buNone/>
            </a:pPr>
            <a:endParaRPr lang="en-US" altLang="zh-CN" sz="2400" b="1" dirty="0" smtClean="0">
              <a:solidFill>
                <a:srgbClr val="0070C0"/>
              </a:solidFill>
              <a:latin typeface="Times New Roman" pitchFamily="18" charset="0"/>
            </a:endParaRPr>
          </a:p>
          <a:p>
            <a:pPr marL="1165225" indent="-982663" eaLnBrk="1" hangingPunct="1">
              <a:spcBef>
                <a:spcPct val="20000"/>
              </a:spcBef>
            </a:pP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第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章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:</a:t>
            </a: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</a:rPr>
              <a:t>形式命题逻辑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</a:rPr>
              <a:t> (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6h.)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</a:b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形式命题逻辑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L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的语言、公理和演绎规则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、定理、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</a:rPr>
              <a:t>L</a:t>
            </a:r>
            <a:r>
              <a:rPr lang="zh-CN" altLang="en-US" sz="2400" b="1">
                <a:solidFill>
                  <a:srgbClr val="113C0E"/>
                </a:solidFill>
                <a:latin typeface="Times New Roman" pitchFamily="18" charset="0"/>
              </a:rPr>
              <a:t>的演绎定理、一致性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与扩充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、可靠性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定理和完全性定理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</a:endParaRPr>
          </a:p>
          <a:p>
            <a:pPr marL="1165225" indent="-982663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70C0"/>
                </a:solidFill>
                <a:latin typeface="Times New Roman" pitchFamily="18" charset="0"/>
              </a:rPr>
              <a:t>答疑和作业</a:t>
            </a:r>
            <a:r>
              <a:rPr lang="en-US" altLang="zh-CN" sz="2400" b="1" smtClean="0">
                <a:solidFill>
                  <a:srgbClr val="0070C0"/>
                </a:solidFill>
                <a:latin typeface="Times New Roman" pitchFamily="18" charset="0"/>
              </a:rPr>
              <a:t>: </a:t>
            </a:r>
            <a:r>
              <a:rPr lang="en-US" altLang="zh-CN" sz="2400" b="1">
                <a:solidFill>
                  <a:srgbClr val="0070C0"/>
                </a:solidFill>
                <a:latin typeface="Times New Roman" pitchFamily="18" charset="0"/>
              </a:rPr>
              <a:t>2h</a:t>
            </a:r>
            <a:r>
              <a:rPr lang="en-US" altLang="zh-CN" sz="2400" b="1" smtClean="0">
                <a:solidFill>
                  <a:srgbClr val="0070C0"/>
                </a:solidFill>
                <a:latin typeface="Times New Roman" pitchFamily="18" charset="0"/>
              </a:rPr>
              <a:t>.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 txBox="1">
            <a:spLocks noChangeArrowheads="1"/>
          </p:cNvSpPr>
          <p:nvPr/>
        </p:nvSpPr>
        <p:spPr bwMode="auto">
          <a:xfrm>
            <a:off x="441489" y="1268760"/>
            <a:ext cx="8147050" cy="449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165225" indent="-982663" eaLnBrk="1" hangingPunct="1">
              <a:spcBef>
                <a:spcPct val="20000"/>
              </a:spcBef>
            </a:pP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第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章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: </a:t>
            </a: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非形式谓词逻辑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 (8h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</a:rPr>
              <a:t>.)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</a:rPr>
              <a:t/>
            </a:r>
            <a:br>
              <a:rPr lang="en-US" altLang="zh-CN" sz="2400" b="1">
                <a:solidFill>
                  <a:srgbClr val="113C0E"/>
                </a:solidFill>
                <a:latin typeface="Times New Roman" pitchFamily="18" charset="0"/>
              </a:rPr>
            </a:b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谓词、量词、一阶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语言、项与合式公式、辖域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、约束、自由、解释、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赋值函数、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i-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等价、满足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、闭语句、真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和逻辑有效等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概念</a:t>
            </a:r>
            <a:r>
              <a:rPr lang="zh-CN" altLang="en-US" sz="2400" b="1" strike="sngStrike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zh-CN" altLang="en-US" sz="2400" b="1" strike="sngStrike" smtClean="0">
                <a:solidFill>
                  <a:srgbClr val="FF0000"/>
                </a:solidFill>
                <a:latin typeface="Times New Roman" pitchFamily="18" charset="0"/>
              </a:rPr>
              <a:t>第</a:t>
            </a:r>
            <a:r>
              <a:rPr lang="en-US" altLang="zh-CN" sz="2400" b="1" strike="sngStrike" smtClean="0">
                <a:solidFill>
                  <a:srgbClr val="FF0000"/>
                </a:solidFill>
                <a:latin typeface="Times New Roman" pitchFamily="18" charset="0"/>
              </a:rPr>
              <a:t>3.5</a:t>
            </a:r>
            <a:r>
              <a:rPr lang="zh-CN" altLang="en-US" sz="2400" b="1" strike="sngStrike">
                <a:solidFill>
                  <a:srgbClr val="FF0000"/>
                </a:solidFill>
                <a:latin typeface="Times New Roman" pitchFamily="18" charset="0"/>
              </a:rPr>
              <a:t>节）</a:t>
            </a:r>
            <a:endParaRPr lang="en-US" altLang="zh-CN" sz="2400" b="1" strike="sngStrike">
              <a:solidFill>
                <a:srgbClr val="FF0000"/>
              </a:solidFill>
              <a:latin typeface="Times New Roman" pitchFamily="18" charset="0"/>
            </a:endParaRPr>
          </a:p>
          <a:p>
            <a:pPr marL="1165225" indent="-982663" eaLnBrk="1" hangingPunct="1">
              <a:spcBef>
                <a:spcPct val="20000"/>
              </a:spcBef>
            </a:pPr>
            <a:endParaRPr lang="en-US" altLang="zh-CN" sz="2400" b="1">
              <a:solidFill>
                <a:srgbClr val="113C0E"/>
              </a:solidFill>
              <a:latin typeface="Times New Roman" pitchFamily="18" charset="0"/>
            </a:endParaRPr>
          </a:p>
          <a:p>
            <a:pPr marL="1165225" indent="-982663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70C0"/>
                </a:solidFill>
                <a:latin typeface="Times New Roman" pitchFamily="18" charset="0"/>
              </a:rPr>
              <a:t>答疑和作业</a:t>
            </a:r>
            <a:r>
              <a:rPr lang="en-US" altLang="zh-CN" sz="2400" b="1" smtClean="0">
                <a:solidFill>
                  <a:srgbClr val="0070C0"/>
                </a:solidFill>
                <a:latin typeface="Times New Roman" pitchFamily="18" charset="0"/>
              </a:rPr>
              <a:t>: 2h.</a:t>
            </a:r>
            <a:endParaRPr lang="en-US" altLang="zh-CN" sz="2400" b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65225" indent="-982663" eaLnBrk="1" hangingPunct="1">
              <a:spcBef>
                <a:spcPct val="20000"/>
              </a:spcBef>
            </a:pP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*第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</a:rPr>
              <a:t>4</a:t>
            </a:r>
            <a:r>
              <a:rPr lang="zh-CN" altLang="en-US" sz="2400" b="1" smtClean="0">
                <a:solidFill>
                  <a:srgbClr val="00B050"/>
                </a:solidFill>
                <a:latin typeface="Times New Roman" pitchFamily="18" charset="0"/>
              </a:rPr>
              <a:t>章*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</a:rPr>
              <a:t>形式谓词逻辑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CN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(6h.)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形式谓词逻辑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 K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的公理和演绎规则、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K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的可靠性、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K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的一致性、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K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的演绎定理、前束范式、扩充、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K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的完全性定理，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L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ö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</a:rPr>
              <a:t>wenheim-Skolem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</a:rPr>
              <a:t>定理和紧致性定理</a:t>
            </a:r>
            <a:endParaRPr lang="en-US" altLang="zh-CN" sz="2400" b="1">
              <a:solidFill>
                <a:srgbClr val="113C0E"/>
              </a:solidFill>
              <a:latin typeface="Times New Roman" pitchFamily="18" charset="0"/>
            </a:endParaRPr>
          </a:p>
          <a:p>
            <a:pPr marL="1165225" indent="-982663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70C0"/>
                </a:solidFill>
                <a:latin typeface="Times New Roman" pitchFamily="18" charset="0"/>
              </a:rPr>
              <a:t>答疑和作业</a:t>
            </a:r>
            <a:r>
              <a:rPr lang="en-US" altLang="zh-CN" sz="2400" b="1" smtClean="0">
                <a:solidFill>
                  <a:srgbClr val="0070C0"/>
                </a:solidFill>
                <a:latin typeface="Times New Roman" pitchFamily="18" charset="0"/>
              </a:rPr>
              <a:t>: </a:t>
            </a:r>
            <a:r>
              <a:rPr lang="en-US" altLang="zh-CN" sz="2400" b="1">
                <a:solidFill>
                  <a:srgbClr val="0070C0"/>
                </a:solidFill>
                <a:latin typeface="Times New Roman" pitchFamily="18" charset="0"/>
              </a:rPr>
              <a:t>2h</a:t>
            </a:r>
            <a:r>
              <a:rPr lang="en-US" altLang="zh-CN" sz="2400" b="1" smtClean="0">
                <a:solidFill>
                  <a:srgbClr val="0070C0"/>
                </a:solidFill>
                <a:latin typeface="Times New Roman" pitchFamily="18" charset="0"/>
              </a:rPr>
              <a:t>.</a:t>
            </a:r>
            <a:endParaRPr lang="en-US" altLang="zh-CN" sz="2400" b="1">
              <a:solidFill>
                <a:srgbClr val="0070C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349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教 材 信 息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441957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主讲教材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[1] A.G. Hamilton.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 for Mathematicians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Cambridge University Press,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1978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中文版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A.G.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汉密尔顿著，朱水林译，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数理逻辑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华东师范大学出版社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辅助</a:t>
            </a:r>
            <a:r>
              <a:rPr lang="zh-CN" altLang="en-US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教材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赵希顺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编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简明数理逻辑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，科学出版社，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2021.</a:t>
            </a:r>
          </a:p>
          <a:p>
            <a:pPr eaLnBrk="1" hangingPunct="1"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徐</a:t>
            </a:r>
            <a:r>
              <a:rPr lang="zh-CN" altLang="en-US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明编</a:t>
            </a:r>
            <a:r>
              <a:rPr lang="en-US" altLang="zh-CN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《</a:t>
            </a:r>
            <a:r>
              <a:rPr lang="zh-CN" altLang="en-US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符号逻辑讲义</a:t>
            </a:r>
            <a:r>
              <a:rPr lang="en-US" altLang="zh-CN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》,  </a:t>
            </a:r>
            <a:r>
              <a:rPr lang="zh-CN" altLang="en-US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武汉大学出版社</a:t>
            </a:r>
            <a:r>
              <a:rPr lang="en-US" altLang="zh-CN" sz="2800" b="1" dirty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2008.</a:t>
            </a:r>
          </a:p>
        </p:txBody>
      </p:sp>
    </p:spTree>
    <p:extLst>
      <p:ext uri="{BB962C8B-B14F-4D97-AF65-F5344CB8AC3E}">
        <p14:creationId xmlns:p14="http://schemas.microsoft.com/office/powerpoint/2010/main" val="214002616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时间安排与上课规定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时间</a:t>
            </a:r>
            <a:r>
              <a:rPr lang="zh-CN" altLang="en-US" sz="2400" b="1" smtClean="0">
                <a:solidFill>
                  <a:srgbClr val="113C0E"/>
                </a:solidFill>
                <a:latin typeface="楷体_GB2312"/>
              </a:rPr>
              <a:t>安排：</a:t>
            </a:r>
            <a:endParaRPr lang="en-US" altLang="zh-CN" sz="2400" b="1" smtClean="0">
              <a:solidFill>
                <a:srgbClr val="113C0E"/>
              </a:solidFill>
              <a:latin typeface="楷体_GB2312"/>
            </a:endParaRPr>
          </a:p>
          <a:p>
            <a:pPr marL="715963" indent="-354013" eaLnBrk="1" hangingPunct="1">
              <a:buFont typeface="+mj-ea"/>
              <a:buAutoNum type="circleNumDbPlain"/>
            </a:pP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1-18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周，周二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5-6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节，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14:20-16:00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F205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354013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周国庆节，按惯例停课一次。</a:t>
            </a:r>
            <a:endParaRPr lang="en-US" altLang="zh-CN" sz="24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354013" eaLnBrk="1" hangingPunct="1">
              <a:buFont typeface="+mj-ea"/>
              <a:buAutoNum type="circleNumDbPlain"/>
            </a:pP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</a:t>
            </a:r>
            <a:r>
              <a:rPr lang="zh-CN" altLang="en-US" sz="2400" b="1" dirty="0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布置期中作业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周周一（</a:t>
            </a:r>
            <a:r>
              <a:rPr lang="en-US" altLang="zh-CN" sz="24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2024-01-08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）闭卷考试</a:t>
            </a:r>
            <a:r>
              <a:rPr lang="en-US" altLang="zh-CN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09:30~11:30</a:t>
            </a:r>
            <a:r>
              <a:rPr lang="zh-CN" altLang="en-US" sz="24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上课规定：因故不能参加的，应当请假，凡未经请假或者超过请假期限的、未经批准而擅自不参加听课的，均以旷课论。未获学校批准免修的课程，学生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旷课、请假的课时数累计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达到或者超过该门课程教学总学时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三分之一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及以上的，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不能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参加该门课程的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考试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，该门课程应当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</a:rPr>
              <a:t>重修</a:t>
            </a:r>
            <a:r>
              <a:rPr lang="zh-CN" altLang="en-US" sz="2400" b="1" dirty="0" smtClean="0">
                <a:solidFill>
                  <a:srgbClr val="113C0E"/>
                </a:solidFill>
                <a:latin typeface="楷体_GB2312"/>
              </a:rPr>
              <a:t>。</a:t>
            </a: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113C0E"/>
              </a:solidFill>
              <a:latin typeface="楷体_GB231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113C0E"/>
                </a:solidFill>
              </a:rPr>
              <a:t>成 绩 评 定</a:t>
            </a:r>
            <a:endParaRPr lang="zh-CN" altLang="en-US" sz="2400" b="1" dirty="0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389712"/>
            <a:ext cx="8136904" cy="463157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</a:rPr>
              <a:t>平时</a:t>
            </a:r>
            <a:r>
              <a:rPr lang="zh-CN" altLang="en-US" sz="2800" b="1" smtClean="0">
                <a:solidFill>
                  <a:srgbClr val="FF0000"/>
                </a:solidFill>
                <a:latin typeface="楷体_GB2312"/>
              </a:rPr>
              <a:t>成绩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占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％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课后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作业占</a:t>
            </a: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期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中成绩</a:t>
            </a: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％，</a:t>
            </a:r>
            <a:endParaRPr lang="en-US" altLang="zh-CN" sz="28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449263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课堂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考勤和课堂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状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态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en-US" altLang="zh-CN" sz="2800" b="1" smtClean="0">
              <a:solidFill>
                <a:srgbClr val="FF0000"/>
              </a:solidFill>
              <a:latin typeface="楷体_GB2312"/>
            </a:endParaRPr>
          </a:p>
          <a:p>
            <a:pPr marL="273050" indent="-273050" eaLnBrk="1" hangingPunct="1">
              <a:buFont typeface="Arial" pitchFamily="34" charset="0"/>
              <a:buChar char="•"/>
            </a:pPr>
            <a:r>
              <a:rPr lang="zh-CN" altLang="en-US" sz="2800" b="1" smtClean="0">
                <a:solidFill>
                  <a:srgbClr val="FF0000"/>
                </a:solidFill>
                <a:latin typeface="楷体_GB2312"/>
              </a:rPr>
              <a:t>期末成绩占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％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113C0E"/>
                </a:solidFill>
                <a:latin typeface="楷体_GB2312"/>
              </a:rPr>
              <a:t> 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闭卷考试</a:t>
            </a:r>
            <a:endParaRPr lang="en-US" altLang="zh-CN" sz="2800" b="1" smtClean="0">
              <a:solidFill>
                <a:srgbClr val="113C0E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801688" eaLnBrk="1" hangingPunct="1">
              <a:buFontTx/>
              <a:buNone/>
            </a:pPr>
            <a:r>
              <a:rPr lang="en-US" altLang="zh-CN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   (2)</a:t>
            </a:r>
            <a:r>
              <a:rPr lang="zh-CN" altLang="en-US" sz="2800" b="1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基础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难点，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800" b="1" smtClean="0">
                <a:solidFill>
                  <a:srgbClr val="113C0E"/>
                </a:solidFill>
                <a:latin typeface="楷体_GB2312"/>
              </a:rPr>
              <a:t>作业。</a:t>
            </a:r>
            <a:endParaRPr lang="en-US" altLang="zh-CN" sz="2800" b="1" smtClean="0">
              <a:solidFill>
                <a:srgbClr val="113C0E"/>
              </a:solidFill>
              <a:latin typeface="楷体_GB2312"/>
            </a:endParaRPr>
          </a:p>
          <a:p>
            <a:pPr marL="801688" indent="-801688" eaLnBrk="1" hangingPunct="1">
              <a:buFontTx/>
              <a:buNone/>
            </a:pPr>
            <a:r>
              <a:rPr lang="en-US" altLang="zh-CN" sz="2800" b="1" smtClean="0">
                <a:solidFill>
                  <a:srgbClr val="113C0E"/>
                </a:solidFill>
                <a:latin typeface="楷体_GB2312"/>
              </a:rPr>
              <a:t>  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考试题型：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名词解释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(40)+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判断题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简答题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(32)+</a:t>
            </a:r>
            <a:r>
              <a:rPr lang="zh-CN" altLang="en-US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证明题</a:t>
            </a:r>
            <a:r>
              <a:rPr lang="en-US" altLang="zh-CN" sz="2800" b="1" smtClean="0">
                <a:solidFill>
                  <a:srgbClr val="113C0E"/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altLang="zh-CN" sz="2800" b="1" dirty="0" smtClean="0">
              <a:solidFill>
                <a:srgbClr val="113C0E"/>
              </a:solidFill>
              <a:latin typeface="楷体_GB231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1" y="1772816"/>
            <a:ext cx="4602354" cy="30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课程特点与课程功能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252170"/>
            <a:ext cx="8229600" cy="4564509"/>
          </a:xfrm>
        </p:spPr>
        <p:txBody>
          <a:bodyPr/>
          <a:lstStyle/>
          <a:p>
            <a:pPr eaLnBrk="1" hangingPunct="1"/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特点：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(1)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哲学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逻辑学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数学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计算机等学科基础课程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(2)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符号化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数学化、抽象化（符号语言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公理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证明）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(3)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难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讲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难懂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特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枯燥，难证难过没意义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课程功能：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715963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(1)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重塑思维模式，推理更加精密，提升哲学分析的能力，批判性思维能力更强。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1688" indent="-801688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(2)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高阶逻辑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课程的基础，对学好高阶课程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有益。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(3)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读哲学和逻辑学的研究生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大有裨益。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5963" indent="-715963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(4)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加深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对哲学的理解，不会在众多哲学体系中迷失（中西印马宗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9138" indent="-719138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(5)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学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得好，人聪明，考研上岸率更高。</a:t>
            </a:r>
            <a:endParaRPr lang="en-US" altLang="zh-CN" sz="2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19138" indent="-719138" eaLnBrk="1" hangingPunct="1">
              <a:buNone/>
            </a:pPr>
            <a:r>
              <a:rPr lang="en-US" altLang="zh-CN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(6) 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不能</a:t>
            </a:r>
            <a:r>
              <a:rPr lang="zh-CN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使你口若悬河滔滔不绝，但能使你谨言慎行</a:t>
            </a:r>
            <a:r>
              <a:rPr lang="zh-CN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 习 态 度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9201" y="1259632"/>
            <a:ext cx="8229600" cy="4420493"/>
          </a:xfrm>
        </p:spPr>
        <p:txBody>
          <a:bodyPr/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高中生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分数升学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大学生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升学就业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社会人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，失去目标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迷茫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沉迷，理想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独立</a:t>
            </a:r>
            <a:r>
              <a:rPr lang="en-US" altLang="zh-CN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自律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读书明理，是提升思维、学识、技能、境界，立足社会实现理想的最好方式。书为自己读。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父母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赚钱不容易，高考不容易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，老师备课讲课不容易，来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了就好好学习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如果不读研，学校生涯也就剩下三年了。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学校和社会很卷，不要躺平摆烂。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困难像弹簧，看你强不强？你强它就弱，你弱它就强。不要自我劝退。</a:t>
            </a:r>
            <a:endParaRPr lang="en-US" altLang="zh-CN" sz="28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学习方法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9435" y="1340768"/>
            <a:ext cx="8229600" cy="4420493"/>
          </a:xfrm>
        </p:spPr>
        <p:txBody>
          <a:bodyPr/>
          <a:lstStyle/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逻辑理论是灰色的，而不是彩色的（罗翔的课）；要善于欣赏逻辑公理系统和完全性定理的美，培养学习和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研究的兴趣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兴趣好奇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最好老师。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阅读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悖论方面书籍，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如陈波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悖论研究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、张建军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逻辑悖论研究引论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Michael Clark’s </a:t>
            </a:r>
            <a:r>
              <a:rPr lang="en-US" altLang="zh-CN" sz="2400" b="1" i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Paradoxes from A to Z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，培养对逻辑学的兴趣。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课前认真预习，不懂的地方作记号，上课能领悟更多。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课堂专心听讲，巩固预习成果，消除错误理解，解决不懂之处。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课后先复习，再认真完成作业，巩固课堂学习成果。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15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635375" y="2060575"/>
            <a:ext cx="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113C0E"/>
                </a:solidFill>
              </a:rPr>
              <a:t>学习方法</a:t>
            </a:r>
            <a:endParaRPr lang="zh-CN" altLang="en-US" sz="2400" b="1" smtClean="0">
              <a:solidFill>
                <a:srgbClr val="113C0E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2883" y="1318061"/>
            <a:ext cx="8229600" cy="4492501"/>
          </a:xfrm>
        </p:spPr>
        <p:txBody>
          <a:bodyPr/>
          <a:lstStyle/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自行组队成立学习小组（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2-3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人），平时一起讨论做作业，期末区分基础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难点，考前巩固基础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保底，抓住重点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提分，突破难点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拔尖。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经常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梳理知识点，画出知识体系的语义网，标记不懂的知识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点。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依据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反复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理解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概念定义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定义基础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上理解定理证明及方法（反证法和数学归纳法），在理解定理证明基础上尝试证明定理，灵活应用定义和定理来做作业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仍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有不懂的找学霸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助教</a:t>
            </a:r>
            <a:r>
              <a:rPr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老师解答和讨论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ts val="3500"/>
              </a:lnSpc>
              <a:buFont typeface="+mj-ea"/>
              <a:buAutoNum type="circleNumDbPlain" startAt="6"/>
            </a:pP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每周日学委收集齐需要答疑的问题，</a:t>
            </a:r>
            <a:r>
              <a:rPr lang="en-US" altLang="zh-CN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文档发到我邮箱。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32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157308285</TotalTime>
  <Pages>0</Pages>
  <Words>1977</Words>
  <Characters>0</Characters>
  <Application>Microsoft Office PowerPoint</Application>
  <DocSecurity>0</DocSecurity>
  <PresentationFormat>全屏显示(4:3)</PresentationFormat>
  <Lines>0</Lines>
  <Paragraphs>223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默认设计模板</vt:lpstr>
      <vt:lpstr>数理逻辑基础</vt:lpstr>
      <vt:lpstr>PowerPoint 演示文稿</vt:lpstr>
      <vt:lpstr>教 材 信 息</vt:lpstr>
      <vt:lpstr>时间安排与上课规定</vt:lpstr>
      <vt:lpstr>成 绩 评 定</vt:lpstr>
      <vt:lpstr>课程特点与课程功能</vt:lpstr>
      <vt:lpstr>学 习 态 度</vt:lpstr>
      <vt:lpstr>学习方法</vt:lpstr>
      <vt:lpstr>学习方法</vt:lpstr>
      <vt:lpstr>学习工具</vt:lpstr>
      <vt:lpstr>数理逻辑简介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 程 大 纲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Logic</cp:lastModifiedBy>
  <cp:revision>2852</cp:revision>
  <cp:lastPrinted>1899-12-30T00:00:00Z</cp:lastPrinted>
  <dcterms:created xsi:type="dcterms:W3CDTF">2012-11-27T10:24:11Z</dcterms:created>
  <dcterms:modified xsi:type="dcterms:W3CDTF">2023-09-05T05:30:51Z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