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  <p:sldId id="340" r:id="rId3"/>
    <p:sldId id="341" r:id="rId4"/>
    <p:sldId id="416" r:id="rId5"/>
    <p:sldId id="387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F77"/>
    <a:srgbClr val="119F73"/>
    <a:srgbClr val="0B7DA5"/>
    <a:srgbClr val="0BA588"/>
    <a:srgbClr val="113C0E"/>
    <a:srgbClr val="006C31"/>
    <a:srgbClr val="00823B"/>
    <a:srgbClr val="254A00"/>
    <a:srgbClr val="274E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 autoAdjust="0"/>
  </p:normalViewPr>
  <p:slideViewPr>
    <p:cSldViewPr snapToObjects="1">
      <p:cViewPr varScale="1">
        <p:scale>
          <a:sx n="124" d="100"/>
          <a:sy n="124" d="100"/>
        </p:scale>
        <p:origin x="1728" y="168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F5D0F-C304-44C8-89FB-5D91F89E515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16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0B5AB-0DD2-4B53-A03D-B5F4E5C6C77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371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54155-A265-4932-A6DA-082D78360E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3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B85FD-E14C-4F37-A4CB-DF6BF2FC238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7739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3ACA7-8BC7-4018-AEB5-AD606FDBA44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007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F76C7-860B-416D-AA31-FF724BDAFF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12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90B2A-8DCA-463F-A9D7-DD0AADDB3C5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70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76682-9480-4846-8C88-89A05408429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928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63E33-EE80-43C6-9727-8AE9D56A5A4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802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ACDA3-C631-403E-BCE2-C466F71E679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987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B684F-5D5B-4ECE-975F-A0E9502E71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85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A9A43-2D14-4F7B-BC68-0234BECF373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09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5D96F-42A8-422A-8736-2F6E35CA7C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004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0857-D3FA-49BE-B63C-2069C7F7F27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980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DAD0BD-3B20-4B47-8043-C12E9B82564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lanshux@126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60540" y="1556792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非形式命题逻辑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453618"/>
            <a:ext cx="6192838" cy="12954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袁永锋</a:t>
            </a:r>
          </a:p>
          <a:p>
            <a:pPr eaLnBrk="1" hangingPunct="1"/>
            <a:r>
              <a:rPr lang="en-US" altLang="zh-CN" sz="1800" b="1">
                <a:solidFill>
                  <a:srgbClr val="006C3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b="1">
                <a:solidFill>
                  <a:srgbClr val="006C3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ganlanshux@126.com</a:t>
            </a:r>
            <a:r>
              <a:rPr lang="en-US" altLang="zh-CN" sz="1800" b="1">
                <a:solidFill>
                  <a:srgbClr val="006C31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zh-CN" sz="18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1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哲学系（珠海）</a:t>
            </a:r>
            <a:endParaRPr lang="en-US" altLang="zh-CN" sz="18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19507"/>
      </p:ext>
    </p:extLst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>
          <a:xfrm>
            <a:off x="-756592" y="332656"/>
            <a:ext cx="8220076" cy="1143000"/>
          </a:xfrm>
        </p:spPr>
        <p:txBody>
          <a:bodyPr/>
          <a:lstStyle/>
          <a:p>
            <a:pPr eaLnBrk="1" hangingPunct="1"/>
            <a:r>
              <a:rPr lang="zh-CN" altLang="en-US" sz="5400" b="1">
                <a:solidFill>
                  <a:srgbClr val="113C0E"/>
                </a:solidFill>
              </a:rPr>
              <a:t>内   容</a:t>
            </a:r>
            <a:endParaRPr lang="zh-CN" altLang="en-US" sz="2000" b="1">
              <a:solidFill>
                <a:srgbClr val="113C0E"/>
              </a:solidFill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700808"/>
            <a:ext cx="7848872" cy="4465067"/>
          </a:xfrm>
        </p:spPr>
        <p:txBody>
          <a:bodyPr/>
          <a:lstStyle/>
          <a:p>
            <a:pPr marL="457200" lvl="1" indent="0" eaLnBrk="1" hangingPunct="1">
              <a:lnSpc>
                <a:spcPts val="5500"/>
              </a:lnSpc>
              <a:buNone/>
            </a:pPr>
            <a:r>
              <a:rPr lang="en-US" altLang="zh-CN" sz="36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zh-CN" altLang="en-US" sz="36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命题与联结词</a:t>
            </a:r>
            <a:endParaRPr lang="en-US" altLang="zh-CN" sz="36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lnSpc>
                <a:spcPts val="5500"/>
              </a:lnSpc>
              <a:buNone/>
            </a:pPr>
            <a:r>
              <a:rPr lang="en-US" altLang="zh-CN" sz="36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zh-CN" altLang="en-US" sz="36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真值函数与真值表</a:t>
            </a:r>
            <a:r>
              <a:rPr lang="en-US" altLang="zh-CN" sz="36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163638" lvl="1" indent="-712788" eaLnBrk="1" hangingPunct="1">
              <a:lnSpc>
                <a:spcPts val="5500"/>
              </a:lnSpc>
              <a:buNone/>
            </a:pPr>
            <a:r>
              <a:rPr lang="en-US" altLang="zh-CN" sz="36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1.3 </a:t>
            </a:r>
            <a:r>
              <a:rPr lang="zh-CN" altLang="en-US" sz="36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操作与替换规则</a:t>
            </a:r>
            <a:endParaRPr lang="en-US" altLang="zh-CN" sz="36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lnSpc>
                <a:spcPts val="5500"/>
              </a:lnSpc>
              <a:buNone/>
            </a:pPr>
            <a:r>
              <a:rPr lang="en-US" altLang="zh-CN" sz="36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zh-CN" altLang="en-US" sz="36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析取范式与合取范式</a:t>
            </a:r>
            <a:endParaRPr lang="en-US" altLang="zh-CN" sz="36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lnSpc>
                <a:spcPts val="5500"/>
              </a:lnSpc>
              <a:buNone/>
            </a:pPr>
            <a:r>
              <a:rPr lang="en-US" altLang="zh-CN" sz="36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1.6 </a:t>
            </a:r>
            <a:r>
              <a:rPr lang="zh-CN" altLang="en-US" sz="36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论证与有效性</a:t>
            </a:r>
            <a:endParaRPr lang="zh-CN" altLang="en-US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1719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561975" y="44624"/>
            <a:ext cx="8229600" cy="1143001"/>
          </a:xfrm>
        </p:spPr>
        <p:txBody>
          <a:bodyPr/>
          <a:lstStyle/>
          <a:p>
            <a:pPr lvl="1" eaLnBrk="1" hangingPunct="1"/>
            <a:r>
              <a:rPr lang="en-US" altLang="zh-CN" sz="36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zh-CN" altLang="en-US" sz="36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命题与联结词</a:t>
            </a:r>
            <a:endParaRPr lang="zh-CN" altLang="zh-CN" sz="3600" b="1">
              <a:solidFill>
                <a:srgbClr val="113C0E"/>
              </a:solidFill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37060" y="1240282"/>
            <a:ext cx="8351837" cy="6038850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自然语言与逻辑推理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自然语言的模糊性与歧义性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数学的精确性与逻辑推理的数学化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考察自然语言中的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逻辑词项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常项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，引入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符号语言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命题（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proposition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要么真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要么假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(F),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真值（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truth values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；如上课或不上课，奇数相加为偶数，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F=ma</a:t>
            </a:r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简单命题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主词（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）与谓词（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复合命题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由简单命题和联结词（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connective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）构成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例子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(1)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简单命题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柏拉图</a:t>
            </a:r>
            <a:r>
              <a:rPr lang="zh-CN" altLang="en-US" sz="2400" b="1" u="sng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会死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柏拉图</a:t>
            </a:r>
            <a:r>
              <a:rPr lang="zh-CN" altLang="en-US" sz="2400" b="1" u="sng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是亚里士多德的老师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所有鸡蛋</a:t>
            </a:r>
            <a:r>
              <a:rPr lang="zh-CN" altLang="en-US" sz="2400" b="1" u="sng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都是椭圆的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0" eaLnBrk="1" hangingPunct="1">
              <a:buNone/>
            </a:pP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复合命题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柏拉图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会死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柏拉图会死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并且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柏拉图是亚里士多德的老师。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822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08720"/>
            <a:ext cx="8351837" cy="5904656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符号化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用符号表示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简单命题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联结词（逻辑常项）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简单命题：大写字母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A, B, C,... </a:t>
            </a:r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联结词的符号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例子：柏拉图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会死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柏拉图会死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并且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柏拉图是亚里士多德的老师。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符号化：令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‘D’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柏拉图会死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并且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‘A’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柏拉图是亚里士多德的老师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。那么上述命题的符号化为：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D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DA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。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40198"/>
              </p:ext>
            </p:extLst>
          </p:nvPr>
        </p:nvGraphicFramePr>
        <p:xfrm>
          <a:off x="755575" y="2420888"/>
          <a:ext cx="7704857" cy="181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5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A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b="1" baseline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and B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b="1" baseline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or B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if A then B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if and only if B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A</a:t>
                      </a:r>
                      <a:endParaRPr lang="zh-CN" altLang="en-US" b="1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AB</a:t>
                      </a:r>
                      <a:endParaRPr lang="zh-CN" altLang="en-US" b="1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AB</a:t>
                      </a:r>
                      <a:endParaRPr lang="zh-CN" altLang="en-US" b="1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AB</a:t>
                      </a:r>
                      <a:endParaRPr lang="zh-CN" altLang="en-US" b="1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AB</a:t>
                      </a:r>
                      <a:endParaRPr lang="zh-CN" altLang="en-US" b="1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Times New Roman" pitchFamily="18" charset="0"/>
                          <a:cs typeface="Times New Roman" pitchFamily="18" charset="0"/>
                        </a:rPr>
                        <a:t>否定</a:t>
                      </a:r>
                      <a:endParaRPr lang="en-US" altLang="zh-CN" b="1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</a:rPr>
                        <a:t>Negation</a:t>
                      </a:r>
                      <a:endParaRPr lang="zh-CN" alt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Times New Roman" pitchFamily="18" charset="0"/>
                          <a:cs typeface="Times New Roman" pitchFamily="18" charset="0"/>
                        </a:rPr>
                        <a:t>合取</a:t>
                      </a:r>
                      <a:endParaRPr lang="en-US" altLang="zh-CN" b="1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</a:rPr>
                        <a:t>Conjunction</a:t>
                      </a:r>
                      <a:endParaRPr lang="zh-CN" alt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Times New Roman" pitchFamily="18" charset="0"/>
                          <a:cs typeface="Times New Roman" pitchFamily="18" charset="0"/>
                        </a:rPr>
                        <a:t>析取</a:t>
                      </a:r>
                      <a:endParaRPr lang="en-US" altLang="zh-CN" b="1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</a:rPr>
                        <a:t>Disjunction</a:t>
                      </a:r>
                      <a:endParaRPr lang="zh-CN" alt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Times New Roman" pitchFamily="18" charset="0"/>
                          <a:cs typeface="Times New Roman" pitchFamily="18" charset="0"/>
                        </a:rPr>
                        <a:t>蕴涵</a:t>
                      </a:r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zh-CN" altLang="en-US" b="1">
                          <a:latin typeface="Times New Roman" pitchFamily="18" charset="0"/>
                          <a:cs typeface="Times New Roman" pitchFamily="18" charset="0"/>
                        </a:rPr>
                        <a:t>条件句</a:t>
                      </a:r>
                      <a:endParaRPr lang="en-US" altLang="zh-CN" b="1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</a:rPr>
                        <a:t>Imply/Conditional</a:t>
                      </a:r>
                      <a:endParaRPr lang="zh-CN" alt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Times New Roman" pitchFamily="18" charset="0"/>
                          <a:cs typeface="Times New Roman" pitchFamily="18" charset="0"/>
                        </a:rPr>
                        <a:t>双向蕴涵</a:t>
                      </a:r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zh-CN" altLang="en-US" b="1">
                          <a:latin typeface="Times New Roman" pitchFamily="18" charset="0"/>
                          <a:cs typeface="Times New Roman" pitchFamily="18" charset="0"/>
                        </a:rPr>
                        <a:t>双向条件句</a:t>
                      </a:r>
                      <a:endParaRPr lang="en-US" altLang="zh-CN" b="1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</a:rPr>
                        <a:t>Biconditional</a:t>
                      </a:r>
                      <a:endParaRPr lang="zh-CN" alt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8213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764704"/>
            <a:ext cx="8351837" cy="6192688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D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DA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依然是命题，而非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命题形式（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proposition forms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）或命题结构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。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  <a:sym typeface="LogicA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要想获得命题形式，需将简单命题用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命题变元（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proposition variables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）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替换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  <a:sym typeface="LogicA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命题变元：小写字母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p, q, r…,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表示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任意的、不确定的简单命题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例子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D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DA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的命题形式为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p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pq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。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  <a:sym typeface="LogicA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命题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=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命题形式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+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简单命题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  <a:sym typeface="LogicA"/>
            </a:endParaRPr>
          </a:p>
          <a:p>
            <a:pPr eaLnBrk="1" hangingPunct="1"/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  <a:sym typeface="LogicA"/>
            </a:endParaRPr>
          </a:p>
          <a:p>
            <a:pPr eaLnBrk="1" hangingPunct="1"/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  <a:sym typeface="LogicA"/>
            </a:endParaRPr>
          </a:p>
          <a:p>
            <a:pPr eaLnBrk="1" hangingPunct="1"/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  <a:sym typeface="LogicA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简单命题是要么真要么假的，命题变元也可以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看成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是要么真要么假的。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  <a:sym typeface="Logic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64141"/>
              </p:ext>
            </p:extLst>
          </p:nvPr>
        </p:nvGraphicFramePr>
        <p:xfrm>
          <a:off x="1367789" y="4077072"/>
          <a:ext cx="6240016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zh-CN" alt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变元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Times New Roman" pitchFamily="18" charset="0"/>
                          <a:cs typeface="Times New Roman" pitchFamily="18" charset="0"/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b="1" baseline="300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</a:rPr>
                        <a:t>+y</a:t>
                      </a:r>
                      <a:r>
                        <a:rPr lang="en-US" altLang="zh-CN" b="1" baseline="300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baseline="30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</a:rPr>
                        <a:t>+,</a:t>
                      </a:r>
                      <a:r>
                        <a:rPr lang="en-US" altLang="zh-CN" b="1" baseline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b="1" baseline="0"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</a:t>
                      </a:r>
                      <a:endParaRPr lang="zh-CN" alt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</a:rPr>
                        <a:t>x, y / 1,2,3… </a:t>
                      </a:r>
                      <a:endParaRPr lang="zh-CN" alt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Times New Roman" pitchFamily="18" charset="0"/>
                          <a:cs typeface="Times New Roman" pitchFamily="18" charset="0"/>
                        </a:rPr>
                        <a:t>逻辑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q</a:t>
                      </a:r>
                      <a:endParaRPr lang="zh-CN" alt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,</a:t>
                      </a:r>
                      <a:r>
                        <a:rPr lang="en-US" altLang="zh-CN" b="1" baseline="0"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 </a:t>
                      </a:r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</a:t>
                      </a:r>
                      <a:endParaRPr lang="zh-CN" altLang="en-US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cs typeface="Times New Roman" pitchFamily="18" charset="0"/>
                        </a:rPr>
                        <a:t>p, q /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A,B,C…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628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157308840</TotalTime>
  <Pages>0</Pages>
  <Words>482</Words>
  <Characters>0</Characters>
  <Application>Microsoft Macintosh PowerPoint</Application>
  <DocSecurity>0</DocSecurity>
  <PresentationFormat>全屏显示(4:3)</PresentationFormat>
  <Lines>0</Lines>
  <Paragraphs>69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默认设计模板</vt:lpstr>
      <vt:lpstr>非形式命题逻辑</vt:lpstr>
      <vt:lpstr>内   容</vt:lpstr>
      <vt:lpstr>1.1 命题与联结词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User</cp:lastModifiedBy>
  <cp:revision>3345</cp:revision>
  <cp:lastPrinted>1899-12-30T00:00:00Z</cp:lastPrinted>
  <dcterms:created xsi:type="dcterms:W3CDTF">2012-11-27T10:24:11Z</dcterms:created>
  <dcterms:modified xsi:type="dcterms:W3CDTF">2023-09-06T02:13:15Z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