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2" r:id="rId15"/>
    <p:sldId id="287" r:id="rId16"/>
    <p:sldId id="293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Docker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Introduction to Docker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EECFEB-2632-49BE-96DD-B550EB52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8398"/>
            <a:ext cx="10353762" cy="4341411"/>
          </a:xfrm>
        </p:spPr>
        <p:txBody>
          <a:bodyPr/>
          <a:lstStyle/>
          <a:p>
            <a:r>
              <a:rPr lang="en-US" dirty="0"/>
              <a:t>The runtime operates at the lowest level and is responsible for starting and stopping containers</a:t>
            </a:r>
          </a:p>
          <a:p>
            <a:r>
              <a:rPr lang="en-US" dirty="0"/>
              <a:t>Docker implements a tiered runtime architecture with high-level and low-level runtimes that work together.</a:t>
            </a:r>
          </a:p>
          <a:p>
            <a:r>
              <a:rPr lang="en-US" dirty="0"/>
              <a:t> </a:t>
            </a:r>
            <a:r>
              <a:rPr lang="en-US" dirty="0" err="1"/>
              <a:t>runc</a:t>
            </a:r>
            <a:r>
              <a:rPr lang="en-US" dirty="0"/>
              <a:t> interfaces with the underlying OS to start and stop containers. Every running container on a Docker node has a </a:t>
            </a:r>
            <a:r>
              <a:rPr lang="en-US" dirty="0" err="1"/>
              <a:t>runc</a:t>
            </a:r>
            <a:r>
              <a:rPr lang="en-US" dirty="0"/>
              <a:t> instance managing it.</a:t>
            </a:r>
          </a:p>
          <a:p>
            <a:r>
              <a:rPr lang="en-US" dirty="0" err="1"/>
              <a:t>containerd</a:t>
            </a:r>
            <a:r>
              <a:rPr lang="en-US" dirty="0"/>
              <a:t> manages the entire lifecycle of a container, including pulling images, creating network interfaces, and managing lower-level </a:t>
            </a:r>
            <a:r>
              <a:rPr lang="en-US" dirty="0" err="1"/>
              <a:t>runc</a:t>
            </a:r>
            <a:r>
              <a:rPr lang="en-US" dirty="0"/>
              <a:t>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CF5904-FC6F-4895-BB3E-9596C3BF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4258"/>
            <a:ext cx="10353762" cy="4526942"/>
          </a:xfrm>
        </p:spPr>
        <p:txBody>
          <a:bodyPr>
            <a:normAutofit fontScale="92500"/>
          </a:bodyPr>
          <a:lstStyle/>
          <a:p>
            <a:r>
              <a:rPr lang="en-US" dirty="0"/>
              <a:t>A typical Docker installation has a single </a:t>
            </a:r>
            <a:r>
              <a:rPr lang="en-US" dirty="0" err="1"/>
              <a:t>containerd</a:t>
            </a:r>
            <a:r>
              <a:rPr lang="en-US" dirty="0"/>
              <a:t> process controlling the </a:t>
            </a:r>
            <a:r>
              <a:rPr lang="en-US" dirty="0" err="1"/>
              <a:t>runc</a:t>
            </a:r>
            <a:r>
              <a:rPr lang="en-US" dirty="0"/>
              <a:t> instances associated with each running container.</a:t>
            </a:r>
          </a:p>
          <a:p>
            <a:r>
              <a:rPr lang="en-US" dirty="0"/>
              <a:t>The Docker daemon sits above </a:t>
            </a:r>
            <a:r>
              <a:rPr lang="en-US" dirty="0" err="1"/>
              <a:t>containerd</a:t>
            </a:r>
            <a:r>
              <a:rPr lang="en-US" dirty="0"/>
              <a:t> and performs higher-level tasks such as; exposing the Docker remote API, managing images, managing volumes, managing networks, and more…</a:t>
            </a:r>
          </a:p>
          <a:p>
            <a:r>
              <a:rPr lang="en-US" dirty="0"/>
              <a:t>A major job of the Docker daemon is to provide an easy-to-use standard interface that abstracts the lower levels.</a:t>
            </a:r>
          </a:p>
          <a:p>
            <a:r>
              <a:rPr lang="en-US" dirty="0"/>
              <a:t>Docker also has native support for managing clusters of nodes running Docker. These clusters are called swarms and the native technology is called Docker Swarm.</a:t>
            </a:r>
          </a:p>
          <a:p>
            <a:r>
              <a:rPr lang="en-US" dirty="0"/>
              <a:t>The OCI(</a:t>
            </a:r>
            <a:r>
              <a:rPr lang="en-IN" b="1" dirty="0"/>
              <a:t>Open Container Initiative</a:t>
            </a:r>
            <a:r>
              <a:rPr lang="en-US" dirty="0"/>
              <a:t>) is a governance council responsible for standardizing the low-level fundamental components of container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2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7D88-6456-4546-B1E9-61A20F30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88612"/>
          </a:xfrm>
        </p:spPr>
        <p:txBody>
          <a:bodyPr/>
          <a:lstStyle/>
          <a:p>
            <a:r>
              <a:rPr lang="en-IN" dirty="0"/>
              <a:t>VM vs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093E-E063-4588-8C13-9C1436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5190"/>
            <a:ext cx="10353762" cy="4026009"/>
          </a:xfrm>
        </p:spPr>
        <p:txBody>
          <a:bodyPr/>
          <a:lstStyle/>
          <a:p>
            <a:r>
              <a:rPr lang="en-IN" dirty="0"/>
              <a:t>In a Virtual Machine(VM), the Hypervisor sits on top of the Hardware whereas in the container, there is no need for any Hypervisor</a:t>
            </a:r>
          </a:p>
          <a:p>
            <a:r>
              <a:rPr lang="en-IN" dirty="0"/>
              <a:t>Each VM has its own copy of the OS whereas the container works on the host OS.</a:t>
            </a:r>
          </a:p>
          <a:p>
            <a:r>
              <a:rPr lang="en-IN" dirty="0"/>
              <a:t>Resource consumption of VM is more than the container.</a:t>
            </a:r>
          </a:p>
          <a:p>
            <a:r>
              <a:rPr lang="en-IN" dirty="0"/>
              <a:t>VM’s are slower to boot than the container(OS specific resource loading takes more time)</a:t>
            </a:r>
          </a:p>
          <a:p>
            <a:r>
              <a:rPr lang="en-IN" dirty="0"/>
              <a:t>VM’s allows us to load any OS on a host(no kernel restriction).</a:t>
            </a:r>
          </a:p>
        </p:txBody>
      </p:sp>
    </p:spTree>
    <p:extLst>
      <p:ext uri="{BB962C8B-B14F-4D97-AF65-F5344CB8AC3E}">
        <p14:creationId xmlns:p14="http://schemas.microsoft.com/office/powerpoint/2010/main" val="384142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B4C9F-87F8-49A4-BB58-35D89595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 vs Container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68294-C3A7-4F0B-9094-E40ABD7AF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Virtual machine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656B2-C4E2-4B4C-AF92-08D00940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Container Model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B3683C1-9B26-469E-9CE8-1F57368DEE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49829" y="3319255"/>
            <a:ext cx="4508774" cy="170596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45206A-F54F-46AF-9670-BDEBBB003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2410" y="2952462"/>
            <a:ext cx="4209649" cy="2485192"/>
          </a:xfrm>
        </p:spPr>
      </p:pic>
    </p:spTree>
    <p:extLst>
      <p:ext uri="{BB962C8B-B14F-4D97-AF65-F5344CB8AC3E}">
        <p14:creationId xmlns:p14="http://schemas.microsoft.com/office/powerpoint/2010/main" val="280010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EF2-8D6D-4510-9905-72FC25A0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69343"/>
          </a:xfrm>
        </p:spPr>
        <p:txBody>
          <a:bodyPr/>
          <a:lstStyle/>
          <a:p>
            <a:r>
              <a:rPr lang="en-IN" dirty="0"/>
              <a:t>Introducing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7BD6-9ED2-4027-8985-651634B2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Docker has two editions,</a:t>
            </a:r>
          </a:p>
          <a:p>
            <a:pPr lvl="2"/>
            <a:r>
              <a:rPr lang="en-IN" dirty="0"/>
              <a:t>Community Edition – Free</a:t>
            </a:r>
          </a:p>
          <a:p>
            <a:pPr lvl="2"/>
            <a:r>
              <a:rPr lang="en-IN" dirty="0"/>
              <a:t>Enterprise Edition -- Paid</a:t>
            </a:r>
          </a:p>
          <a:p>
            <a:pPr marL="36900" indent="0">
              <a:buNone/>
            </a:pPr>
            <a:r>
              <a:rPr lang="en-IN" dirty="0"/>
              <a:t>Most Organizations provide images of their products and load them in public docker repositories like </a:t>
            </a:r>
            <a:r>
              <a:rPr lang="en-IN" dirty="0" err="1"/>
              <a:t>dockerhub</a:t>
            </a:r>
            <a:r>
              <a:rPr lang="en-IN" dirty="0"/>
              <a:t>.</a:t>
            </a:r>
          </a:p>
          <a:p>
            <a:pPr marL="36900" indent="0">
              <a:buNone/>
            </a:pPr>
            <a:r>
              <a:rPr lang="en-IN" dirty="0"/>
              <a:t>Retrieving and loading images are as simple as running a command.</a:t>
            </a:r>
          </a:p>
          <a:p>
            <a:pPr marL="36900" indent="0">
              <a:buNone/>
            </a:pPr>
            <a:r>
              <a:rPr lang="en-IN" dirty="0"/>
              <a:t>We can imagine an image to be like a template/package which is used to create one or more containers. Isolated instances of the images are containers.</a:t>
            </a:r>
          </a:p>
        </p:txBody>
      </p:sp>
    </p:spTree>
    <p:extLst>
      <p:ext uri="{BB962C8B-B14F-4D97-AF65-F5344CB8AC3E}">
        <p14:creationId xmlns:p14="http://schemas.microsoft.com/office/powerpoint/2010/main" val="37045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A55-C8E5-4742-A924-7B3685E0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Demonstration-1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D626-7670-4645-82CB-1664FC10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Let us now install Docker.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1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00FE-7D7C-4E96-AD01-1EC05F74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17050"/>
          </a:xfrm>
        </p:spPr>
        <p:txBody>
          <a:bodyPr>
            <a:normAutofit fontScale="90000"/>
          </a:bodyPr>
          <a:lstStyle/>
          <a:p>
            <a:r>
              <a:rPr lang="en-IN" dirty="0"/>
              <a:t>Lesson Agenda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BCDD-69D5-4001-BB00-58413F23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</a:t>
            </a:r>
          </a:p>
          <a:p>
            <a:r>
              <a:rPr lang="en-IN" dirty="0"/>
              <a:t>Solution</a:t>
            </a:r>
          </a:p>
          <a:p>
            <a:r>
              <a:rPr lang="en-IN" dirty="0"/>
              <a:t>Introduction to containers</a:t>
            </a:r>
          </a:p>
          <a:p>
            <a:r>
              <a:rPr lang="en-IN" dirty="0"/>
              <a:t>VM vs Containers</a:t>
            </a:r>
          </a:p>
          <a:p>
            <a:r>
              <a:rPr lang="en-IN" dirty="0"/>
              <a:t>Introducing Images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0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184-D6C3-465B-BB71-0F893C7F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562789" cy="1257300"/>
          </a:xfrm>
        </p:spPr>
        <p:txBody>
          <a:bodyPr>
            <a:normAutofit/>
          </a:bodyPr>
          <a:lstStyle/>
          <a:p>
            <a:r>
              <a:rPr lang="en-IN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4734-7B92-4D29-A39C-395C5D67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49836" cy="4046054"/>
          </a:xfrm>
        </p:spPr>
        <p:txBody>
          <a:bodyPr>
            <a:normAutofit/>
          </a:bodyPr>
          <a:lstStyle/>
          <a:p>
            <a:r>
              <a:rPr lang="en-IN" dirty="0"/>
              <a:t>Compatibility and dependency issues with applications</a:t>
            </a:r>
          </a:p>
          <a:p>
            <a:r>
              <a:rPr lang="en-IN" dirty="0"/>
              <a:t>Long Set-up time</a:t>
            </a:r>
          </a:p>
          <a:p>
            <a:r>
              <a:rPr lang="en-IN" dirty="0"/>
              <a:t>Need for multiple environments for Development, Testing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10697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2F3D-AFF3-4FDE-82BE-0D960260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4012-E61B-4209-9E5B-6ED0B529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IN" dirty="0"/>
              <a:t>Docker allows each application to run in a separate container on the same host(VM/OS).</a:t>
            </a:r>
          </a:p>
          <a:p>
            <a:pPr marL="450000" lvl="1" indent="0">
              <a:buNone/>
            </a:pPr>
            <a:r>
              <a:rPr lang="en-IN" dirty="0"/>
              <a:t>The containers have the requisite environment(Dependency) for the survival of that application. </a:t>
            </a:r>
          </a:p>
          <a:p>
            <a:pPr marL="450000" lvl="1" indent="0">
              <a:buNone/>
            </a:pPr>
            <a:r>
              <a:rPr lang="en-IN" dirty="0"/>
              <a:t>These containers are setup in minutes.</a:t>
            </a:r>
          </a:p>
        </p:txBody>
      </p:sp>
    </p:spTree>
    <p:extLst>
      <p:ext uri="{BB962C8B-B14F-4D97-AF65-F5344CB8AC3E}">
        <p14:creationId xmlns:p14="http://schemas.microsoft.com/office/powerpoint/2010/main" val="211389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DEC4-A7FA-48FA-9B91-BEC326F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Containers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E5E0-CE74-44B6-9ACA-D47ED1DE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>
              <a:buNone/>
            </a:pPr>
            <a:r>
              <a:rPr lang="en-IN" dirty="0"/>
              <a:t>Each container resides in and shares same OS kernel. They can have different processes, networks and mounts configured.</a:t>
            </a:r>
          </a:p>
          <a:p>
            <a:pPr marL="450000" lvl="1" indent="0">
              <a:buNone/>
            </a:pPr>
            <a:r>
              <a:rPr lang="en-IN" dirty="0"/>
              <a:t>There are many types of containers such as LXC,LXD, LXCFS etc.</a:t>
            </a:r>
          </a:p>
          <a:p>
            <a:pPr marL="450000" lvl="1" indent="0">
              <a:buNone/>
            </a:pPr>
            <a:r>
              <a:rPr lang="en-IN" dirty="0"/>
              <a:t>Before version 0.9, docker used LXC but since then uses the </a:t>
            </a:r>
            <a:r>
              <a:rPr lang="en-IN" i="1" dirty="0" err="1"/>
              <a:t>libcontainer</a:t>
            </a:r>
            <a:r>
              <a:rPr lang="en-IN" dirty="0"/>
              <a:t>.</a:t>
            </a:r>
          </a:p>
          <a:p>
            <a:pPr marL="450000" lvl="1" indent="0">
              <a:buNone/>
            </a:pPr>
            <a:r>
              <a:rPr lang="en-IN" dirty="0"/>
              <a:t>This is being developed by docker.io in association with industry heavyweights like google, red-hat, ubuntu to name a few.</a:t>
            </a:r>
          </a:p>
          <a:p>
            <a:pPr marL="450000" lvl="1" indent="0">
              <a:buNone/>
            </a:pPr>
            <a:r>
              <a:rPr lang="en-IN" dirty="0" err="1"/>
              <a:t>libcontainer</a:t>
            </a:r>
            <a:r>
              <a:rPr lang="en-IN" dirty="0"/>
              <a:t> is written in the ‘Go’ language along with c/</a:t>
            </a:r>
            <a:r>
              <a:rPr lang="en-IN" dirty="0" err="1"/>
              <a:t>c++</a:t>
            </a:r>
            <a:r>
              <a:rPr lang="en-IN" dirty="0"/>
              <a:t>.</a:t>
            </a:r>
          </a:p>
          <a:p>
            <a:pPr marL="450000" lvl="1" indent="0">
              <a:buNone/>
            </a:pPr>
            <a:r>
              <a:rPr lang="en-IN" dirty="0"/>
              <a:t>Docker provides various tools to set-up the containers.</a:t>
            </a:r>
          </a:p>
          <a:p>
            <a:pPr marL="450000" lvl="1" indent="0">
              <a:buNone/>
            </a:pPr>
            <a:endParaRPr lang="en-IN" dirty="0"/>
          </a:p>
          <a:p>
            <a:pPr marL="4500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75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0E16-65DB-4D1F-BCB8-24A6DE07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All operating systems have essentially 2 components,</a:t>
            </a:r>
          </a:p>
          <a:p>
            <a:pPr lvl="2"/>
            <a:r>
              <a:rPr lang="en-IN" dirty="0"/>
              <a:t>OS kernel – used for hardware communication</a:t>
            </a:r>
          </a:p>
          <a:p>
            <a:pPr lvl="2"/>
            <a:r>
              <a:rPr lang="en-IN" dirty="0"/>
              <a:t>Some </a:t>
            </a:r>
            <a:r>
              <a:rPr lang="en-IN" dirty="0" err="1"/>
              <a:t>Softwares</a:t>
            </a:r>
            <a:r>
              <a:rPr lang="en-IN" dirty="0"/>
              <a:t> – used to provide features</a:t>
            </a:r>
          </a:p>
          <a:p>
            <a:pPr marL="36900" indent="0">
              <a:buNone/>
            </a:pPr>
            <a:r>
              <a:rPr lang="en-IN" dirty="0"/>
              <a:t>For example all </a:t>
            </a:r>
            <a:r>
              <a:rPr lang="en-IN" dirty="0" err="1"/>
              <a:t>linux</a:t>
            </a:r>
            <a:r>
              <a:rPr lang="en-IN" dirty="0"/>
              <a:t> flavours like fedora, </a:t>
            </a:r>
            <a:r>
              <a:rPr lang="en-IN" dirty="0" err="1"/>
              <a:t>centOS</a:t>
            </a:r>
            <a:r>
              <a:rPr lang="en-IN" dirty="0"/>
              <a:t>, Ubuntu have a </a:t>
            </a:r>
            <a:r>
              <a:rPr lang="en-IN" dirty="0" err="1"/>
              <a:t>linux</a:t>
            </a:r>
            <a:r>
              <a:rPr lang="en-IN" dirty="0"/>
              <a:t> kernel. The software on top of this kernel differentiates them from one another.</a:t>
            </a:r>
          </a:p>
          <a:p>
            <a:pPr marL="36900" indent="0">
              <a:buNone/>
            </a:pPr>
            <a:r>
              <a:rPr lang="en-IN" dirty="0"/>
              <a:t>Therefore any </a:t>
            </a:r>
            <a:r>
              <a:rPr lang="en-IN" dirty="0" err="1"/>
              <a:t>linux</a:t>
            </a:r>
            <a:r>
              <a:rPr lang="en-IN" dirty="0"/>
              <a:t> host will be able to support containers of any </a:t>
            </a:r>
            <a:r>
              <a:rPr lang="en-IN" dirty="0" err="1"/>
              <a:t>linux</a:t>
            </a:r>
            <a:r>
              <a:rPr lang="en-IN" dirty="0"/>
              <a:t> distribution.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4AA1-E57C-43A8-8C91-BA790F3B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56533"/>
            <a:ext cx="10353762" cy="513538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We cannot use a container, on a host with a different kernel.</a:t>
            </a:r>
          </a:p>
          <a:p>
            <a:pPr marL="36900" indent="0">
              <a:buNone/>
            </a:pPr>
            <a:r>
              <a:rPr lang="en-IN" dirty="0"/>
              <a:t>For example, we cannot use a windows based container on a </a:t>
            </a:r>
            <a:r>
              <a:rPr lang="en-IN" dirty="0" err="1"/>
              <a:t>linux</a:t>
            </a:r>
            <a:r>
              <a:rPr lang="en-IN" dirty="0"/>
              <a:t> host.</a:t>
            </a:r>
          </a:p>
          <a:p>
            <a:pPr marL="36900" indent="0">
              <a:buNone/>
            </a:pPr>
            <a:r>
              <a:rPr lang="en-IN" dirty="0"/>
              <a:t>Note:- Now windows based host supports the </a:t>
            </a:r>
            <a:r>
              <a:rPr lang="en-IN" dirty="0" err="1"/>
              <a:t>linux</a:t>
            </a:r>
            <a:r>
              <a:rPr lang="en-IN" dirty="0"/>
              <a:t> based container because of one of two reasons --:</a:t>
            </a:r>
          </a:p>
          <a:p>
            <a:pPr lvl="2"/>
            <a:r>
              <a:rPr lang="en-IN" dirty="0"/>
              <a:t>A lightweight </a:t>
            </a:r>
            <a:r>
              <a:rPr lang="en-IN" dirty="0" err="1"/>
              <a:t>linux</a:t>
            </a:r>
            <a:r>
              <a:rPr lang="en-IN" dirty="0"/>
              <a:t> VM running on Hyper-V(Docker client calls docker daemon on </a:t>
            </a:r>
            <a:r>
              <a:rPr lang="en-IN" dirty="0" err="1"/>
              <a:t>linux</a:t>
            </a:r>
            <a:r>
              <a:rPr lang="en-IN" dirty="0"/>
              <a:t> VM)</a:t>
            </a:r>
          </a:p>
          <a:p>
            <a:pPr lvl="2"/>
            <a:r>
              <a:rPr lang="en-IN" dirty="0"/>
              <a:t>Configuring and using WSL (Windows Sub-system for Linux)</a:t>
            </a:r>
          </a:p>
          <a:p>
            <a:pPr marL="36900" indent="0">
              <a:buNone/>
            </a:pPr>
            <a:r>
              <a:rPr lang="en-IN" dirty="0"/>
              <a:t>Since behind the scene, Linux core is used, therefore, line one of this slide is still valid.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The restriction of having similar kernel to run container is not a disadvantage, as the docker was never meant to be a virtualization solution.</a:t>
            </a:r>
          </a:p>
          <a:p>
            <a:pPr marL="36900" indent="0">
              <a:buNone/>
            </a:pPr>
            <a:r>
              <a:rPr lang="en-IN" dirty="0"/>
              <a:t>Docker is meant to package and containerize applications to run anytime and anywhere.</a:t>
            </a:r>
          </a:p>
          <a:p>
            <a:pPr marL="36900" indent="0">
              <a:buNone/>
            </a:pPr>
            <a:endParaRPr lang="en-IN" dirty="0"/>
          </a:p>
          <a:p>
            <a:pPr marL="810000" lvl="2" indent="0">
              <a:buNone/>
            </a:pPr>
            <a:r>
              <a:rPr lang="en-IN" dirty="0"/>
              <a:t>		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7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44EF-1FBF-42BB-8A6A-F7E2DA6E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A2AF-945F-4996-9E75-EDC532FB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US" dirty="0"/>
              <a:t>The company started out as a platform as a service (PaaS) provider called </a:t>
            </a:r>
            <a:r>
              <a:rPr lang="en-US" dirty="0" err="1"/>
              <a:t>dotCloud</a:t>
            </a:r>
            <a:r>
              <a:rPr lang="en-US" dirty="0"/>
              <a:t>. The </a:t>
            </a:r>
            <a:r>
              <a:rPr lang="en-US" dirty="0" err="1"/>
              <a:t>dotCloud</a:t>
            </a:r>
            <a:r>
              <a:rPr lang="en-US" dirty="0"/>
              <a:t> platform was built on Linux containers. To help create and manage these containers, they built an in-house tool that they eventually nick-named “Docker”.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In 2013 they got rid of the struggling PaaS side of the business, rebranded the company as “Docker, Inc.”, and focused on bringing Docker and containers to the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7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42575-A12D-4E45-9193-7D048931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964758"/>
          </a:xfrm>
        </p:spPr>
        <p:txBody>
          <a:bodyPr/>
          <a:lstStyle/>
          <a:p>
            <a:r>
              <a:rPr lang="en-IN" dirty="0"/>
              <a:t>Docker Architecture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755280-64A6-46FF-BDAF-492BFA9B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059" y="1399429"/>
            <a:ext cx="5430741" cy="42901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A5064-ECEF-4B02-A57E-A61A6B39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87826"/>
            <a:ext cx="3706889" cy="370177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</a:rPr>
              <a:t>The runtime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</a:rPr>
              <a:t>The daemon (a.k.a. engine)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+mj-lt"/>
                <a:ea typeface="+mj-ea"/>
              </a:rPr>
              <a:t>The orchestrator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14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{E6ADAAB8-FBCD-4E3D-B480-712178E659D1}tf55705232_win32</Template>
  <TotalTime>465</TotalTime>
  <Words>867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Docker </vt:lpstr>
      <vt:lpstr>Lesson Agenda </vt:lpstr>
      <vt:lpstr>The problem</vt:lpstr>
      <vt:lpstr>The solution</vt:lpstr>
      <vt:lpstr>Introduction to Containers </vt:lpstr>
      <vt:lpstr>PowerPoint Presentation</vt:lpstr>
      <vt:lpstr>PowerPoint Presentation</vt:lpstr>
      <vt:lpstr>Docker Introduction</vt:lpstr>
      <vt:lpstr>Docker Architecture </vt:lpstr>
      <vt:lpstr>PowerPoint Presentation</vt:lpstr>
      <vt:lpstr>PowerPoint Presentation</vt:lpstr>
      <vt:lpstr>VM vs Container</vt:lpstr>
      <vt:lpstr>VM vs Container model</vt:lpstr>
      <vt:lpstr>Introducing Images</vt:lpstr>
      <vt:lpstr>Demonstration-1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jitendra jha</dc:creator>
  <cp:lastModifiedBy>jitendra jha</cp:lastModifiedBy>
  <cp:revision>6</cp:revision>
  <dcterms:created xsi:type="dcterms:W3CDTF">2021-07-22T06:22:26Z</dcterms:created>
  <dcterms:modified xsi:type="dcterms:W3CDTF">2021-08-23T14:22:29Z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