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81" r:id="rId6"/>
    <p:sldId id="284" r:id="rId7"/>
    <p:sldId id="289" r:id="rId8"/>
    <p:sldId id="290" r:id="rId9"/>
    <p:sldId id="280" r:id="rId10"/>
    <p:sldId id="283" r:id="rId11"/>
    <p:sldId id="282" r:id="rId12"/>
    <p:sldId id="285" r:id="rId13"/>
    <p:sldId id="286"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120" d="100"/>
          <a:sy n="120"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Docker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1400" dirty="0"/>
              <a:t>Common Commands</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E2BE9-1A9A-480A-95B0-F1AEBB218253}"/>
              </a:ext>
            </a:extLst>
          </p:cNvPr>
          <p:cNvSpPr>
            <a:spLocks noGrp="1"/>
          </p:cNvSpPr>
          <p:nvPr>
            <p:ph idx="1"/>
          </p:nvPr>
        </p:nvSpPr>
        <p:spPr>
          <a:xfrm>
            <a:off x="913795" y="1224502"/>
            <a:ext cx="10353762" cy="4566698"/>
          </a:xfrm>
        </p:spPr>
        <p:txBody>
          <a:bodyPr/>
          <a:lstStyle/>
          <a:p>
            <a:pPr marL="36900" indent="0">
              <a:buNone/>
            </a:pPr>
            <a:r>
              <a:rPr lang="en-IN" dirty="0"/>
              <a:t>Docker stores data in the /var/lib/ location. This data is separate from host file system.</a:t>
            </a:r>
          </a:p>
          <a:p>
            <a:pPr marL="36900" indent="0">
              <a:buNone/>
            </a:pPr>
            <a:r>
              <a:rPr lang="en-IN" dirty="0"/>
              <a:t>Any destruction to the container destroys the data within.</a:t>
            </a:r>
          </a:p>
          <a:p>
            <a:pPr marL="36900" indent="0">
              <a:buNone/>
            </a:pPr>
            <a:r>
              <a:rPr lang="en-IN" dirty="0"/>
              <a:t>We can persist the data by mapping a host directory to a container directory.</a:t>
            </a:r>
          </a:p>
          <a:p>
            <a:pPr marL="36900" indent="0">
              <a:buNone/>
            </a:pPr>
            <a:r>
              <a:rPr lang="en-IN" dirty="0"/>
              <a:t>$docker run –v [1]:[2] [3]</a:t>
            </a:r>
          </a:p>
          <a:p>
            <a:pPr marL="36900" indent="0">
              <a:buNone/>
            </a:pPr>
            <a:r>
              <a:rPr lang="en-IN" dirty="0"/>
              <a:t>Here:</a:t>
            </a:r>
          </a:p>
          <a:p>
            <a:r>
              <a:rPr lang="en-IN" dirty="0"/>
              <a:t>1 is the host directory</a:t>
            </a:r>
          </a:p>
          <a:p>
            <a:r>
              <a:rPr lang="en-IN" dirty="0"/>
              <a:t>2 is the directory to be mapped</a:t>
            </a:r>
          </a:p>
          <a:p>
            <a:r>
              <a:rPr lang="en-IN" dirty="0"/>
              <a:t>3 is the name of image</a:t>
            </a:r>
          </a:p>
        </p:txBody>
      </p:sp>
    </p:spTree>
    <p:extLst>
      <p:ext uri="{BB962C8B-B14F-4D97-AF65-F5344CB8AC3E}">
        <p14:creationId xmlns:p14="http://schemas.microsoft.com/office/powerpoint/2010/main" val="1428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D5FD1-3089-4718-988A-9F34251FE296}"/>
              </a:ext>
            </a:extLst>
          </p:cNvPr>
          <p:cNvSpPr>
            <a:spLocks noGrp="1"/>
          </p:cNvSpPr>
          <p:nvPr>
            <p:ph idx="1"/>
          </p:nvPr>
        </p:nvSpPr>
        <p:spPr>
          <a:xfrm>
            <a:off x="913795" y="1017768"/>
            <a:ext cx="10353762" cy="4773432"/>
          </a:xfrm>
        </p:spPr>
        <p:txBody>
          <a:bodyPr>
            <a:normAutofit fontScale="92500" lnSpcReduction="10000"/>
          </a:bodyPr>
          <a:lstStyle/>
          <a:p>
            <a:pPr marL="36900" indent="0">
              <a:buNone/>
            </a:pPr>
            <a:r>
              <a:rPr lang="en-IN" dirty="0"/>
              <a:t>We may want to view the logs produced by the container in detached mode. </a:t>
            </a:r>
          </a:p>
          <a:p>
            <a:pPr marL="36900" indent="0">
              <a:buNone/>
            </a:pPr>
            <a:r>
              <a:rPr lang="en-IN" dirty="0"/>
              <a:t>We do that as below,</a:t>
            </a:r>
          </a:p>
          <a:p>
            <a:pPr marL="36900" indent="0">
              <a:buNone/>
            </a:pPr>
            <a:r>
              <a:rPr lang="en-IN" dirty="0"/>
              <a:t>$docker logs [container name/Id</a:t>
            </a:r>
          </a:p>
          <a:p>
            <a:pPr marL="36900" indent="0">
              <a:buNone/>
            </a:pPr>
            <a:r>
              <a:rPr lang="en-IN" dirty="0"/>
              <a:t>Note that container commands have been refactored now. The format used now is,</a:t>
            </a:r>
          </a:p>
          <a:p>
            <a:pPr marL="36900" indent="0">
              <a:buNone/>
            </a:pPr>
            <a:r>
              <a:rPr lang="en-IN" dirty="0"/>
              <a:t>$docker command subcommand.</a:t>
            </a:r>
          </a:p>
          <a:p>
            <a:pPr marL="36900" indent="0">
              <a:buNone/>
            </a:pPr>
            <a:r>
              <a:rPr lang="en-IN" dirty="0" err="1"/>
              <a:t>Eg</a:t>
            </a:r>
            <a:r>
              <a:rPr lang="en-IN" dirty="0"/>
              <a:t>:</a:t>
            </a:r>
          </a:p>
          <a:p>
            <a:pPr marL="36900" indent="0">
              <a:buNone/>
            </a:pPr>
            <a:r>
              <a:rPr lang="en-IN" dirty="0"/>
              <a:t>$docker container run </a:t>
            </a:r>
          </a:p>
          <a:p>
            <a:pPr marL="36900" indent="0">
              <a:buNone/>
            </a:pPr>
            <a:r>
              <a:rPr lang="en-IN" dirty="0"/>
              <a:t>Instead of,</a:t>
            </a:r>
          </a:p>
          <a:p>
            <a:pPr marL="36900" indent="0">
              <a:buNone/>
            </a:pPr>
            <a:r>
              <a:rPr lang="en-IN" dirty="0"/>
              <a:t>$docker run</a:t>
            </a:r>
          </a:p>
          <a:p>
            <a:pPr marL="36900" indent="0">
              <a:buNone/>
            </a:pPr>
            <a:r>
              <a:rPr lang="en-IN" dirty="0"/>
              <a:t>Nevertheless both approaches work and we shall use both interchangeably.</a:t>
            </a:r>
          </a:p>
          <a:p>
            <a:pPr marL="36900" indent="0">
              <a:buNone/>
            </a:pPr>
            <a:endParaRPr lang="en-IN" dirty="0"/>
          </a:p>
        </p:txBody>
      </p:sp>
    </p:spTree>
    <p:extLst>
      <p:ext uri="{BB962C8B-B14F-4D97-AF65-F5344CB8AC3E}">
        <p14:creationId xmlns:p14="http://schemas.microsoft.com/office/powerpoint/2010/main" val="365448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DA30-0810-4726-87AC-364B6C138334}"/>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26A642A1-7263-4FE3-8EC8-869CA74FD259}"/>
              </a:ext>
            </a:extLst>
          </p:cNvPr>
          <p:cNvSpPr>
            <a:spLocks noGrp="1"/>
          </p:cNvSpPr>
          <p:nvPr>
            <p:ph idx="1"/>
          </p:nvPr>
        </p:nvSpPr>
        <p:spPr/>
        <p:txBody>
          <a:bodyPr/>
          <a:lstStyle/>
          <a:p>
            <a:r>
              <a:rPr lang="en-IN" dirty="0"/>
              <a:t>We shall now try to check some of the commands listed in </a:t>
            </a:r>
            <a:r>
              <a:rPr lang="en-IN"/>
              <a:t>this lesson</a:t>
            </a:r>
          </a:p>
        </p:txBody>
      </p:sp>
    </p:spTree>
    <p:extLst>
      <p:ext uri="{BB962C8B-B14F-4D97-AF65-F5344CB8AC3E}">
        <p14:creationId xmlns:p14="http://schemas.microsoft.com/office/powerpoint/2010/main" val="246300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0FE-7D7C-4E96-AD01-1EC05F7466F3}"/>
              </a:ext>
            </a:extLst>
          </p:cNvPr>
          <p:cNvSpPr>
            <a:spLocks noGrp="1"/>
          </p:cNvSpPr>
          <p:nvPr>
            <p:ph type="title"/>
          </p:nvPr>
        </p:nvSpPr>
        <p:spPr>
          <a:xfrm>
            <a:off x="913795" y="609600"/>
            <a:ext cx="10353762" cy="917050"/>
          </a:xfrm>
        </p:spPr>
        <p:txBody>
          <a:bodyPr>
            <a:normAutofit fontScale="90000"/>
          </a:bodyPr>
          <a:lstStyle/>
          <a:p>
            <a:r>
              <a:rPr lang="en-IN" dirty="0"/>
              <a:t>Lesson Agenda</a:t>
            </a:r>
            <a:br>
              <a:rPr lang="en-IN" dirty="0"/>
            </a:br>
            <a:endParaRPr lang="en-IN" dirty="0"/>
          </a:p>
        </p:txBody>
      </p:sp>
      <p:sp>
        <p:nvSpPr>
          <p:cNvPr id="3" name="Content Placeholder 2">
            <a:extLst>
              <a:ext uri="{FF2B5EF4-FFF2-40B4-BE49-F238E27FC236}">
                <a16:creationId xmlns:a16="http://schemas.microsoft.com/office/drawing/2014/main" id="{3632BCDD-69D5-4001-BB00-58413F2364AF}"/>
              </a:ext>
            </a:extLst>
          </p:cNvPr>
          <p:cNvSpPr>
            <a:spLocks noGrp="1"/>
          </p:cNvSpPr>
          <p:nvPr>
            <p:ph idx="1"/>
          </p:nvPr>
        </p:nvSpPr>
        <p:spPr/>
        <p:txBody>
          <a:bodyPr/>
          <a:lstStyle/>
          <a:p>
            <a:r>
              <a:rPr lang="en-IN" dirty="0"/>
              <a:t>Understand and use some common commands like, run, </a:t>
            </a:r>
            <a:r>
              <a:rPr lang="en-IN" dirty="0" err="1"/>
              <a:t>ps</a:t>
            </a:r>
            <a:r>
              <a:rPr lang="en-IN" dirty="0"/>
              <a:t>, stop, rm etc.</a:t>
            </a:r>
          </a:p>
          <a:p>
            <a:endParaRPr lang="en-IN" dirty="0"/>
          </a:p>
        </p:txBody>
      </p:sp>
    </p:spTree>
    <p:extLst>
      <p:ext uri="{BB962C8B-B14F-4D97-AF65-F5344CB8AC3E}">
        <p14:creationId xmlns:p14="http://schemas.microsoft.com/office/powerpoint/2010/main" val="86790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FBE2-CAD5-44EE-AECC-65E9492171CF}"/>
              </a:ext>
            </a:extLst>
          </p:cNvPr>
          <p:cNvSpPr>
            <a:spLocks noGrp="1"/>
          </p:cNvSpPr>
          <p:nvPr>
            <p:ph type="title"/>
          </p:nvPr>
        </p:nvSpPr>
        <p:spPr/>
        <p:txBody>
          <a:bodyPr/>
          <a:lstStyle/>
          <a:p>
            <a:pPr algn="l"/>
            <a:r>
              <a:rPr lang="en-IN" dirty="0"/>
              <a:t>Inspect	</a:t>
            </a:r>
          </a:p>
        </p:txBody>
      </p:sp>
      <p:sp>
        <p:nvSpPr>
          <p:cNvPr id="3" name="Content Placeholder 2">
            <a:extLst>
              <a:ext uri="{FF2B5EF4-FFF2-40B4-BE49-F238E27FC236}">
                <a16:creationId xmlns:a16="http://schemas.microsoft.com/office/drawing/2014/main" id="{AD0EF700-A915-4876-9475-E76C2036D7F9}"/>
              </a:ext>
            </a:extLst>
          </p:cNvPr>
          <p:cNvSpPr>
            <a:spLocks noGrp="1"/>
          </p:cNvSpPr>
          <p:nvPr>
            <p:ph idx="1"/>
          </p:nvPr>
        </p:nvSpPr>
        <p:spPr/>
        <p:txBody>
          <a:bodyPr/>
          <a:lstStyle/>
          <a:p>
            <a:pPr marL="36900" indent="0">
              <a:buNone/>
            </a:pPr>
            <a:r>
              <a:rPr lang="en-IN" dirty="0"/>
              <a:t>We use the inspect command to get more information about the container in JSON format.</a:t>
            </a:r>
          </a:p>
          <a:p>
            <a:pPr marL="36900" indent="0">
              <a:buNone/>
            </a:pPr>
            <a:r>
              <a:rPr lang="en-IN" dirty="0"/>
              <a:t>$docker inspect [container name/ID]</a:t>
            </a:r>
          </a:p>
          <a:p>
            <a:pPr marL="36900" indent="0">
              <a:buNone/>
            </a:pPr>
            <a:r>
              <a:rPr lang="en-IN" dirty="0"/>
              <a:t>We can also grep the command above to narrow down the result</a:t>
            </a:r>
          </a:p>
          <a:p>
            <a:pPr marL="36900" indent="0">
              <a:buNone/>
            </a:pPr>
            <a:r>
              <a:rPr lang="en-IN" dirty="0"/>
              <a:t>$docker inspect centos | grep ‘</a:t>
            </a:r>
            <a:r>
              <a:rPr lang="en-IN" dirty="0" err="1"/>
              <a:t>IPAddress</a:t>
            </a:r>
            <a:r>
              <a:rPr lang="en-IN" dirty="0"/>
              <a:t>’</a:t>
            </a:r>
          </a:p>
        </p:txBody>
      </p:sp>
    </p:spTree>
    <p:extLst>
      <p:ext uri="{BB962C8B-B14F-4D97-AF65-F5344CB8AC3E}">
        <p14:creationId xmlns:p14="http://schemas.microsoft.com/office/powerpoint/2010/main" val="265763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0450-D85D-4D0D-81CD-D81AA1293D09}"/>
              </a:ext>
            </a:extLst>
          </p:cNvPr>
          <p:cNvSpPr>
            <a:spLocks noGrp="1"/>
          </p:cNvSpPr>
          <p:nvPr>
            <p:ph type="title"/>
          </p:nvPr>
        </p:nvSpPr>
        <p:spPr/>
        <p:txBody>
          <a:bodyPr/>
          <a:lstStyle/>
          <a:p>
            <a:pPr algn="l"/>
            <a:r>
              <a:rPr lang="en-IN" dirty="0"/>
              <a:t>Some common Commands</a:t>
            </a:r>
          </a:p>
        </p:txBody>
      </p:sp>
      <p:sp>
        <p:nvSpPr>
          <p:cNvPr id="3" name="Content Placeholder 2">
            <a:extLst>
              <a:ext uri="{FF2B5EF4-FFF2-40B4-BE49-F238E27FC236}">
                <a16:creationId xmlns:a16="http://schemas.microsoft.com/office/drawing/2014/main" id="{EED7D715-13BB-4AFC-8A6D-66845EABBD87}"/>
              </a:ext>
            </a:extLst>
          </p:cNvPr>
          <p:cNvSpPr>
            <a:spLocks noGrp="1"/>
          </p:cNvSpPr>
          <p:nvPr>
            <p:ph idx="1"/>
          </p:nvPr>
        </p:nvSpPr>
        <p:spPr/>
        <p:txBody>
          <a:bodyPr>
            <a:normAutofit fontScale="92500"/>
          </a:bodyPr>
          <a:lstStyle/>
          <a:p>
            <a:r>
              <a:rPr lang="en-IN" dirty="0"/>
              <a:t>images -- List all images on host</a:t>
            </a:r>
          </a:p>
          <a:p>
            <a:r>
              <a:rPr lang="en-IN" dirty="0" err="1"/>
              <a:t>ps</a:t>
            </a:r>
            <a:r>
              <a:rPr lang="en-IN" dirty="0"/>
              <a:t>/ls – Lists all running containers and some basic information about them such as ID, name, status etc.</a:t>
            </a:r>
          </a:p>
          <a:p>
            <a:r>
              <a:rPr lang="en-IN" dirty="0" err="1"/>
              <a:t>ps</a:t>
            </a:r>
            <a:r>
              <a:rPr lang="en-IN" dirty="0"/>
              <a:t>/ls  – a – Gives same set off information about all the containers(running or stopped).</a:t>
            </a:r>
          </a:p>
          <a:p>
            <a:r>
              <a:rPr lang="en-IN" dirty="0"/>
              <a:t>stop – stops a container. We have to provide a container ID/name</a:t>
            </a:r>
          </a:p>
          <a:p>
            <a:r>
              <a:rPr lang="en-IN" dirty="0"/>
              <a:t>rm – removes a container. We have to provide Container ID/name</a:t>
            </a:r>
          </a:p>
          <a:p>
            <a:r>
              <a:rPr lang="en-IN" dirty="0" err="1"/>
              <a:t>rmi</a:t>
            </a:r>
            <a:r>
              <a:rPr lang="en-IN" dirty="0"/>
              <a:t> – Removes images from system. Have to provide image name. Make sure that there are no running containers(for this image) before we run this command.</a:t>
            </a:r>
          </a:p>
        </p:txBody>
      </p:sp>
    </p:spTree>
    <p:extLst>
      <p:ext uri="{BB962C8B-B14F-4D97-AF65-F5344CB8AC3E}">
        <p14:creationId xmlns:p14="http://schemas.microsoft.com/office/powerpoint/2010/main" val="136196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3BD8F-5516-4BBF-816A-16F5C0B21CF4}"/>
              </a:ext>
            </a:extLst>
          </p:cNvPr>
          <p:cNvSpPr>
            <a:spLocks noGrp="1"/>
          </p:cNvSpPr>
          <p:nvPr>
            <p:ph idx="1"/>
          </p:nvPr>
        </p:nvSpPr>
        <p:spPr>
          <a:xfrm>
            <a:off x="913795" y="993914"/>
            <a:ext cx="10353762" cy="4797286"/>
          </a:xfrm>
        </p:spPr>
        <p:txBody>
          <a:bodyPr/>
          <a:lstStyle/>
          <a:p>
            <a:r>
              <a:rPr lang="en-IN" dirty="0"/>
              <a:t>pull – Download images from the repository but not run them</a:t>
            </a:r>
          </a:p>
          <a:p>
            <a:r>
              <a:rPr lang="en-IN" dirty="0"/>
              <a:t>exec – Used to execute a command on the container. Name/ID of the container needs to be given</a:t>
            </a:r>
          </a:p>
          <a:p>
            <a:pPr marL="36900" indent="0">
              <a:buNone/>
            </a:pPr>
            <a:r>
              <a:rPr lang="en-IN" dirty="0"/>
              <a:t>Note 1: When we run a container, it is alive for as long as the process inside it is executing. If the process stops, the container automatically stops.</a:t>
            </a:r>
          </a:p>
          <a:p>
            <a:pPr marL="36900" indent="0">
              <a:buNone/>
            </a:pPr>
            <a:endParaRPr lang="en-IN" dirty="0"/>
          </a:p>
          <a:p>
            <a:pPr marL="36900" indent="0">
              <a:buNone/>
            </a:pPr>
            <a:r>
              <a:rPr lang="en-IN" dirty="0"/>
              <a:t>Note 2: Run command has a attach/detach mode. If the process within the container continues to execute, the prompt does not relinquish its control of the terminal. This is known as attach. We can take back the control by specifying ‘-d’ which essentially detaches the terminal. To attach again we call ‘attach’ with the container name/ID.</a:t>
            </a:r>
          </a:p>
        </p:txBody>
      </p:sp>
    </p:spTree>
    <p:extLst>
      <p:ext uri="{BB962C8B-B14F-4D97-AF65-F5344CB8AC3E}">
        <p14:creationId xmlns:p14="http://schemas.microsoft.com/office/powerpoint/2010/main" val="138357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B184-D6C3-465B-BB71-0F893C7F1BB1}"/>
              </a:ext>
            </a:extLst>
          </p:cNvPr>
          <p:cNvSpPr>
            <a:spLocks noGrp="1"/>
          </p:cNvSpPr>
          <p:nvPr>
            <p:ph type="title"/>
          </p:nvPr>
        </p:nvSpPr>
        <p:spPr>
          <a:xfrm>
            <a:off x="913795" y="609600"/>
            <a:ext cx="3562789" cy="1257300"/>
          </a:xfrm>
        </p:spPr>
        <p:txBody>
          <a:bodyPr/>
          <a:lstStyle/>
          <a:p>
            <a:pPr algn="l"/>
            <a:r>
              <a:rPr lang="en-IN" dirty="0"/>
              <a:t>Run</a:t>
            </a:r>
          </a:p>
        </p:txBody>
      </p:sp>
      <p:sp>
        <p:nvSpPr>
          <p:cNvPr id="3" name="Content Placeholder 2">
            <a:extLst>
              <a:ext uri="{FF2B5EF4-FFF2-40B4-BE49-F238E27FC236}">
                <a16:creationId xmlns:a16="http://schemas.microsoft.com/office/drawing/2014/main" id="{70A54734-7B92-4D29-A39C-395C5D6737BC}"/>
              </a:ext>
            </a:extLst>
          </p:cNvPr>
          <p:cNvSpPr>
            <a:spLocks noGrp="1"/>
          </p:cNvSpPr>
          <p:nvPr>
            <p:ph idx="1"/>
          </p:nvPr>
        </p:nvSpPr>
        <p:spPr>
          <a:xfrm>
            <a:off x="913795" y="2076450"/>
            <a:ext cx="10273690" cy="4046054"/>
          </a:xfrm>
        </p:spPr>
        <p:txBody>
          <a:bodyPr>
            <a:normAutofit/>
          </a:bodyPr>
          <a:lstStyle/>
          <a:p>
            <a:pPr marL="36900" indent="0">
              <a:buNone/>
            </a:pPr>
            <a:r>
              <a:rPr lang="en-IN" dirty="0"/>
              <a:t>Starts a container from an image. The image is first searched for locally and if not found, search is made at docker hub. Once found, the image is stored locally and a container is started.</a:t>
            </a:r>
          </a:p>
          <a:p>
            <a:pPr marL="36900" indent="0">
              <a:buNone/>
            </a:pPr>
            <a:r>
              <a:rPr lang="en-IN" dirty="0"/>
              <a:t>Any subsequent invocation, runs the container from locally stored image.</a:t>
            </a:r>
          </a:p>
          <a:p>
            <a:pPr marL="36900" indent="0">
              <a:buNone/>
            </a:pPr>
            <a:r>
              <a:rPr lang="en-IN" dirty="0" err="1"/>
              <a:t>Eg</a:t>
            </a:r>
            <a:r>
              <a:rPr lang="en-IN" dirty="0"/>
              <a:t>:</a:t>
            </a:r>
          </a:p>
          <a:p>
            <a:pPr marL="36900" indent="0">
              <a:buNone/>
            </a:pPr>
            <a:r>
              <a:rPr lang="en-IN" dirty="0"/>
              <a:t>$docker run centos</a:t>
            </a:r>
          </a:p>
          <a:p>
            <a:pPr marL="36900" indent="0">
              <a:buNone/>
            </a:pPr>
            <a:r>
              <a:rPr lang="en-IN" dirty="0"/>
              <a:t>The program runs centos and terminates immediately. This is because there is no process running inside the container</a:t>
            </a:r>
          </a:p>
        </p:txBody>
      </p:sp>
    </p:spTree>
    <p:extLst>
      <p:ext uri="{BB962C8B-B14F-4D97-AF65-F5344CB8AC3E}">
        <p14:creationId xmlns:p14="http://schemas.microsoft.com/office/powerpoint/2010/main" val="1069703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C9323-0413-4249-9643-B0DDC10614A0}"/>
              </a:ext>
            </a:extLst>
          </p:cNvPr>
          <p:cNvSpPr>
            <a:spLocks noGrp="1"/>
          </p:cNvSpPr>
          <p:nvPr>
            <p:ph idx="1"/>
          </p:nvPr>
        </p:nvSpPr>
        <p:spPr>
          <a:xfrm>
            <a:off x="858136" y="533897"/>
            <a:ext cx="10353762" cy="5739682"/>
          </a:xfrm>
        </p:spPr>
        <p:txBody>
          <a:bodyPr/>
          <a:lstStyle/>
          <a:p>
            <a:pPr marL="36900" indent="0">
              <a:buNone/>
            </a:pPr>
            <a:r>
              <a:rPr lang="en-IN" dirty="0"/>
              <a:t>Let us examine the preceding command in a little more detail</a:t>
            </a:r>
          </a:p>
          <a:p>
            <a:pPr marL="36900" indent="0">
              <a:buNone/>
            </a:pPr>
            <a:r>
              <a:rPr lang="en-IN" dirty="0"/>
              <a:t>$docker run centos</a:t>
            </a:r>
          </a:p>
          <a:p>
            <a:pPr marL="36900" indent="0">
              <a:buNone/>
            </a:pPr>
            <a:r>
              <a:rPr lang="en-IN" dirty="0"/>
              <a:t>This pulls the latest version of the image. If we want to run an older version, we say -:</a:t>
            </a:r>
          </a:p>
          <a:p>
            <a:pPr marL="36900" indent="0">
              <a:buNone/>
            </a:pPr>
            <a:r>
              <a:rPr lang="en-IN" dirty="0"/>
              <a:t>$docker run centos:[version info]</a:t>
            </a:r>
          </a:p>
          <a:p>
            <a:pPr marL="36900" indent="0">
              <a:buNone/>
            </a:pPr>
            <a:r>
              <a:rPr lang="en-IN" dirty="0"/>
              <a:t>The information after the ‘:’ is known as a tag.</a:t>
            </a:r>
          </a:p>
          <a:p>
            <a:pPr marL="36900" indent="0">
              <a:buNone/>
            </a:pPr>
            <a:r>
              <a:rPr lang="en-IN" dirty="0"/>
              <a:t>To find out the various tags available for an image, we go to the </a:t>
            </a:r>
            <a:r>
              <a:rPr lang="en-IN" dirty="0" err="1"/>
              <a:t>dockerhub</a:t>
            </a:r>
            <a:r>
              <a:rPr lang="en-IN" dirty="0"/>
              <a:t> repository.</a:t>
            </a:r>
          </a:p>
          <a:p>
            <a:pPr marL="36900" indent="0">
              <a:buNone/>
            </a:pPr>
            <a:r>
              <a:rPr lang="en-IN" dirty="0"/>
              <a:t>If no tag information is provided, ‘latest’ image is retrieved.</a:t>
            </a:r>
          </a:p>
          <a:p>
            <a:pPr marL="36900" indent="0">
              <a:buNone/>
            </a:pPr>
            <a:r>
              <a:rPr lang="en-IN" dirty="0"/>
              <a:t>Alternatively we can also provide this information manually like below,</a:t>
            </a:r>
          </a:p>
          <a:p>
            <a:pPr marL="36900" indent="0">
              <a:buNone/>
            </a:pPr>
            <a:r>
              <a:rPr lang="en-IN" dirty="0"/>
              <a:t>$docker run </a:t>
            </a:r>
            <a:r>
              <a:rPr lang="en-IN" dirty="0" err="1"/>
              <a:t>centos:latest</a:t>
            </a:r>
            <a:endParaRPr lang="en-IN" dirty="0"/>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174086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25450-4B09-4A4D-A157-83F4FF124EFB}"/>
              </a:ext>
            </a:extLst>
          </p:cNvPr>
          <p:cNvSpPr>
            <a:spLocks noGrp="1"/>
          </p:cNvSpPr>
          <p:nvPr>
            <p:ph idx="1"/>
          </p:nvPr>
        </p:nvSpPr>
        <p:spPr>
          <a:xfrm>
            <a:off x="834282" y="661118"/>
            <a:ext cx="10353762" cy="5572705"/>
          </a:xfrm>
        </p:spPr>
        <p:txBody>
          <a:bodyPr/>
          <a:lstStyle/>
          <a:p>
            <a:pPr marL="36900" indent="0">
              <a:buNone/>
            </a:pPr>
            <a:r>
              <a:rPr lang="en-IN" dirty="0"/>
              <a:t>$docker run –it centos bash</a:t>
            </a:r>
          </a:p>
          <a:p>
            <a:pPr marL="36900" indent="0">
              <a:buNone/>
            </a:pPr>
            <a:endParaRPr lang="en-IN" dirty="0"/>
          </a:p>
          <a:p>
            <a:pPr marL="36900" indent="0">
              <a:buNone/>
            </a:pPr>
            <a:r>
              <a:rPr lang="en-IN" dirty="0"/>
              <a:t>By default, the docker container does not allow any input. We can provide input by mapping standard input to the host by using ‘</a:t>
            </a:r>
            <a:r>
              <a:rPr lang="en-IN" dirty="0" err="1"/>
              <a:t>i</a:t>
            </a:r>
            <a:r>
              <a:rPr lang="en-IN" dirty="0"/>
              <a:t>’ parameter as above.</a:t>
            </a:r>
          </a:p>
          <a:p>
            <a:pPr marL="36900" indent="0">
              <a:buNone/>
            </a:pPr>
            <a:r>
              <a:rPr lang="en-IN" dirty="0"/>
              <a:t>The command above starts the container and runs the bash on it. ‘-it’ enables us to log in to the container. Pay attention to change in the prompt at the end of this command. This is because we have now access to the bash of centos container.</a:t>
            </a:r>
          </a:p>
          <a:p>
            <a:pPr marL="36900" indent="0">
              <a:buNone/>
            </a:pPr>
            <a:r>
              <a:rPr lang="en-IN" dirty="0"/>
              <a:t>‘</a:t>
            </a:r>
            <a:r>
              <a:rPr lang="en-IN" dirty="0" err="1"/>
              <a:t>i</a:t>
            </a:r>
            <a:r>
              <a:rPr lang="en-IN" dirty="0"/>
              <a:t>’ stands for interactive mode</a:t>
            </a:r>
          </a:p>
          <a:p>
            <a:pPr marL="36900" indent="0">
              <a:buNone/>
            </a:pPr>
            <a:r>
              <a:rPr lang="en-IN" dirty="0"/>
              <a:t>‘t’ is for terminal access</a:t>
            </a:r>
          </a:p>
        </p:txBody>
      </p:sp>
    </p:spTree>
    <p:extLst>
      <p:ext uri="{BB962C8B-B14F-4D97-AF65-F5344CB8AC3E}">
        <p14:creationId xmlns:p14="http://schemas.microsoft.com/office/powerpoint/2010/main" val="227800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EC257-0294-444D-93BE-C9D69CA11DC9}"/>
              </a:ext>
            </a:extLst>
          </p:cNvPr>
          <p:cNvSpPr>
            <a:spLocks noGrp="1"/>
          </p:cNvSpPr>
          <p:nvPr>
            <p:ph idx="1"/>
          </p:nvPr>
        </p:nvSpPr>
        <p:spPr>
          <a:xfrm>
            <a:off x="913795" y="811033"/>
            <a:ext cx="10353762" cy="4980166"/>
          </a:xfrm>
        </p:spPr>
        <p:txBody>
          <a:bodyPr/>
          <a:lstStyle/>
          <a:p>
            <a:pPr marL="36900" indent="0">
              <a:buNone/>
            </a:pPr>
            <a:r>
              <a:rPr lang="en-IN" dirty="0"/>
              <a:t>If we have to run a process which needs a browser within the container, we can access it in one of two ways,</a:t>
            </a:r>
          </a:p>
          <a:p>
            <a:pPr marL="494100" indent="-457200">
              <a:buFont typeface="+mj-lt"/>
              <a:buAutoNum type="arabicPeriod"/>
            </a:pPr>
            <a:r>
              <a:rPr lang="en-IN" dirty="0"/>
              <a:t>From host machine</a:t>
            </a:r>
          </a:p>
          <a:p>
            <a:pPr marL="1537200" lvl="3" indent="-457200">
              <a:buFont typeface="+mj-lt"/>
              <a:buAutoNum type="arabicPeriod"/>
            </a:pPr>
            <a:r>
              <a:rPr lang="en-IN" sz="1800" dirty="0"/>
              <a:t>Open host browser</a:t>
            </a:r>
          </a:p>
          <a:p>
            <a:pPr marL="1537200" lvl="3" indent="-457200">
              <a:buFont typeface="+mj-lt"/>
              <a:buAutoNum type="arabicPeriod"/>
            </a:pPr>
            <a:r>
              <a:rPr lang="en-IN" sz="1800" dirty="0"/>
              <a:t>Type </a:t>
            </a:r>
            <a:r>
              <a:rPr lang="en-IN" sz="1800" dirty="0" err="1"/>
              <a:t>ip</a:t>
            </a:r>
            <a:r>
              <a:rPr lang="en-IN" sz="1800" dirty="0"/>
              <a:t>[of container]:[application port within container]</a:t>
            </a:r>
          </a:p>
          <a:p>
            <a:pPr marL="494100" indent="-457200">
              <a:buFont typeface="+mj-lt"/>
              <a:buAutoNum type="arabicPeriod"/>
            </a:pPr>
            <a:r>
              <a:rPr lang="en-IN" dirty="0"/>
              <a:t>From outside docker host</a:t>
            </a:r>
          </a:p>
          <a:p>
            <a:pPr marL="1537200" lvl="3" indent="-457200">
              <a:buFont typeface="+mj-lt"/>
              <a:buAutoNum type="arabicPeriod"/>
            </a:pPr>
            <a:r>
              <a:rPr lang="en-IN" sz="1800" dirty="0"/>
              <a:t>Map the docker container application to a free port on host.</a:t>
            </a:r>
          </a:p>
          <a:p>
            <a:pPr marL="2165800" lvl="5" indent="-457200">
              <a:buFont typeface="+mj-lt"/>
              <a:buAutoNum type="arabicPeriod"/>
            </a:pPr>
            <a:r>
              <a:rPr lang="en-IN" sz="1600" dirty="0"/>
              <a:t>$docker run –p [1]:[2]  [3]</a:t>
            </a:r>
          </a:p>
          <a:p>
            <a:pPr marL="2553000" lvl="6" indent="-457200"/>
            <a:r>
              <a:rPr lang="en-IN" sz="1600" dirty="0"/>
              <a:t>1 is the free port on host</a:t>
            </a:r>
          </a:p>
          <a:p>
            <a:pPr marL="2553000" lvl="6" indent="-457200"/>
            <a:r>
              <a:rPr lang="en-IN" sz="1600" dirty="0"/>
              <a:t>2 is the port of container application</a:t>
            </a:r>
          </a:p>
          <a:p>
            <a:pPr marL="2553000" lvl="6" indent="-457200"/>
            <a:r>
              <a:rPr lang="en-IN" sz="1600" dirty="0"/>
              <a:t>Image to run</a:t>
            </a:r>
          </a:p>
        </p:txBody>
      </p:sp>
    </p:spTree>
    <p:extLst>
      <p:ext uri="{BB962C8B-B14F-4D97-AF65-F5344CB8AC3E}">
        <p14:creationId xmlns:p14="http://schemas.microsoft.com/office/powerpoint/2010/main" val="204882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{E6ADAAB8-FBCD-4E3D-B480-712178E659D1}tf55705232_win32</Template>
  <TotalTime>378</TotalTime>
  <Words>864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Goudy Old Style</vt:lpstr>
      <vt:lpstr>Wingdings 2</vt:lpstr>
      <vt:lpstr>SlateVTI</vt:lpstr>
      <vt:lpstr>Docker </vt:lpstr>
      <vt:lpstr>Lesson Agenda </vt:lpstr>
      <vt:lpstr>Inspect </vt:lpstr>
      <vt:lpstr>Some common Commands</vt:lpstr>
      <vt:lpstr>PowerPoint Presentation</vt:lpstr>
      <vt:lpstr>Run</vt:lpstr>
      <vt:lpstr>PowerPoint Presentation</vt:lpstr>
      <vt:lpstr>PowerPoint Presentation</vt:lpstr>
      <vt:lpstr>PowerPoint Presentation</vt:lpstr>
      <vt:lpstr>PowerPoint Presentation</vt:lpstr>
      <vt:lpstr>PowerPoint Presentation</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jitendra jha</dc:creator>
  <cp:lastModifiedBy>jitendra jha</cp:lastModifiedBy>
  <cp:revision>5</cp:revision>
  <dcterms:created xsi:type="dcterms:W3CDTF">2021-07-22T06:22:26Z</dcterms:created>
  <dcterms:modified xsi:type="dcterms:W3CDTF">2021-08-23T10:39:54Z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