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81" r:id="rId6"/>
    <p:sldId id="280" r:id="rId7"/>
    <p:sldId id="294" r:id="rId8"/>
    <p:sldId id="282" r:id="rId9"/>
    <p:sldId id="283" r:id="rId10"/>
    <p:sldId id="284" r:id="rId11"/>
    <p:sldId id="285" r:id="rId12"/>
    <p:sldId id="295" r:id="rId13"/>
    <p:sldId id="286" r:id="rId14"/>
    <p:sldId id="290" r:id="rId15"/>
    <p:sldId id="29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Docker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The Docker engine architecture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44EF-1FBF-42BB-8A6A-F7E2DA6E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A2AF-945F-4996-9E75-EDC532FB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containerd</a:t>
            </a:r>
            <a:r>
              <a:rPr lang="en-US" dirty="0"/>
              <a:t> uses </a:t>
            </a:r>
            <a:r>
              <a:rPr lang="en-US" dirty="0" err="1"/>
              <a:t>runc</a:t>
            </a:r>
            <a:r>
              <a:rPr lang="en-US" dirty="0"/>
              <a:t> to create new containers. It forks a new instance of </a:t>
            </a:r>
            <a:r>
              <a:rPr lang="en-US" dirty="0" err="1"/>
              <a:t>runc</a:t>
            </a:r>
            <a:r>
              <a:rPr lang="en-US" dirty="0"/>
              <a:t> for every container it creates. Once each container is created, the parent </a:t>
            </a:r>
            <a:r>
              <a:rPr lang="en-US" dirty="0" err="1"/>
              <a:t>runc</a:t>
            </a:r>
            <a:r>
              <a:rPr lang="en-US" dirty="0"/>
              <a:t> process exits. This means we can run hundreds of containers without having to run hundreds of </a:t>
            </a:r>
            <a:r>
              <a:rPr lang="en-US" dirty="0" err="1"/>
              <a:t>runc</a:t>
            </a:r>
            <a:r>
              <a:rPr lang="en-US" dirty="0"/>
              <a:t> instances.</a:t>
            </a:r>
          </a:p>
          <a:p>
            <a:r>
              <a:rPr lang="en-US" dirty="0"/>
              <a:t>Once a container’s parent </a:t>
            </a:r>
            <a:r>
              <a:rPr lang="en-US" dirty="0" err="1"/>
              <a:t>runc</a:t>
            </a:r>
            <a:r>
              <a:rPr lang="en-US" dirty="0"/>
              <a:t> process exits, the associated </a:t>
            </a:r>
            <a:r>
              <a:rPr lang="en-US" dirty="0" err="1"/>
              <a:t>containerd</a:t>
            </a:r>
            <a:r>
              <a:rPr lang="en-US" dirty="0"/>
              <a:t>-shim process becomes the container’s parent.</a:t>
            </a:r>
          </a:p>
          <a:p>
            <a:r>
              <a:rPr lang="en-US" dirty="0"/>
              <a:t>Shim keeps any STDIN and STDOUT streams open so that when the daemon is restarted, the container doesn’t terminate due to pipes being closed etc.</a:t>
            </a:r>
          </a:p>
          <a:p>
            <a:r>
              <a:rPr lang="en-US" dirty="0"/>
              <a:t>It also reports the container’s exit status back to the daemon.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17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942575-A12D-4E45-9193-7D048931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Complete technical picture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7A5064-ECEF-4B02-A57E-A61A6B39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a Linux system, the components we’ve discussed are implemented as separate binaries as follows:	</a:t>
            </a:r>
          </a:p>
          <a:p>
            <a:pPr lvl="2"/>
            <a:r>
              <a:rPr lang="en-IN" dirty="0" err="1"/>
              <a:t>dockerd</a:t>
            </a:r>
            <a:r>
              <a:rPr lang="en-IN" dirty="0"/>
              <a:t> (the Docker daemon)</a:t>
            </a:r>
          </a:p>
          <a:p>
            <a:pPr lvl="2"/>
            <a:r>
              <a:rPr lang="en-IN" dirty="0"/>
              <a:t>docker-</a:t>
            </a:r>
            <a:r>
              <a:rPr lang="en-IN" dirty="0" err="1"/>
              <a:t>containerd</a:t>
            </a:r>
            <a:r>
              <a:rPr lang="en-IN" dirty="0"/>
              <a:t> (</a:t>
            </a:r>
            <a:r>
              <a:rPr lang="en-IN" dirty="0" err="1"/>
              <a:t>containerd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docker-</a:t>
            </a:r>
            <a:r>
              <a:rPr lang="en-IN" dirty="0" err="1"/>
              <a:t>containerd</a:t>
            </a:r>
            <a:r>
              <a:rPr lang="en-IN" dirty="0"/>
              <a:t>-shim (shim)</a:t>
            </a:r>
          </a:p>
          <a:p>
            <a:pPr lvl="2"/>
            <a:r>
              <a:rPr lang="en-IN" dirty="0"/>
              <a:t>docker-</a:t>
            </a:r>
            <a:r>
              <a:rPr lang="en-IN" dirty="0" err="1"/>
              <a:t>runc</a:t>
            </a:r>
            <a:r>
              <a:rPr lang="en-IN" dirty="0"/>
              <a:t> (</a:t>
            </a:r>
            <a:r>
              <a:rPr lang="en-IN" dirty="0" err="1"/>
              <a:t>runc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714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B1D0-83D9-451C-8E1E-3E80D16E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daemon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537C-7FDD-42E8-B3F2-CC133077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major functionality that exists in the daemon includes, image management, image builds, the REST API, authentication, security, core networking, and orchestration.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86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B6B4-6960-4D5E-B78C-62D68505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67EB-317D-4AEB-9B67-18F4F040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topics in this chapter has </a:t>
            </a:r>
            <a:r>
              <a:rPr lang="en-IN"/>
              <a:t>no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2107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00FE-7D7C-4E96-AD01-1EC05F74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17050"/>
          </a:xfrm>
        </p:spPr>
        <p:txBody>
          <a:bodyPr>
            <a:normAutofit fontScale="90000"/>
          </a:bodyPr>
          <a:lstStyle/>
          <a:p>
            <a:r>
              <a:rPr lang="en-IN" dirty="0"/>
              <a:t>Lesson Agenda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BCDD-69D5-4001-BB00-58413F23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examine the components of Docker engine</a:t>
            </a:r>
          </a:p>
          <a:p>
            <a:endParaRPr lang="en-IN" dirty="0"/>
          </a:p>
          <a:p>
            <a:endParaRPr lang="en-IN" dirty="0"/>
          </a:p>
          <a:p>
            <a:pPr marL="3690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90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B184-D6C3-465B-BB71-0F893C7F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562789" cy="1257300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4734-7B92-4D29-A39C-395C5D67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249836" cy="4046054"/>
          </a:xfrm>
        </p:spPr>
        <p:txBody>
          <a:bodyPr>
            <a:normAutofit/>
          </a:bodyPr>
          <a:lstStyle/>
          <a:p>
            <a:r>
              <a:rPr lang="en-US" dirty="0"/>
              <a:t>The Docker engine is the core software that runs and manages containers. We often refer to it simply as Docker.</a:t>
            </a:r>
          </a:p>
          <a:p>
            <a:r>
              <a:rPr lang="en-US" dirty="0"/>
              <a:t>It is modular in design and built from many small specialized tools. Where possible, these are based on open standards such as those maintained by the Open Container Initiative (OCI).</a:t>
            </a:r>
          </a:p>
          <a:p>
            <a:r>
              <a:rPr lang="en-US" dirty="0"/>
              <a:t>The major components that make up the Docker engine are; the Docker daemon, </a:t>
            </a:r>
            <a:r>
              <a:rPr lang="en-US" dirty="0" err="1"/>
              <a:t>containerd</a:t>
            </a:r>
            <a:r>
              <a:rPr lang="en-US" dirty="0"/>
              <a:t>, </a:t>
            </a:r>
            <a:r>
              <a:rPr lang="en-US" dirty="0" err="1"/>
              <a:t>runc</a:t>
            </a:r>
            <a:r>
              <a:rPr lang="en-US" dirty="0"/>
              <a:t>, and various plugins such as networking and storage. Together, these create and run containers.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70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B7735-DB55-42A9-8802-7D18DD5B9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290" y="1502797"/>
            <a:ext cx="7521934" cy="3347499"/>
          </a:xfrm>
        </p:spPr>
      </p:pic>
    </p:spTree>
    <p:extLst>
      <p:ext uri="{BB962C8B-B14F-4D97-AF65-F5344CB8AC3E}">
        <p14:creationId xmlns:p14="http://schemas.microsoft.com/office/powerpoint/2010/main" val="198356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2F3D-AFF3-4FDE-82BE-0D960260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engine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163FB-1BEA-4505-91BA-69F7300F6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245" y="2291062"/>
            <a:ext cx="7704814" cy="3861922"/>
          </a:xfrm>
        </p:spPr>
      </p:pic>
    </p:spTree>
    <p:extLst>
      <p:ext uri="{BB962C8B-B14F-4D97-AF65-F5344CB8AC3E}">
        <p14:creationId xmlns:p14="http://schemas.microsoft.com/office/powerpoint/2010/main" val="211389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DEC4-A7FA-48FA-9B91-BEC326FB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OCI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E5E0-CE74-44B6-9ACA-D47ED1DE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 OCI defines two container-related specifications (a.k.a. standards):</a:t>
            </a:r>
          </a:p>
          <a:p>
            <a:pPr lvl="4"/>
            <a:r>
              <a:rPr lang="fr-FR" dirty="0"/>
              <a:t>Image spec</a:t>
            </a:r>
          </a:p>
          <a:p>
            <a:pPr lvl="4"/>
            <a:r>
              <a:rPr lang="fr-FR" dirty="0"/>
              <a:t>Container runtime spec</a:t>
            </a:r>
          </a:p>
          <a:p>
            <a:pPr lvl="1"/>
            <a:r>
              <a:rPr lang="en-US" dirty="0"/>
              <a:t>The Docker engine implements the OCI specifications as closely as possible. For example, the Docker daemon no longer contains any container runtime code — all container runtime code is implemented in a separate OCI-compliant layer. By default, Docker uses </a:t>
            </a:r>
            <a:r>
              <a:rPr lang="en-US" dirty="0" err="1"/>
              <a:t>runc</a:t>
            </a:r>
            <a:r>
              <a:rPr lang="en-US" dirty="0"/>
              <a:t> for this.</a:t>
            </a:r>
          </a:p>
          <a:p>
            <a:pPr lvl="1"/>
            <a:r>
              <a:rPr lang="en-US" dirty="0"/>
              <a:t> The </a:t>
            </a:r>
            <a:r>
              <a:rPr lang="en-US" dirty="0" err="1"/>
              <a:t>containerd</a:t>
            </a:r>
            <a:r>
              <a:rPr lang="en-US" dirty="0"/>
              <a:t> component of the Docker Engine makes sure Docker images are presented to </a:t>
            </a:r>
            <a:r>
              <a:rPr lang="en-US" dirty="0" err="1"/>
              <a:t>runc</a:t>
            </a:r>
            <a:r>
              <a:rPr lang="en-US" dirty="0"/>
              <a:t> as valid OCI bundles.</a:t>
            </a:r>
          </a:p>
          <a:p>
            <a:pPr lvl="1"/>
            <a:endParaRPr lang="fr-FR" dirty="0"/>
          </a:p>
          <a:p>
            <a:pPr lvl="4"/>
            <a:endParaRPr lang="en-IN" dirty="0"/>
          </a:p>
          <a:p>
            <a:pPr marL="450000" lvl="1" indent="0">
              <a:buNone/>
            </a:pPr>
            <a:endParaRPr lang="en-IN" dirty="0"/>
          </a:p>
          <a:p>
            <a:pPr marL="4500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75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2878-9A74-4181-A787-E5B86609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runc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F7898-F71F-48C0-8E26-89226640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runc</a:t>
            </a:r>
            <a:r>
              <a:rPr lang="en-US" dirty="0"/>
              <a:t> is the reference implementation of the OCI container-runtime-spec.</a:t>
            </a:r>
          </a:p>
          <a:p>
            <a:r>
              <a:rPr lang="en-US" dirty="0" err="1"/>
              <a:t>runc</a:t>
            </a:r>
            <a:r>
              <a:rPr lang="en-US" dirty="0"/>
              <a:t> is a small, lightweight CLI wrapper for </a:t>
            </a:r>
            <a:r>
              <a:rPr lang="en-US" dirty="0" err="1"/>
              <a:t>libcontainer</a:t>
            </a:r>
            <a:r>
              <a:rPr lang="en-US" dirty="0"/>
              <a:t> (</a:t>
            </a:r>
            <a:r>
              <a:rPr lang="en-US" dirty="0" err="1"/>
              <a:t>libcontainer</a:t>
            </a:r>
            <a:r>
              <a:rPr lang="en-US" dirty="0"/>
              <a:t> originally replaced LXC as the interface layer with the host OS in the early Docker architecture).</a:t>
            </a:r>
          </a:p>
          <a:p>
            <a:r>
              <a:rPr lang="en-US" dirty="0" err="1"/>
              <a:t>runc</a:t>
            </a:r>
            <a:r>
              <a:rPr lang="en-US" dirty="0"/>
              <a:t> has a single purpose in life — create containers.</a:t>
            </a:r>
          </a:p>
          <a:p>
            <a:r>
              <a:rPr lang="en-US" dirty="0"/>
              <a:t> The layer that </a:t>
            </a:r>
            <a:r>
              <a:rPr lang="en-US" dirty="0" err="1"/>
              <a:t>runc</a:t>
            </a:r>
            <a:r>
              <a:rPr lang="en-US" dirty="0"/>
              <a:t> operates at, “the OCI layer”.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76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7C7E4-147F-41A6-A023-E8C22785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64758"/>
          </a:xfrm>
        </p:spPr>
        <p:txBody>
          <a:bodyPr>
            <a:normAutofit fontScale="90000"/>
          </a:bodyPr>
          <a:lstStyle/>
          <a:p>
            <a:r>
              <a:rPr lang="en-IN" sz="5100" dirty="0" err="1"/>
              <a:t>containerd</a:t>
            </a:r>
            <a:br>
              <a:rPr lang="en-IN" b="1" i="0" dirty="0">
                <a:solidFill>
                  <a:srgbClr val="3D3B49"/>
                </a:solidFill>
                <a:effectLst/>
                <a:latin typeface="Noto 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4AA1-E57C-43A8-8C91-BA790F3B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en-IN" dirty="0"/>
          </a:p>
          <a:p>
            <a:pPr marL="810000" lvl="2" indent="0">
              <a:buNone/>
            </a:pPr>
            <a:r>
              <a:rPr lang="en-IN" dirty="0"/>
              <a:t>		</a:t>
            </a:r>
          </a:p>
          <a:p>
            <a:pPr lvl="2"/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0EC590B-A3E2-4E75-97DA-841E046D788F}"/>
              </a:ext>
            </a:extLst>
          </p:cNvPr>
          <p:cNvSpPr txBox="1">
            <a:spLocks/>
          </p:cNvSpPr>
          <p:nvPr/>
        </p:nvSpPr>
        <p:spPr>
          <a:xfrm>
            <a:off x="1066195" y="22288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As part of the effort to strip functionality out of the Docker daemon, all of the container execution logic was ripped out and refactored into a new tool called </a:t>
            </a:r>
            <a:r>
              <a:rPr lang="en-US" dirty="0" err="1"/>
              <a:t>containerd</a:t>
            </a:r>
            <a:r>
              <a:rPr lang="en-US" dirty="0"/>
              <a:t> .</a:t>
            </a:r>
          </a:p>
          <a:p>
            <a:r>
              <a:rPr lang="en-US" dirty="0"/>
              <a:t>Its sole purpose in life was to manage container lifecycle operations — start | stop | pause | rm....</a:t>
            </a:r>
          </a:p>
          <a:p>
            <a:r>
              <a:rPr lang="en-US" dirty="0" err="1"/>
              <a:t>containerd</a:t>
            </a:r>
            <a:r>
              <a:rPr lang="en-US" dirty="0"/>
              <a:t> sits between the daemon and </a:t>
            </a:r>
            <a:r>
              <a:rPr lang="en-US" dirty="0" err="1"/>
              <a:t>runc</a:t>
            </a:r>
            <a:r>
              <a:rPr lang="en-US" dirty="0"/>
              <a:t> at the OCI layer.</a:t>
            </a:r>
          </a:p>
          <a:p>
            <a:r>
              <a:rPr lang="en-US" dirty="0"/>
              <a:t> over time it has branched out and taken on more functionality. Things like image pulls, volumes and networks.</a:t>
            </a:r>
          </a:p>
          <a:p>
            <a:r>
              <a:rPr lang="en-US" dirty="0"/>
              <a:t>All the extra functionality is modular and optional, we can pick and choose which bits we want. So, it’s possible to include </a:t>
            </a:r>
            <a:r>
              <a:rPr lang="en-US" dirty="0" err="1"/>
              <a:t>containerd</a:t>
            </a:r>
            <a:r>
              <a:rPr lang="en-US" dirty="0"/>
              <a:t> in projects such as Kubernetes, but only to take the pieces which project 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78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6432-C554-4B72-9C27-7F470B2E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Creation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5379-492C-4B88-A91A-AAD43645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docker container run --name ctr1 -it </a:t>
            </a:r>
            <a:r>
              <a:rPr lang="en-US" dirty="0" err="1"/>
              <a:t>alpine:latest</a:t>
            </a:r>
            <a:r>
              <a:rPr lang="en-US" dirty="0"/>
              <a:t> </a:t>
            </a:r>
            <a:r>
              <a:rPr lang="en-US" dirty="0" err="1"/>
              <a:t>sh</a:t>
            </a:r>
            <a:endParaRPr lang="en-US" dirty="0"/>
          </a:p>
          <a:p>
            <a:r>
              <a:rPr lang="en-US" dirty="0"/>
              <a:t>Once the daemon receives the command to create a new container, it makes a call to </a:t>
            </a:r>
            <a:r>
              <a:rPr lang="en-US" dirty="0" err="1"/>
              <a:t>containerd</a:t>
            </a:r>
            <a:r>
              <a:rPr lang="en-US" dirty="0"/>
              <a:t>.</a:t>
            </a:r>
          </a:p>
          <a:p>
            <a:r>
              <a:rPr lang="en-US" dirty="0" err="1"/>
              <a:t>containerd</a:t>
            </a:r>
            <a:r>
              <a:rPr lang="en-US" dirty="0"/>
              <a:t> cannot actually create containers. It uses </a:t>
            </a:r>
            <a:r>
              <a:rPr lang="en-US" dirty="0" err="1"/>
              <a:t>runc</a:t>
            </a:r>
            <a:r>
              <a:rPr lang="en-US" dirty="0"/>
              <a:t> to do that. It converts the required Docker image into an OCI bundle and tells </a:t>
            </a:r>
            <a:r>
              <a:rPr lang="en-US" dirty="0" err="1"/>
              <a:t>runc</a:t>
            </a:r>
            <a:r>
              <a:rPr lang="en-US" dirty="0"/>
              <a:t> to use this to create a new container.</a:t>
            </a:r>
          </a:p>
          <a:p>
            <a:r>
              <a:rPr lang="en-US" dirty="0" err="1"/>
              <a:t>runc</a:t>
            </a:r>
            <a:r>
              <a:rPr lang="en-US" dirty="0"/>
              <a:t> interfaces with the OS kernel to pull together all of the constructs necessary to create a container (namespaces, </a:t>
            </a:r>
            <a:r>
              <a:rPr lang="en-US" dirty="0" err="1"/>
              <a:t>cgroups</a:t>
            </a:r>
            <a:r>
              <a:rPr lang="en-US" dirty="0"/>
              <a:t> etc.). The container process is started as a child-process of </a:t>
            </a:r>
            <a:r>
              <a:rPr lang="en-US" dirty="0" err="1"/>
              <a:t>runc</a:t>
            </a:r>
            <a:r>
              <a:rPr lang="en-US" dirty="0"/>
              <a:t>, and as soon as it is started </a:t>
            </a:r>
            <a:r>
              <a:rPr lang="en-US" dirty="0" err="1"/>
              <a:t>runc</a:t>
            </a:r>
            <a:r>
              <a:rPr lang="en-US" dirty="0"/>
              <a:t> will exit.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458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{E6ADAAB8-FBCD-4E3D-B480-712178E659D1}tf55705232_win32</Template>
  <TotalTime>458</TotalTime>
  <Words>706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Goudy Old Style</vt:lpstr>
      <vt:lpstr>Noto Serif</vt:lpstr>
      <vt:lpstr>Wingdings 2</vt:lpstr>
      <vt:lpstr>SlateVTI</vt:lpstr>
      <vt:lpstr>Docker </vt:lpstr>
      <vt:lpstr>Lesson Agenda </vt:lpstr>
      <vt:lpstr>Introduction</vt:lpstr>
      <vt:lpstr>PowerPoint Presentation</vt:lpstr>
      <vt:lpstr>Docker engine architecture</vt:lpstr>
      <vt:lpstr>OCI </vt:lpstr>
      <vt:lpstr>runc</vt:lpstr>
      <vt:lpstr>containerd </vt:lpstr>
      <vt:lpstr>Container Creation </vt:lpstr>
      <vt:lpstr>shim</vt:lpstr>
      <vt:lpstr>The Complete technical picture </vt:lpstr>
      <vt:lpstr>daemon</vt:lpstr>
      <vt:lpstr>Demonstration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</dc:title>
  <dc:creator>jitendra jha</dc:creator>
  <cp:lastModifiedBy>jitendra jha</cp:lastModifiedBy>
  <cp:revision>7</cp:revision>
  <dcterms:created xsi:type="dcterms:W3CDTF">2021-07-22T06:22:26Z</dcterms:created>
  <dcterms:modified xsi:type="dcterms:W3CDTF">2021-08-24T08:22:13Z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