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78" r:id="rId5"/>
    <p:sldId id="281" r:id="rId6"/>
    <p:sldId id="280" r:id="rId7"/>
    <p:sldId id="282" r:id="rId8"/>
    <p:sldId id="294" r:id="rId9"/>
    <p:sldId id="295" r:id="rId10"/>
    <p:sldId id="283" r:id="rId11"/>
    <p:sldId id="284" r:id="rId12"/>
    <p:sldId id="285" r:id="rId13"/>
    <p:sldId id="286" r:id="rId14"/>
    <p:sldId id="287" r:id="rId15"/>
    <p:sldId id="288" r:id="rId16"/>
    <p:sldId id="289" r:id="rId17"/>
    <p:sldId id="290" r:id="rId18"/>
    <p:sldId id="291" r:id="rId19"/>
    <p:sldId id="292" r:id="rId20"/>
    <p:sldId id="29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19" autoAdjust="0"/>
  </p:normalViewPr>
  <p:slideViewPr>
    <p:cSldViewPr snapToGrid="0">
      <p:cViewPr varScale="1">
        <p:scale>
          <a:sx n="120" d="100"/>
          <a:sy n="120" d="100"/>
        </p:scale>
        <p:origin x="120"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8/24/2021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8/24/2021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8/24/2021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Docker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1400" dirty="0"/>
              <a:t>Docker Image</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10F52-0514-496C-9075-8B5D0D431443}"/>
              </a:ext>
            </a:extLst>
          </p:cNvPr>
          <p:cNvSpPr>
            <a:spLocks noGrp="1"/>
          </p:cNvSpPr>
          <p:nvPr>
            <p:ph type="title"/>
          </p:nvPr>
        </p:nvSpPr>
        <p:spPr/>
        <p:txBody>
          <a:bodyPr/>
          <a:lstStyle/>
          <a:p>
            <a:r>
              <a:rPr lang="en-IN" dirty="0"/>
              <a:t>Images with multiple tags</a:t>
            </a:r>
          </a:p>
        </p:txBody>
      </p:sp>
      <p:sp>
        <p:nvSpPr>
          <p:cNvPr id="3" name="Content Placeholder 2">
            <a:extLst>
              <a:ext uri="{FF2B5EF4-FFF2-40B4-BE49-F238E27FC236}">
                <a16:creationId xmlns:a16="http://schemas.microsoft.com/office/drawing/2014/main" id="{D0D5BAE0-D4E6-4DF8-8702-17ED5A5182B4}"/>
              </a:ext>
            </a:extLst>
          </p:cNvPr>
          <p:cNvSpPr>
            <a:spLocks noGrp="1"/>
          </p:cNvSpPr>
          <p:nvPr>
            <p:ph idx="1"/>
          </p:nvPr>
        </p:nvSpPr>
        <p:spPr/>
        <p:txBody>
          <a:bodyPr>
            <a:normAutofit fontScale="92500" lnSpcReduction="10000"/>
          </a:bodyPr>
          <a:lstStyle/>
          <a:p>
            <a:r>
              <a:rPr lang="en-US" dirty="0"/>
              <a:t>A single image can have as many tags as you want. This is because tags are arbitrary alpha-numeric values that are stored as metadata alongside the image.</a:t>
            </a:r>
          </a:p>
          <a:p>
            <a:r>
              <a:rPr lang="en-US" dirty="0"/>
              <a:t>Pull all of the images in a repository by adding the -a flag to the docker image pull command</a:t>
            </a:r>
          </a:p>
          <a:p>
            <a:pPr lvl="1"/>
            <a:r>
              <a:rPr lang="en-US" dirty="0"/>
              <a:t>$ docker image pull -a alpine</a:t>
            </a:r>
          </a:p>
          <a:p>
            <a:r>
              <a:rPr lang="en-US" dirty="0"/>
              <a:t>Docker provides the --filter flag to filter the list of images returned by docker image ls.</a:t>
            </a:r>
          </a:p>
          <a:p>
            <a:pPr lvl="1"/>
            <a:r>
              <a:rPr lang="en-US" dirty="0"/>
              <a:t>$ docker image ls --filter dangling=true</a:t>
            </a:r>
          </a:p>
          <a:p>
            <a:pPr lvl="1"/>
            <a:r>
              <a:rPr lang="en-US" dirty="0"/>
              <a:t>A dangling image is an image that is no longer tagged, and appears in listings as &lt;none&gt;:&lt;none&gt;</a:t>
            </a:r>
          </a:p>
          <a:p>
            <a:r>
              <a:rPr lang="en-US" dirty="0"/>
              <a:t>You can delete all dangling images on a system with the docker image prune command. If you add the -a flag, Docker will also remove all unused images</a:t>
            </a:r>
          </a:p>
          <a:p>
            <a:pPr lvl="1"/>
            <a:endParaRPr lang="en-IN" dirty="0"/>
          </a:p>
        </p:txBody>
      </p:sp>
    </p:spTree>
    <p:extLst>
      <p:ext uri="{BB962C8B-B14F-4D97-AF65-F5344CB8AC3E}">
        <p14:creationId xmlns:p14="http://schemas.microsoft.com/office/powerpoint/2010/main" val="583662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76240-ED91-4767-8B79-EEC95CFDF42E}"/>
              </a:ext>
            </a:extLst>
          </p:cNvPr>
          <p:cNvSpPr>
            <a:spLocks noGrp="1"/>
          </p:cNvSpPr>
          <p:nvPr>
            <p:ph type="title"/>
          </p:nvPr>
        </p:nvSpPr>
        <p:spPr/>
        <p:txBody>
          <a:bodyPr/>
          <a:lstStyle/>
          <a:p>
            <a:r>
              <a:rPr lang="en-IN" dirty="0"/>
              <a:t>--filter</a:t>
            </a:r>
          </a:p>
        </p:txBody>
      </p:sp>
      <p:sp>
        <p:nvSpPr>
          <p:cNvPr id="3" name="Content Placeholder 2">
            <a:extLst>
              <a:ext uri="{FF2B5EF4-FFF2-40B4-BE49-F238E27FC236}">
                <a16:creationId xmlns:a16="http://schemas.microsoft.com/office/drawing/2014/main" id="{E6A7D55B-0EA8-423B-A464-ED4CC1053DC8}"/>
              </a:ext>
            </a:extLst>
          </p:cNvPr>
          <p:cNvSpPr>
            <a:spLocks noGrp="1"/>
          </p:cNvSpPr>
          <p:nvPr>
            <p:ph idx="1"/>
          </p:nvPr>
        </p:nvSpPr>
        <p:spPr/>
        <p:txBody>
          <a:bodyPr/>
          <a:lstStyle/>
          <a:p>
            <a:r>
              <a:rPr lang="en-US" dirty="0"/>
              <a:t>dangling: Accepts true or false, and returns only dangling images (true), or non-dangling images (false).</a:t>
            </a:r>
          </a:p>
          <a:p>
            <a:r>
              <a:rPr lang="en-US" dirty="0"/>
              <a:t>before: Requires an image name or ID as argument, and returns all images created before it.</a:t>
            </a:r>
          </a:p>
          <a:p>
            <a:r>
              <a:rPr lang="en-US" dirty="0"/>
              <a:t>since: Same as above, but returns images created after the specified image.</a:t>
            </a:r>
          </a:p>
          <a:p>
            <a:r>
              <a:rPr lang="en-US" dirty="0"/>
              <a:t>label: Filters images based on the presence of a label or label and value. The docker image ls command does not display labels in its output.</a:t>
            </a:r>
            <a:endParaRPr lang="en-IN" dirty="0"/>
          </a:p>
        </p:txBody>
      </p:sp>
    </p:spTree>
    <p:extLst>
      <p:ext uri="{BB962C8B-B14F-4D97-AF65-F5344CB8AC3E}">
        <p14:creationId xmlns:p14="http://schemas.microsoft.com/office/powerpoint/2010/main" val="2302225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677BC-EFAA-42D6-AF3F-45A211162AFE}"/>
              </a:ext>
            </a:extLst>
          </p:cNvPr>
          <p:cNvSpPr>
            <a:spLocks noGrp="1"/>
          </p:cNvSpPr>
          <p:nvPr>
            <p:ph type="title"/>
          </p:nvPr>
        </p:nvSpPr>
        <p:spPr/>
        <p:txBody>
          <a:bodyPr>
            <a:normAutofit fontScale="90000"/>
          </a:bodyPr>
          <a:lstStyle/>
          <a:p>
            <a:r>
              <a:rPr lang="en-US" sz="5100" dirty="0"/>
              <a:t>Searching</a:t>
            </a:r>
            <a:r>
              <a:rPr lang="en-US" b="1" i="0" dirty="0">
                <a:solidFill>
                  <a:srgbClr val="3D3B49"/>
                </a:solidFill>
                <a:effectLst/>
                <a:latin typeface="Noto Serif"/>
              </a:rPr>
              <a:t> </a:t>
            </a:r>
            <a:r>
              <a:rPr lang="en-US" sz="5100" dirty="0"/>
              <a:t>docker hub from the CLI</a:t>
            </a:r>
            <a:br>
              <a:rPr lang="en-US" b="1" i="0" dirty="0">
                <a:solidFill>
                  <a:srgbClr val="3D3B49"/>
                </a:solidFill>
                <a:effectLst/>
                <a:latin typeface="Noto Serif"/>
              </a:rPr>
            </a:br>
            <a:endParaRPr lang="en-IN" dirty="0"/>
          </a:p>
        </p:txBody>
      </p:sp>
      <p:sp>
        <p:nvSpPr>
          <p:cNvPr id="3" name="Content Placeholder 2">
            <a:extLst>
              <a:ext uri="{FF2B5EF4-FFF2-40B4-BE49-F238E27FC236}">
                <a16:creationId xmlns:a16="http://schemas.microsoft.com/office/drawing/2014/main" id="{D37CDD52-CF69-4FFF-87C2-E5B45BAF1C0E}"/>
              </a:ext>
            </a:extLst>
          </p:cNvPr>
          <p:cNvSpPr>
            <a:spLocks noGrp="1"/>
          </p:cNvSpPr>
          <p:nvPr>
            <p:ph idx="1"/>
          </p:nvPr>
        </p:nvSpPr>
        <p:spPr/>
        <p:txBody>
          <a:bodyPr/>
          <a:lstStyle/>
          <a:p>
            <a:r>
              <a:rPr lang="en-IN" dirty="0"/>
              <a:t>$ docker search </a:t>
            </a:r>
            <a:r>
              <a:rPr lang="en-IN" dirty="0" err="1"/>
              <a:t>jkjha</a:t>
            </a:r>
            <a:endParaRPr lang="en-IN" dirty="0"/>
          </a:p>
          <a:p>
            <a:pPr lvl="1"/>
            <a:r>
              <a:rPr lang="en-IN" dirty="0"/>
              <a:t>The command above will search for all the images with ‘</a:t>
            </a:r>
            <a:r>
              <a:rPr lang="en-IN" dirty="0" err="1"/>
              <a:t>jkjha</a:t>
            </a:r>
            <a:r>
              <a:rPr lang="en-IN" dirty="0"/>
              <a:t>’ in its name</a:t>
            </a:r>
          </a:p>
          <a:p>
            <a:r>
              <a:rPr lang="en-IN" dirty="0"/>
              <a:t>$ docker search alpine</a:t>
            </a:r>
          </a:p>
          <a:p>
            <a:pPr lvl="1"/>
            <a:r>
              <a:rPr lang="en-US" dirty="0"/>
              <a:t>command will list all repositories that include the string “alpine” in the name.</a:t>
            </a:r>
            <a:endParaRPr lang="en-IN" dirty="0"/>
          </a:p>
        </p:txBody>
      </p:sp>
    </p:spTree>
    <p:extLst>
      <p:ext uri="{BB962C8B-B14F-4D97-AF65-F5344CB8AC3E}">
        <p14:creationId xmlns:p14="http://schemas.microsoft.com/office/powerpoint/2010/main" val="4273819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98D20-4FCF-46F2-8FA4-12B3975337A7}"/>
              </a:ext>
            </a:extLst>
          </p:cNvPr>
          <p:cNvSpPr>
            <a:spLocks noGrp="1"/>
          </p:cNvSpPr>
          <p:nvPr>
            <p:ph type="title"/>
          </p:nvPr>
        </p:nvSpPr>
        <p:spPr/>
        <p:txBody>
          <a:bodyPr>
            <a:normAutofit fontScale="90000"/>
          </a:bodyPr>
          <a:lstStyle/>
          <a:p>
            <a:r>
              <a:rPr lang="en-IN" sz="5100" dirty="0"/>
              <a:t>Images and layers</a:t>
            </a:r>
            <a:br>
              <a:rPr lang="en-IN" b="1" i="0" dirty="0">
                <a:solidFill>
                  <a:srgbClr val="3D3B49"/>
                </a:solidFill>
                <a:effectLst/>
                <a:latin typeface="Noto Serif"/>
              </a:rPr>
            </a:br>
            <a:endParaRPr lang="en-IN" dirty="0"/>
          </a:p>
        </p:txBody>
      </p:sp>
      <p:sp>
        <p:nvSpPr>
          <p:cNvPr id="3" name="Content Placeholder 2">
            <a:extLst>
              <a:ext uri="{FF2B5EF4-FFF2-40B4-BE49-F238E27FC236}">
                <a16:creationId xmlns:a16="http://schemas.microsoft.com/office/drawing/2014/main" id="{87687C48-35CF-4F21-ABD2-6D7C3CA75AA8}"/>
              </a:ext>
            </a:extLst>
          </p:cNvPr>
          <p:cNvSpPr>
            <a:spLocks noGrp="1"/>
          </p:cNvSpPr>
          <p:nvPr>
            <p:ph idx="1"/>
          </p:nvPr>
        </p:nvSpPr>
        <p:spPr/>
        <p:txBody>
          <a:bodyPr>
            <a:normAutofit fontScale="77500" lnSpcReduction="20000"/>
          </a:bodyPr>
          <a:lstStyle/>
          <a:p>
            <a:r>
              <a:rPr lang="en-US" dirty="0"/>
              <a:t>A Docker image is just a bunch of loosely-connected read-only layers, with each layer comprising one or more files.</a:t>
            </a:r>
          </a:p>
          <a:p>
            <a:r>
              <a:rPr lang="en-US" dirty="0"/>
              <a:t>Docker takes care of stacking these layers and representing them as a single unified object.</a:t>
            </a:r>
          </a:p>
          <a:p>
            <a:r>
              <a:rPr lang="en-US" dirty="0"/>
              <a:t>There are a few ways to see and inspect the layers that make up an image.</a:t>
            </a:r>
          </a:p>
          <a:p>
            <a:r>
              <a:rPr lang="en-US" dirty="0"/>
              <a:t>One way to see the layers of an image is to inspect the image with the docker image inspect command.</a:t>
            </a:r>
          </a:p>
          <a:p>
            <a:pPr lvl="1"/>
            <a:r>
              <a:rPr lang="en-IN" dirty="0"/>
              <a:t>$ docker image inspect </a:t>
            </a:r>
            <a:r>
              <a:rPr lang="en-IN" dirty="0" err="1"/>
              <a:t>ubuntu:latest</a:t>
            </a:r>
            <a:endParaRPr lang="en-US" dirty="0"/>
          </a:p>
          <a:p>
            <a:r>
              <a:rPr lang="en-IN" dirty="0"/>
              <a:t>Pull command also shows the image layers being pulled</a:t>
            </a:r>
          </a:p>
          <a:p>
            <a:r>
              <a:rPr lang="en-IN" dirty="0"/>
              <a:t>Docker history is also a popular way but it is not reliable.</a:t>
            </a:r>
          </a:p>
          <a:p>
            <a:r>
              <a:rPr lang="en-US" dirty="0"/>
              <a:t>All Docker images start with a base layer, and as changes are made and new content is added, new layers are added on top.</a:t>
            </a:r>
            <a:endParaRPr lang="en-IN" dirty="0"/>
          </a:p>
        </p:txBody>
      </p:sp>
    </p:spTree>
    <p:extLst>
      <p:ext uri="{BB962C8B-B14F-4D97-AF65-F5344CB8AC3E}">
        <p14:creationId xmlns:p14="http://schemas.microsoft.com/office/powerpoint/2010/main" val="1375465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03004AB-02EC-40E9-A120-87EA9FA4EA19}"/>
              </a:ext>
            </a:extLst>
          </p:cNvPr>
          <p:cNvPicPr>
            <a:picLocks noGrp="1" noChangeAspect="1"/>
          </p:cNvPicPr>
          <p:nvPr>
            <p:ph idx="1"/>
          </p:nvPr>
        </p:nvPicPr>
        <p:blipFill>
          <a:blip r:embed="rId2"/>
          <a:stretch>
            <a:fillRect/>
          </a:stretch>
        </p:blipFill>
        <p:spPr>
          <a:xfrm>
            <a:off x="1542553" y="1399429"/>
            <a:ext cx="8643068" cy="4118775"/>
          </a:xfrm>
        </p:spPr>
      </p:pic>
    </p:spTree>
    <p:extLst>
      <p:ext uri="{BB962C8B-B14F-4D97-AF65-F5344CB8AC3E}">
        <p14:creationId xmlns:p14="http://schemas.microsoft.com/office/powerpoint/2010/main" val="549886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53274-8893-4C8F-8210-4875A32ECF9D}"/>
              </a:ext>
            </a:extLst>
          </p:cNvPr>
          <p:cNvSpPr>
            <a:spLocks noGrp="1"/>
          </p:cNvSpPr>
          <p:nvPr>
            <p:ph type="title"/>
          </p:nvPr>
        </p:nvSpPr>
        <p:spPr>
          <a:xfrm>
            <a:off x="913795" y="609600"/>
            <a:ext cx="10353762" cy="996563"/>
          </a:xfrm>
        </p:spPr>
        <p:txBody>
          <a:bodyPr/>
          <a:lstStyle/>
          <a:p>
            <a:r>
              <a:rPr lang="en-IN" dirty="0"/>
              <a:t>Pulling images by digest</a:t>
            </a:r>
          </a:p>
        </p:txBody>
      </p:sp>
      <p:sp>
        <p:nvSpPr>
          <p:cNvPr id="3" name="Content Placeholder 2">
            <a:extLst>
              <a:ext uri="{FF2B5EF4-FFF2-40B4-BE49-F238E27FC236}">
                <a16:creationId xmlns:a16="http://schemas.microsoft.com/office/drawing/2014/main" id="{E65F7499-9373-4216-A1E6-E953EA1E929A}"/>
              </a:ext>
            </a:extLst>
          </p:cNvPr>
          <p:cNvSpPr>
            <a:spLocks noGrp="1"/>
          </p:cNvSpPr>
          <p:nvPr>
            <p:ph idx="1"/>
          </p:nvPr>
        </p:nvSpPr>
        <p:spPr>
          <a:xfrm>
            <a:off x="913795" y="1709530"/>
            <a:ext cx="10353762" cy="4081669"/>
          </a:xfrm>
        </p:spPr>
        <p:txBody>
          <a:bodyPr>
            <a:normAutofit fontScale="85000" lnSpcReduction="20000"/>
          </a:bodyPr>
          <a:lstStyle/>
          <a:p>
            <a:r>
              <a:rPr lang="en-US" dirty="0"/>
              <a:t>As an example, imagine you’ve got an image called myImage:1.5 and it has a known bug. You pull the image, apply a fix, and push the updated image back to its repository using the same tag.</a:t>
            </a:r>
          </a:p>
          <a:p>
            <a:r>
              <a:rPr lang="en-US" dirty="0"/>
              <a:t>That image is being used by containers in your production environment. You create a new version of the image that includes a fix. Then comes the mistake… you build and push the fixed image back to its repository with the same tag as the vulnerable image!. This overwrites the original image and leaves you without a great way of knowing which of your production containers are using the vulnerable image and which are using the fixed image — they both have the same tag!</a:t>
            </a:r>
          </a:p>
          <a:p>
            <a:r>
              <a:rPr lang="en-US" dirty="0"/>
              <a:t>For the purposes of this discussion, we’ll refer to this hash as the digest. As the digest is a hash of the contents of the image, it’s impossible to change the contents of the image without creating a new unique digest. Put another way, you cannot change the content of an image and keep the old digest. This means digests are immutable and provide a solution to the problem we just talked about.</a:t>
            </a:r>
          </a:p>
          <a:p>
            <a:pPr lvl="1"/>
            <a:r>
              <a:rPr lang="de-DE" dirty="0"/>
              <a:t>$ docker image ls --digests alpine</a:t>
            </a:r>
            <a:endParaRPr lang="en-IN" dirty="0"/>
          </a:p>
        </p:txBody>
      </p:sp>
    </p:spTree>
    <p:extLst>
      <p:ext uri="{BB962C8B-B14F-4D97-AF65-F5344CB8AC3E}">
        <p14:creationId xmlns:p14="http://schemas.microsoft.com/office/powerpoint/2010/main" val="174336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E38A63-12C6-4ECC-81B9-9105D94DA855}"/>
              </a:ext>
            </a:extLst>
          </p:cNvPr>
          <p:cNvSpPr>
            <a:spLocks noGrp="1"/>
          </p:cNvSpPr>
          <p:nvPr>
            <p:ph idx="1"/>
          </p:nvPr>
        </p:nvSpPr>
        <p:spPr>
          <a:xfrm>
            <a:off x="913795" y="659958"/>
            <a:ext cx="10353762" cy="5131241"/>
          </a:xfrm>
        </p:spPr>
        <p:txBody>
          <a:bodyPr>
            <a:normAutofit fontScale="92500" lnSpcReduction="10000"/>
          </a:bodyPr>
          <a:lstStyle/>
          <a:p>
            <a:r>
              <a:rPr lang="en-US" dirty="0"/>
              <a:t>In some ways, the image itself is just a configuration file that lists the layers and some metadata.</a:t>
            </a:r>
          </a:p>
          <a:p>
            <a:r>
              <a:rPr lang="en-US" dirty="0"/>
              <a:t>The layers are where the data lives (files and code etc.). Each layer is fully independent, and has no concept of being part of an overall bigger image.</a:t>
            </a:r>
          </a:p>
          <a:p>
            <a:r>
              <a:rPr lang="en-US" dirty="0"/>
              <a:t>Each image is identified by a crypto ID that is a hash of the config file. Each layer is identified by a crypto ID that is a hash of the layer content. we call these “content hashes”.</a:t>
            </a:r>
          </a:p>
          <a:p>
            <a:r>
              <a:rPr lang="en-US" dirty="0"/>
              <a:t>This means that changing the contents of the image, or any of its layers, will cause the associated crypto hashes to change. As a result, images and layers are immutable, and we can easily identify any changes made to either.</a:t>
            </a:r>
          </a:p>
          <a:p>
            <a:r>
              <a:rPr lang="en-US" dirty="0"/>
              <a:t>When we push and pull images, we compress their layers to save network bandwidth as well as storage space in the image registry. </a:t>
            </a:r>
          </a:p>
          <a:p>
            <a:r>
              <a:rPr lang="en-US" dirty="0"/>
              <a:t>When you no longer need an image on your Docker host, you can delete it with the docker image rm command. rm is short for remove.</a:t>
            </a:r>
          </a:p>
        </p:txBody>
      </p:sp>
    </p:spTree>
    <p:extLst>
      <p:ext uri="{BB962C8B-B14F-4D97-AF65-F5344CB8AC3E}">
        <p14:creationId xmlns:p14="http://schemas.microsoft.com/office/powerpoint/2010/main" val="450876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53F06-D6CC-469B-B27D-0BB792598117}"/>
              </a:ext>
            </a:extLst>
          </p:cNvPr>
          <p:cNvSpPr>
            <a:spLocks noGrp="1"/>
          </p:cNvSpPr>
          <p:nvPr>
            <p:ph type="title"/>
          </p:nvPr>
        </p:nvSpPr>
        <p:spPr/>
        <p:txBody>
          <a:bodyPr/>
          <a:lstStyle/>
          <a:p>
            <a:r>
              <a:rPr lang="en-IN" dirty="0"/>
              <a:t>Demonstration	</a:t>
            </a:r>
          </a:p>
        </p:txBody>
      </p:sp>
      <p:sp>
        <p:nvSpPr>
          <p:cNvPr id="3" name="Content Placeholder 2">
            <a:extLst>
              <a:ext uri="{FF2B5EF4-FFF2-40B4-BE49-F238E27FC236}">
                <a16:creationId xmlns:a16="http://schemas.microsoft.com/office/drawing/2014/main" id="{4CBC73D1-4ACC-4DCF-AC72-F62D57F18DBA}"/>
              </a:ext>
            </a:extLst>
          </p:cNvPr>
          <p:cNvSpPr>
            <a:spLocks noGrp="1"/>
          </p:cNvSpPr>
          <p:nvPr>
            <p:ph idx="1"/>
          </p:nvPr>
        </p:nvSpPr>
        <p:spPr/>
        <p:txBody>
          <a:bodyPr/>
          <a:lstStyle/>
          <a:p>
            <a:r>
              <a:rPr lang="en-IN" dirty="0"/>
              <a:t>Let us now build a test image and publish it on </a:t>
            </a:r>
            <a:r>
              <a:rPr lang="en-IN"/>
              <a:t>the docker hub</a:t>
            </a:r>
          </a:p>
        </p:txBody>
      </p:sp>
    </p:spTree>
    <p:extLst>
      <p:ext uri="{BB962C8B-B14F-4D97-AF65-F5344CB8AC3E}">
        <p14:creationId xmlns:p14="http://schemas.microsoft.com/office/powerpoint/2010/main" val="2787005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00FE-7D7C-4E96-AD01-1EC05F7466F3}"/>
              </a:ext>
            </a:extLst>
          </p:cNvPr>
          <p:cNvSpPr>
            <a:spLocks noGrp="1"/>
          </p:cNvSpPr>
          <p:nvPr>
            <p:ph type="title"/>
          </p:nvPr>
        </p:nvSpPr>
        <p:spPr>
          <a:xfrm>
            <a:off x="913795" y="609600"/>
            <a:ext cx="10353762" cy="917050"/>
          </a:xfrm>
        </p:spPr>
        <p:txBody>
          <a:bodyPr>
            <a:normAutofit fontScale="90000"/>
          </a:bodyPr>
          <a:lstStyle/>
          <a:p>
            <a:r>
              <a:rPr lang="en-IN" dirty="0"/>
              <a:t>Lesson Agenda</a:t>
            </a:r>
            <a:br>
              <a:rPr lang="en-IN" dirty="0"/>
            </a:br>
            <a:endParaRPr lang="en-IN" dirty="0"/>
          </a:p>
        </p:txBody>
      </p:sp>
      <p:sp>
        <p:nvSpPr>
          <p:cNvPr id="3" name="Content Placeholder 2">
            <a:extLst>
              <a:ext uri="{FF2B5EF4-FFF2-40B4-BE49-F238E27FC236}">
                <a16:creationId xmlns:a16="http://schemas.microsoft.com/office/drawing/2014/main" id="{3632BCDD-69D5-4001-BB00-58413F2364AF}"/>
              </a:ext>
            </a:extLst>
          </p:cNvPr>
          <p:cNvSpPr>
            <a:spLocks noGrp="1"/>
          </p:cNvSpPr>
          <p:nvPr>
            <p:ph idx="1"/>
          </p:nvPr>
        </p:nvSpPr>
        <p:spPr/>
        <p:txBody>
          <a:bodyPr/>
          <a:lstStyle/>
          <a:p>
            <a:r>
              <a:rPr lang="en-IN" dirty="0"/>
              <a:t>Learn about the structure of docker images</a:t>
            </a:r>
          </a:p>
          <a:p>
            <a:r>
              <a:rPr lang="en-IN" dirty="0" err="1"/>
              <a:t>Dockerfile</a:t>
            </a:r>
            <a:endParaRPr lang="en-IN" dirty="0"/>
          </a:p>
          <a:p>
            <a:r>
              <a:rPr lang="en-IN" dirty="0"/>
              <a:t>Pushing the image to the repository</a:t>
            </a:r>
          </a:p>
          <a:p>
            <a:pPr marL="36900" indent="0">
              <a:buNone/>
            </a:pPr>
            <a:endParaRPr lang="en-IN" dirty="0"/>
          </a:p>
          <a:p>
            <a:pPr marL="36900" indent="0">
              <a:buNone/>
            </a:pPr>
            <a:endParaRPr lang="en-IN" dirty="0"/>
          </a:p>
          <a:p>
            <a:endParaRPr lang="en-IN" dirty="0"/>
          </a:p>
          <a:p>
            <a:endParaRPr lang="en-IN" dirty="0"/>
          </a:p>
        </p:txBody>
      </p:sp>
    </p:spTree>
    <p:extLst>
      <p:ext uri="{BB962C8B-B14F-4D97-AF65-F5344CB8AC3E}">
        <p14:creationId xmlns:p14="http://schemas.microsoft.com/office/powerpoint/2010/main" val="867909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5B184-D6C3-465B-BB71-0F893C7F1BB1}"/>
              </a:ext>
            </a:extLst>
          </p:cNvPr>
          <p:cNvSpPr>
            <a:spLocks noGrp="1"/>
          </p:cNvSpPr>
          <p:nvPr>
            <p:ph type="title"/>
          </p:nvPr>
        </p:nvSpPr>
        <p:spPr>
          <a:xfrm>
            <a:off x="913795" y="609600"/>
            <a:ext cx="8627770" cy="1257300"/>
          </a:xfrm>
        </p:spPr>
        <p:txBody>
          <a:bodyPr>
            <a:normAutofit/>
          </a:bodyPr>
          <a:lstStyle/>
          <a:p>
            <a:r>
              <a:rPr lang="en-IN" dirty="0"/>
              <a:t>Introduction</a:t>
            </a:r>
          </a:p>
        </p:txBody>
      </p:sp>
      <p:sp>
        <p:nvSpPr>
          <p:cNvPr id="3" name="Content Placeholder 2">
            <a:extLst>
              <a:ext uri="{FF2B5EF4-FFF2-40B4-BE49-F238E27FC236}">
                <a16:creationId xmlns:a16="http://schemas.microsoft.com/office/drawing/2014/main" id="{70A54734-7B92-4D29-A39C-395C5D6737BC}"/>
              </a:ext>
            </a:extLst>
          </p:cNvPr>
          <p:cNvSpPr>
            <a:spLocks noGrp="1"/>
          </p:cNvSpPr>
          <p:nvPr>
            <p:ph idx="1"/>
          </p:nvPr>
        </p:nvSpPr>
        <p:spPr>
          <a:xfrm>
            <a:off x="913795" y="2076450"/>
            <a:ext cx="10249836" cy="4046054"/>
          </a:xfrm>
        </p:spPr>
        <p:txBody>
          <a:bodyPr>
            <a:normAutofit lnSpcReduction="10000"/>
          </a:bodyPr>
          <a:lstStyle/>
          <a:p>
            <a:r>
              <a:rPr lang="en-US" dirty="0"/>
              <a:t>A Docker image is a unit of packaging that contains everything required for an application to run. This includes; application code, application dependencies, and OS constructs. If you have an application’s Docker image, the only other thing you need to run that application is a computer running Docker.</a:t>
            </a:r>
          </a:p>
          <a:p>
            <a:r>
              <a:rPr lang="en-US" dirty="0"/>
              <a:t>You get Docker images by pulling them from an image registry</a:t>
            </a:r>
          </a:p>
          <a:p>
            <a:r>
              <a:rPr lang="en-US" dirty="0"/>
              <a:t>The pull operation downloads the image to your local Docker host where Docker can use it to start one or more containers.</a:t>
            </a:r>
          </a:p>
          <a:p>
            <a:r>
              <a:rPr lang="en-US" dirty="0"/>
              <a:t>Images are made up of multiple layers that are stacked on top of each other and represented as a single object. Inside of the image is a cut-down operating system (OS) and all of the files and dependencies required to run an application</a:t>
            </a:r>
            <a:endParaRPr lang="en-IN" dirty="0"/>
          </a:p>
        </p:txBody>
      </p:sp>
    </p:spTree>
    <p:extLst>
      <p:ext uri="{BB962C8B-B14F-4D97-AF65-F5344CB8AC3E}">
        <p14:creationId xmlns:p14="http://schemas.microsoft.com/office/powerpoint/2010/main" val="1069703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82F3D-AFF3-4FDE-82BE-0D960260570E}"/>
              </a:ext>
            </a:extLst>
          </p:cNvPr>
          <p:cNvSpPr>
            <a:spLocks noGrp="1"/>
          </p:cNvSpPr>
          <p:nvPr>
            <p:ph type="title"/>
          </p:nvPr>
        </p:nvSpPr>
        <p:spPr/>
        <p:txBody>
          <a:bodyPr/>
          <a:lstStyle/>
          <a:p>
            <a:r>
              <a:rPr lang="en-IN" dirty="0"/>
              <a:t>Docker Images</a:t>
            </a:r>
          </a:p>
        </p:txBody>
      </p:sp>
      <p:sp>
        <p:nvSpPr>
          <p:cNvPr id="3" name="Content Placeholder 2">
            <a:extLst>
              <a:ext uri="{FF2B5EF4-FFF2-40B4-BE49-F238E27FC236}">
                <a16:creationId xmlns:a16="http://schemas.microsoft.com/office/drawing/2014/main" id="{A7134012-E61B-4209-9E5B-6ED0B52993A6}"/>
              </a:ext>
            </a:extLst>
          </p:cNvPr>
          <p:cNvSpPr>
            <a:spLocks noGrp="1"/>
          </p:cNvSpPr>
          <p:nvPr>
            <p:ph idx="1"/>
          </p:nvPr>
        </p:nvSpPr>
        <p:spPr/>
        <p:txBody>
          <a:bodyPr>
            <a:normAutofit fontScale="92500" lnSpcReduction="20000"/>
          </a:bodyPr>
          <a:lstStyle/>
          <a:p>
            <a:pPr lvl="1"/>
            <a:r>
              <a:rPr lang="en-US" dirty="0"/>
              <a:t>Images are like stopped containers</a:t>
            </a:r>
          </a:p>
          <a:p>
            <a:pPr lvl="1"/>
            <a:r>
              <a:rPr lang="en-US" dirty="0"/>
              <a:t>images are considered build-time constructs, whereas containers are run-time constructs.</a:t>
            </a:r>
          </a:p>
          <a:p>
            <a:pPr lvl="1"/>
            <a:r>
              <a:rPr lang="en-US" dirty="0"/>
              <a:t>We use the docker container run and docker service create commands to start one or more containers from a single image. Once you’ve started a container from an image, the two constructs become dependent on each other and you cannot delete the image until the last container using it has been stopped and destroyed. Attempting to delete an image without stopping and destroying all containers using it will result in an error.</a:t>
            </a:r>
          </a:p>
          <a:p>
            <a:pPr lvl="1"/>
            <a:r>
              <a:rPr lang="en-US" dirty="0"/>
              <a:t>Image also don’t contain a kernel — all containers running on a Docker host share access to the host’s kernel.</a:t>
            </a:r>
          </a:p>
          <a:p>
            <a:pPr lvl="1"/>
            <a:r>
              <a:rPr lang="en-US" dirty="0"/>
              <a:t>Windows-based images tend to be a lot bigger than Linux-based images because of the way that the Windows OS works. It’s not uncommon for Windows images to be several gigabytes and take a long time to pull.</a:t>
            </a:r>
            <a:endParaRPr lang="en-IN" dirty="0"/>
          </a:p>
        </p:txBody>
      </p:sp>
    </p:spTree>
    <p:extLst>
      <p:ext uri="{BB962C8B-B14F-4D97-AF65-F5344CB8AC3E}">
        <p14:creationId xmlns:p14="http://schemas.microsoft.com/office/powerpoint/2010/main" val="2113891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AD6A0-91C3-431D-93CF-046208012F7A}"/>
              </a:ext>
            </a:extLst>
          </p:cNvPr>
          <p:cNvSpPr>
            <a:spLocks noGrp="1"/>
          </p:cNvSpPr>
          <p:nvPr>
            <p:ph type="title"/>
          </p:nvPr>
        </p:nvSpPr>
        <p:spPr/>
        <p:txBody>
          <a:bodyPr>
            <a:normAutofit/>
          </a:bodyPr>
          <a:lstStyle/>
          <a:p>
            <a:r>
              <a:rPr lang="en-IN" dirty="0"/>
              <a:t>(Images)Why/What/How</a:t>
            </a:r>
          </a:p>
        </p:txBody>
      </p:sp>
      <p:sp>
        <p:nvSpPr>
          <p:cNvPr id="3" name="Content Placeholder 2">
            <a:extLst>
              <a:ext uri="{FF2B5EF4-FFF2-40B4-BE49-F238E27FC236}">
                <a16:creationId xmlns:a16="http://schemas.microsoft.com/office/drawing/2014/main" id="{57EC3513-0B4B-41BF-893C-51F48BABFBFB}"/>
              </a:ext>
            </a:extLst>
          </p:cNvPr>
          <p:cNvSpPr>
            <a:spLocks noGrp="1"/>
          </p:cNvSpPr>
          <p:nvPr>
            <p:ph idx="1"/>
          </p:nvPr>
        </p:nvSpPr>
        <p:spPr/>
        <p:txBody>
          <a:bodyPr/>
          <a:lstStyle/>
          <a:p>
            <a:r>
              <a:rPr lang="en-IN" dirty="0"/>
              <a:t>For requirements which are specific to a project</a:t>
            </a:r>
          </a:p>
          <a:p>
            <a:r>
              <a:rPr lang="en-IN" dirty="0"/>
              <a:t>For shipping the project to a different location</a:t>
            </a:r>
          </a:p>
          <a:p>
            <a:r>
              <a:rPr lang="en-IN" dirty="0"/>
              <a:t>We can containerize any application.</a:t>
            </a:r>
          </a:p>
          <a:p>
            <a:r>
              <a:rPr lang="en-IN" dirty="0" err="1"/>
              <a:t>Dockerfile</a:t>
            </a:r>
            <a:r>
              <a:rPr lang="en-IN" dirty="0"/>
              <a:t> is needed to build an image. It follows a INSTRUCTION argument format</a:t>
            </a:r>
          </a:p>
        </p:txBody>
      </p:sp>
    </p:spTree>
    <p:extLst>
      <p:ext uri="{BB962C8B-B14F-4D97-AF65-F5344CB8AC3E}">
        <p14:creationId xmlns:p14="http://schemas.microsoft.com/office/powerpoint/2010/main" val="750497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44013CE-E3D7-400D-A25C-41E515A88A34}"/>
              </a:ext>
            </a:extLst>
          </p:cNvPr>
          <p:cNvPicPr>
            <a:picLocks noGrp="1" noChangeAspect="1"/>
          </p:cNvPicPr>
          <p:nvPr>
            <p:ph idx="1"/>
          </p:nvPr>
        </p:nvPicPr>
        <p:blipFill>
          <a:blip r:embed="rId2"/>
          <a:stretch>
            <a:fillRect/>
          </a:stretch>
        </p:blipFill>
        <p:spPr>
          <a:xfrm>
            <a:off x="1534602" y="691763"/>
            <a:ext cx="8690775" cy="5351228"/>
          </a:xfrm>
        </p:spPr>
      </p:pic>
    </p:spTree>
    <p:extLst>
      <p:ext uri="{BB962C8B-B14F-4D97-AF65-F5344CB8AC3E}">
        <p14:creationId xmlns:p14="http://schemas.microsoft.com/office/powerpoint/2010/main" val="1058789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DB324-C925-461F-B2CB-4891003800BA}"/>
              </a:ext>
            </a:extLst>
          </p:cNvPr>
          <p:cNvSpPr>
            <a:spLocks noGrp="1"/>
          </p:cNvSpPr>
          <p:nvPr>
            <p:ph type="title"/>
          </p:nvPr>
        </p:nvSpPr>
        <p:spPr/>
        <p:txBody>
          <a:bodyPr/>
          <a:lstStyle/>
          <a:p>
            <a:r>
              <a:rPr lang="en-IN" dirty="0"/>
              <a:t>Image Pull</a:t>
            </a:r>
          </a:p>
        </p:txBody>
      </p:sp>
      <p:sp>
        <p:nvSpPr>
          <p:cNvPr id="3" name="Content Placeholder 2">
            <a:extLst>
              <a:ext uri="{FF2B5EF4-FFF2-40B4-BE49-F238E27FC236}">
                <a16:creationId xmlns:a16="http://schemas.microsoft.com/office/drawing/2014/main" id="{0CCD4CE2-24BD-4322-A941-D089359DADB3}"/>
              </a:ext>
            </a:extLst>
          </p:cNvPr>
          <p:cNvSpPr>
            <a:spLocks noGrp="1"/>
          </p:cNvSpPr>
          <p:nvPr>
            <p:ph idx="1"/>
          </p:nvPr>
        </p:nvSpPr>
        <p:spPr/>
        <p:txBody>
          <a:bodyPr/>
          <a:lstStyle/>
          <a:p>
            <a:r>
              <a:rPr lang="en-US" dirty="0"/>
              <a:t>A cleanly installed Docker host has no images in its local repository.</a:t>
            </a:r>
          </a:p>
          <a:p>
            <a:r>
              <a:rPr lang="en-US" dirty="0"/>
              <a:t>The local image repository on a Linux-based Docker host is usually located at </a:t>
            </a:r>
            <a:r>
              <a:rPr lang="en-IN" dirty="0"/>
              <a:t>/var/lib/docker/&lt;storage-driver&gt;.</a:t>
            </a:r>
          </a:p>
          <a:p>
            <a:r>
              <a:rPr lang="en-US" dirty="0"/>
              <a:t>The process of getting images onto a Docker host is called pulling.</a:t>
            </a:r>
          </a:p>
          <a:p>
            <a:r>
              <a:rPr lang="en-US" dirty="0"/>
              <a:t>We store images in centralized places called image registries.</a:t>
            </a:r>
          </a:p>
          <a:p>
            <a:endParaRPr lang="en-IN" dirty="0"/>
          </a:p>
        </p:txBody>
      </p:sp>
    </p:spTree>
    <p:extLst>
      <p:ext uri="{BB962C8B-B14F-4D97-AF65-F5344CB8AC3E}">
        <p14:creationId xmlns:p14="http://schemas.microsoft.com/office/powerpoint/2010/main" val="2040587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A283-86F6-40F7-A3E8-5C4C1EE5179A}"/>
              </a:ext>
            </a:extLst>
          </p:cNvPr>
          <p:cNvSpPr>
            <a:spLocks noGrp="1"/>
          </p:cNvSpPr>
          <p:nvPr>
            <p:ph type="title"/>
          </p:nvPr>
        </p:nvSpPr>
        <p:spPr/>
        <p:txBody>
          <a:bodyPr>
            <a:normAutofit/>
          </a:bodyPr>
          <a:lstStyle/>
          <a:p>
            <a:r>
              <a:rPr lang="en-IN" dirty="0"/>
              <a:t>Official and unofficial repositories</a:t>
            </a:r>
          </a:p>
        </p:txBody>
      </p:sp>
      <p:sp>
        <p:nvSpPr>
          <p:cNvPr id="3" name="Content Placeholder 2">
            <a:extLst>
              <a:ext uri="{FF2B5EF4-FFF2-40B4-BE49-F238E27FC236}">
                <a16:creationId xmlns:a16="http://schemas.microsoft.com/office/drawing/2014/main" id="{9F345575-E3FE-4C5B-86B5-9703500F6D5F}"/>
              </a:ext>
            </a:extLst>
          </p:cNvPr>
          <p:cNvSpPr>
            <a:spLocks noGrp="1"/>
          </p:cNvSpPr>
          <p:nvPr>
            <p:ph idx="1"/>
          </p:nvPr>
        </p:nvSpPr>
        <p:spPr/>
        <p:txBody>
          <a:bodyPr>
            <a:normAutofit fontScale="92500" lnSpcReduction="20000"/>
          </a:bodyPr>
          <a:lstStyle/>
          <a:p>
            <a:r>
              <a:rPr lang="en-US" dirty="0"/>
              <a:t>Docker Hub has the concept of official repositories and unofficial repositories.</a:t>
            </a:r>
          </a:p>
          <a:p>
            <a:r>
              <a:rPr lang="en-US" dirty="0"/>
              <a:t>official repositories are the home to images that is vetted and curated by Docker, Inc. They contain up-to-date, high-quality code, that is secure, well-documented, and in-line with best practices.</a:t>
            </a:r>
          </a:p>
          <a:p>
            <a:r>
              <a:rPr lang="en-IN" dirty="0"/>
              <a:t>With unofficial repositories</a:t>
            </a:r>
            <a:r>
              <a:rPr lang="en-US" dirty="0"/>
              <a:t> we should not assume they are safe, well-documented or built according to best practices.</a:t>
            </a:r>
          </a:p>
          <a:p>
            <a:r>
              <a:rPr lang="en-US" dirty="0"/>
              <a:t>Most of the popular applications and base operating systems have their own official repositories on Docker Hub. </a:t>
            </a:r>
          </a:p>
          <a:p>
            <a:r>
              <a:rPr lang="en-US" dirty="0"/>
              <a:t>Pulling images from an unofficial repository is essentially the same — you just need to prepend the repository name with a Docker Hub username or organization name.</a:t>
            </a:r>
            <a:endParaRPr lang="en-IN" dirty="0"/>
          </a:p>
        </p:txBody>
      </p:sp>
    </p:spTree>
    <p:extLst>
      <p:ext uri="{BB962C8B-B14F-4D97-AF65-F5344CB8AC3E}">
        <p14:creationId xmlns:p14="http://schemas.microsoft.com/office/powerpoint/2010/main" val="3653994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8FA73-0E95-4DEB-A067-AB9B28158B9B}"/>
              </a:ext>
            </a:extLst>
          </p:cNvPr>
          <p:cNvSpPr>
            <a:spLocks noGrp="1"/>
          </p:cNvSpPr>
          <p:nvPr>
            <p:ph type="title"/>
          </p:nvPr>
        </p:nvSpPr>
        <p:spPr/>
        <p:txBody>
          <a:bodyPr>
            <a:normAutofit fontScale="90000"/>
          </a:bodyPr>
          <a:lstStyle/>
          <a:p>
            <a:r>
              <a:rPr lang="en-IN" sz="5100" dirty="0"/>
              <a:t>Image naming and tagging</a:t>
            </a:r>
            <a:br>
              <a:rPr lang="en-IN" b="1" i="0" dirty="0">
                <a:solidFill>
                  <a:srgbClr val="3D3B49"/>
                </a:solidFill>
                <a:effectLst/>
                <a:latin typeface="Noto Serif"/>
              </a:rPr>
            </a:br>
            <a:endParaRPr lang="en-IN" dirty="0"/>
          </a:p>
        </p:txBody>
      </p:sp>
      <p:sp>
        <p:nvSpPr>
          <p:cNvPr id="3" name="Content Placeholder 2">
            <a:extLst>
              <a:ext uri="{FF2B5EF4-FFF2-40B4-BE49-F238E27FC236}">
                <a16:creationId xmlns:a16="http://schemas.microsoft.com/office/drawing/2014/main" id="{A3FBC874-60E7-474F-962E-62A9928392E9}"/>
              </a:ext>
            </a:extLst>
          </p:cNvPr>
          <p:cNvSpPr>
            <a:spLocks noGrp="1"/>
          </p:cNvSpPr>
          <p:nvPr>
            <p:ph idx="1"/>
          </p:nvPr>
        </p:nvSpPr>
        <p:spPr/>
        <p:txBody>
          <a:bodyPr>
            <a:normAutofit fontScale="77500" lnSpcReduction="20000"/>
          </a:bodyPr>
          <a:lstStyle/>
          <a:p>
            <a:r>
              <a:rPr lang="en-US" dirty="0"/>
              <a:t>Accessing images from official repositories is as simple as providing the repository name and tag separated by a colon (:)</a:t>
            </a:r>
          </a:p>
          <a:p>
            <a:pPr lvl="1"/>
            <a:r>
              <a:rPr lang="en-US" dirty="0"/>
              <a:t>$ docker image pull &lt;repository&gt;:&lt;tag&gt;</a:t>
            </a:r>
          </a:p>
          <a:p>
            <a:pPr lvl="1"/>
            <a:r>
              <a:rPr lang="en-IN" dirty="0"/>
              <a:t>$ docker image pull </a:t>
            </a:r>
            <a:r>
              <a:rPr lang="en-IN" dirty="0" err="1"/>
              <a:t>alpine:latest</a:t>
            </a:r>
            <a:endParaRPr lang="en-IN" dirty="0"/>
          </a:p>
          <a:p>
            <a:r>
              <a:rPr lang="en-US" dirty="0"/>
              <a:t>if you do not specify an image tag after the repository name, Docker will assume you are referring to the image tagged as latest. If the repository doesn’t have an image tagged as latest the command will fail</a:t>
            </a:r>
            <a:r>
              <a:rPr lang="en-IN" dirty="0"/>
              <a:t>.</a:t>
            </a:r>
          </a:p>
          <a:p>
            <a:r>
              <a:rPr lang="en-US" dirty="0"/>
              <a:t>Just because an image is tagged as latest does not guarantee it is the most recent image in a repository.</a:t>
            </a:r>
          </a:p>
          <a:p>
            <a:r>
              <a:rPr lang="en-US" dirty="0"/>
              <a:t>If you want to pull images from 3rd party registries (not Docker Hub), you need to prepend the repository name with the DNS name of the registry. For example, the following command pulls the 3.1.5 image from the google-containers/git-sync repo on the Google Container Registry (gcr.io).</a:t>
            </a:r>
          </a:p>
          <a:p>
            <a:pPr lvl="2"/>
            <a:r>
              <a:rPr lang="en-IN" dirty="0"/>
              <a:t>$ docker image pull gcr.io/google-containers/git-sync:v3.1.5</a:t>
            </a:r>
          </a:p>
        </p:txBody>
      </p:sp>
    </p:spTree>
    <p:extLst>
      <p:ext uri="{BB962C8B-B14F-4D97-AF65-F5344CB8AC3E}">
        <p14:creationId xmlns:p14="http://schemas.microsoft.com/office/powerpoint/2010/main" val="12110395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{E6ADAAB8-FBCD-4E3D-B480-712178E659D1}tf55705232_win32</Template>
  <TotalTime>519</TotalTime>
  <Words>1545</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Goudy Old Style</vt:lpstr>
      <vt:lpstr>Noto Serif</vt:lpstr>
      <vt:lpstr>Wingdings 2</vt:lpstr>
      <vt:lpstr>SlateVTI</vt:lpstr>
      <vt:lpstr>Docker </vt:lpstr>
      <vt:lpstr>Lesson Agenda </vt:lpstr>
      <vt:lpstr>Introduction</vt:lpstr>
      <vt:lpstr>Docker Images</vt:lpstr>
      <vt:lpstr>(Images)Why/What/How</vt:lpstr>
      <vt:lpstr>PowerPoint Presentation</vt:lpstr>
      <vt:lpstr>Image Pull</vt:lpstr>
      <vt:lpstr>Official and unofficial repositories</vt:lpstr>
      <vt:lpstr>Image naming and tagging </vt:lpstr>
      <vt:lpstr>Images with multiple tags</vt:lpstr>
      <vt:lpstr>--filter</vt:lpstr>
      <vt:lpstr>Searching docker hub from the CLI </vt:lpstr>
      <vt:lpstr>Images and layers </vt:lpstr>
      <vt:lpstr>PowerPoint Presentation</vt:lpstr>
      <vt:lpstr>Pulling images by digest</vt:lpstr>
      <vt:lpstr>PowerPoint Presentation</vt:lpstr>
      <vt:lpstr>Demonstration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dc:title>
  <dc:creator>jitendra jha</dc:creator>
  <cp:lastModifiedBy>jitendra jha</cp:lastModifiedBy>
  <cp:revision>8</cp:revision>
  <dcterms:created xsi:type="dcterms:W3CDTF">2021-07-22T06:22:26Z</dcterms:created>
  <dcterms:modified xsi:type="dcterms:W3CDTF">2021-08-24T08:35:23Z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