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8" r:id="rId5"/>
    <p:sldId id="281" r:id="rId6"/>
    <p:sldId id="280" r:id="rId7"/>
    <p:sldId id="294" r:id="rId8"/>
    <p:sldId id="295" r:id="rId9"/>
    <p:sldId id="296" r:id="rId10"/>
    <p:sldId id="297" r:id="rId11"/>
    <p:sldId id="298" r:id="rId12"/>
    <p:sldId id="299" r:id="rId13"/>
    <p:sldId id="300" r:id="rId14"/>
    <p:sldId id="30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19" autoAdjust="0"/>
  </p:normalViewPr>
  <p:slideViewPr>
    <p:cSldViewPr snapToGrid="0">
      <p:cViewPr varScale="1">
        <p:scale>
          <a:sx n="120" d="100"/>
          <a:sy n="120" d="100"/>
        </p:scale>
        <p:origin x="120"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8/25/2021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8/25/2021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Docker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1400" dirty="0"/>
              <a:t>The Docker Container</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C6A46-991C-4A6D-BF77-F2C4D9672AE7}"/>
              </a:ext>
            </a:extLst>
          </p:cNvPr>
          <p:cNvSpPr>
            <a:spLocks noGrp="1"/>
          </p:cNvSpPr>
          <p:nvPr>
            <p:ph type="title"/>
          </p:nvPr>
        </p:nvSpPr>
        <p:spPr/>
        <p:txBody>
          <a:bodyPr/>
          <a:lstStyle/>
          <a:p>
            <a:r>
              <a:rPr lang="en-IN" dirty="0"/>
              <a:t>Restart Policy cont.</a:t>
            </a:r>
          </a:p>
        </p:txBody>
      </p:sp>
      <p:sp>
        <p:nvSpPr>
          <p:cNvPr id="3" name="Content Placeholder 2">
            <a:extLst>
              <a:ext uri="{FF2B5EF4-FFF2-40B4-BE49-F238E27FC236}">
                <a16:creationId xmlns:a16="http://schemas.microsoft.com/office/drawing/2014/main" id="{0830C741-838B-4FDF-9D97-2C5823FE9F2A}"/>
              </a:ext>
            </a:extLst>
          </p:cNvPr>
          <p:cNvSpPr>
            <a:spLocks noGrp="1"/>
          </p:cNvSpPr>
          <p:nvPr>
            <p:ph idx="1"/>
          </p:nvPr>
        </p:nvSpPr>
        <p:spPr/>
        <p:txBody>
          <a:bodyPr>
            <a:normAutofit fontScale="92500" lnSpcReduction="10000"/>
          </a:bodyPr>
          <a:lstStyle/>
          <a:p>
            <a:r>
              <a:rPr lang="en-US" dirty="0"/>
              <a:t>you start a new container with the --restart always policy and then stop it with the docker container stop command. At this point the container is in the Stopped (Exited) state. However, if you restart the Docker daemon, the container will be automatically restarted when the daemon comes back up.</a:t>
            </a:r>
          </a:p>
          <a:p>
            <a:r>
              <a:rPr lang="en-US" dirty="0"/>
              <a:t>The main difference between the always and unless-stopped policies is that containers with the --restart unless-stopped policy will not be restarted when the daemon restarts if they were in the Stopped (Exited) state.</a:t>
            </a:r>
          </a:p>
          <a:p>
            <a:r>
              <a:rPr lang="en-US" dirty="0"/>
              <a:t>The on-failure policy will restart a container if it exits with a non-zero exit code. It will also restart containers when the Docker daemon restarts, even containers that were in the stopped state.</a:t>
            </a:r>
            <a:endParaRPr lang="en-IN" dirty="0"/>
          </a:p>
        </p:txBody>
      </p:sp>
    </p:spTree>
    <p:extLst>
      <p:ext uri="{BB962C8B-B14F-4D97-AF65-F5344CB8AC3E}">
        <p14:creationId xmlns:p14="http://schemas.microsoft.com/office/powerpoint/2010/main" val="647960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F2C7-A0C3-4392-AE7B-6C0534CD348A}"/>
              </a:ext>
            </a:extLst>
          </p:cNvPr>
          <p:cNvSpPr>
            <a:spLocks noGrp="1"/>
          </p:cNvSpPr>
          <p:nvPr>
            <p:ph type="title"/>
          </p:nvPr>
        </p:nvSpPr>
        <p:spPr/>
        <p:txBody>
          <a:bodyPr/>
          <a:lstStyle/>
          <a:p>
            <a:r>
              <a:rPr lang="en-IN" dirty="0"/>
              <a:t>Demonstration	</a:t>
            </a:r>
          </a:p>
        </p:txBody>
      </p:sp>
      <p:sp>
        <p:nvSpPr>
          <p:cNvPr id="3" name="Content Placeholder 2">
            <a:extLst>
              <a:ext uri="{FF2B5EF4-FFF2-40B4-BE49-F238E27FC236}">
                <a16:creationId xmlns:a16="http://schemas.microsoft.com/office/drawing/2014/main" id="{871903A3-E91F-4796-9461-836A8C76A249}"/>
              </a:ext>
            </a:extLst>
          </p:cNvPr>
          <p:cNvSpPr>
            <a:spLocks noGrp="1"/>
          </p:cNvSpPr>
          <p:nvPr>
            <p:ph idx="1"/>
          </p:nvPr>
        </p:nvSpPr>
        <p:spPr/>
        <p:txBody>
          <a:bodyPr/>
          <a:lstStyle/>
          <a:p>
            <a:r>
              <a:rPr lang="en-IN" dirty="0"/>
              <a:t>Let us try to test the restart policies</a:t>
            </a:r>
          </a:p>
        </p:txBody>
      </p:sp>
    </p:spTree>
    <p:extLst>
      <p:ext uri="{BB962C8B-B14F-4D97-AF65-F5344CB8AC3E}">
        <p14:creationId xmlns:p14="http://schemas.microsoft.com/office/powerpoint/2010/main" val="1203094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00FE-7D7C-4E96-AD01-1EC05F7466F3}"/>
              </a:ext>
            </a:extLst>
          </p:cNvPr>
          <p:cNvSpPr>
            <a:spLocks noGrp="1"/>
          </p:cNvSpPr>
          <p:nvPr>
            <p:ph type="title"/>
          </p:nvPr>
        </p:nvSpPr>
        <p:spPr>
          <a:xfrm>
            <a:off x="913795" y="609600"/>
            <a:ext cx="10353762" cy="917050"/>
          </a:xfrm>
        </p:spPr>
        <p:txBody>
          <a:bodyPr>
            <a:normAutofit fontScale="90000"/>
          </a:bodyPr>
          <a:lstStyle/>
          <a:p>
            <a:r>
              <a:rPr lang="en-IN" dirty="0"/>
              <a:t>Lesson Agenda</a:t>
            </a:r>
            <a:br>
              <a:rPr lang="en-IN" dirty="0"/>
            </a:br>
            <a:endParaRPr lang="en-IN" dirty="0"/>
          </a:p>
        </p:txBody>
      </p:sp>
      <p:sp>
        <p:nvSpPr>
          <p:cNvPr id="3" name="Content Placeholder 2">
            <a:extLst>
              <a:ext uri="{FF2B5EF4-FFF2-40B4-BE49-F238E27FC236}">
                <a16:creationId xmlns:a16="http://schemas.microsoft.com/office/drawing/2014/main" id="{3632BCDD-69D5-4001-BB00-58413F2364AF}"/>
              </a:ext>
            </a:extLst>
          </p:cNvPr>
          <p:cNvSpPr>
            <a:spLocks noGrp="1"/>
          </p:cNvSpPr>
          <p:nvPr>
            <p:ph idx="1"/>
          </p:nvPr>
        </p:nvSpPr>
        <p:spPr/>
        <p:txBody>
          <a:bodyPr/>
          <a:lstStyle/>
          <a:p>
            <a:r>
              <a:rPr lang="en-IN" dirty="0"/>
              <a:t>To Understand the functions of a docker container</a:t>
            </a:r>
          </a:p>
          <a:p>
            <a:endParaRPr lang="en-IN" dirty="0"/>
          </a:p>
          <a:p>
            <a:endParaRPr lang="en-IN" dirty="0"/>
          </a:p>
          <a:p>
            <a:pPr marL="36900" indent="0">
              <a:buNone/>
            </a:pPr>
            <a:endParaRPr lang="en-IN" dirty="0"/>
          </a:p>
          <a:p>
            <a:endParaRPr lang="en-IN" dirty="0"/>
          </a:p>
          <a:p>
            <a:endParaRPr lang="en-IN" dirty="0"/>
          </a:p>
        </p:txBody>
      </p:sp>
    </p:spTree>
    <p:extLst>
      <p:ext uri="{BB962C8B-B14F-4D97-AF65-F5344CB8AC3E}">
        <p14:creationId xmlns:p14="http://schemas.microsoft.com/office/powerpoint/2010/main" val="867909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5B184-D6C3-465B-BB71-0F893C7F1BB1}"/>
              </a:ext>
            </a:extLst>
          </p:cNvPr>
          <p:cNvSpPr>
            <a:spLocks noGrp="1"/>
          </p:cNvSpPr>
          <p:nvPr>
            <p:ph type="title"/>
          </p:nvPr>
        </p:nvSpPr>
        <p:spPr>
          <a:xfrm>
            <a:off x="913795" y="609600"/>
            <a:ext cx="3562789" cy="1257300"/>
          </a:xfrm>
        </p:spPr>
        <p:txBody>
          <a:bodyPr>
            <a:normAutofit/>
          </a:bodyPr>
          <a:lstStyle/>
          <a:p>
            <a:r>
              <a:rPr lang="en-IN" dirty="0"/>
              <a:t>Introduction</a:t>
            </a:r>
          </a:p>
        </p:txBody>
      </p:sp>
      <p:sp>
        <p:nvSpPr>
          <p:cNvPr id="3" name="Content Placeholder 2">
            <a:extLst>
              <a:ext uri="{FF2B5EF4-FFF2-40B4-BE49-F238E27FC236}">
                <a16:creationId xmlns:a16="http://schemas.microsoft.com/office/drawing/2014/main" id="{70A54734-7B92-4D29-A39C-395C5D6737BC}"/>
              </a:ext>
            </a:extLst>
          </p:cNvPr>
          <p:cNvSpPr>
            <a:spLocks noGrp="1"/>
          </p:cNvSpPr>
          <p:nvPr>
            <p:ph idx="1"/>
          </p:nvPr>
        </p:nvSpPr>
        <p:spPr>
          <a:xfrm>
            <a:off x="913795" y="2076450"/>
            <a:ext cx="10249836" cy="4046054"/>
          </a:xfrm>
        </p:spPr>
        <p:txBody>
          <a:bodyPr>
            <a:normAutofit/>
          </a:bodyPr>
          <a:lstStyle/>
          <a:p>
            <a:r>
              <a:rPr lang="en-US" dirty="0"/>
              <a:t>A container is the runtime instance of an image.</a:t>
            </a:r>
          </a:p>
          <a:p>
            <a:r>
              <a:rPr lang="en-US" dirty="0"/>
              <a:t>you start one or more containers from a single image.</a:t>
            </a:r>
          </a:p>
          <a:p>
            <a:r>
              <a:rPr lang="en-US" dirty="0"/>
              <a:t>The big difference between a VM and a container is that containers are faster and more lightweight — instead of running a full-blown OS like a VM, containers share the OS/kernel with the host they’re running on.</a:t>
            </a:r>
          </a:p>
          <a:p>
            <a:endParaRPr lang="en-US" dirty="0"/>
          </a:p>
          <a:p>
            <a:endParaRPr lang="en-IN" dirty="0"/>
          </a:p>
        </p:txBody>
      </p:sp>
    </p:spTree>
    <p:extLst>
      <p:ext uri="{BB962C8B-B14F-4D97-AF65-F5344CB8AC3E}">
        <p14:creationId xmlns:p14="http://schemas.microsoft.com/office/powerpoint/2010/main" val="1069703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5341F45D-BE2E-417A-9B79-E2290D900057}"/>
              </a:ext>
            </a:extLst>
          </p:cNvPr>
          <p:cNvPicPr>
            <a:picLocks noGrp="1" noChangeAspect="1"/>
          </p:cNvPicPr>
          <p:nvPr>
            <p:ph idx="1"/>
          </p:nvPr>
        </p:nvPicPr>
        <p:blipFill>
          <a:blip r:embed="rId2"/>
          <a:stretch>
            <a:fillRect/>
          </a:stretch>
        </p:blipFill>
        <p:spPr>
          <a:xfrm>
            <a:off x="1741336" y="826936"/>
            <a:ext cx="8181892" cy="4516589"/>
          </a:xfrm>
        </p:spPr>
      </p:pic>
    </p:spTree>
    <p:extLst>
      <p:ext uri="{BB962C8B-B14F-4D97-AF65-F5344CB8AC3E}">
        <p14:creationId xmlns:p14="http://schemas.microsoft.com/office/powerpoint/2010/main" val="1983560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D4390-37FE-4026-B63B-C661E0EE84F7}"/>
              </a:ext>
            </a:extLst>
          </p:cNvPr>
          <p:cNvSpPr>
            <a:spLocks noGrp="1"/>
          </p:cNvSpPr>
          <p:nvPr>
            <p:ph type="title"/>
          </p:nvPr>
        </p:nvSpPr>
        <p:spPr/>
        <p:txBody>
          <a:bodyPr/>
          <a:lstStyle/>
          <a:p>
            <a:r>
              <a:rPr lang="en-IN" dirty="0"/>
              <a:t>docker container run</a:t>
            </a:r>
          </a:p>
        </p:txBody>
      </p:sp>
      <p:sp>
        <p:nvSpPr>
          <p:cNvPr id="3" name="Content Placeholder 2">
            <a:extLst>
              <a:ext uri="{FF2B5EF4-FFF2-40B4-BE49-F238E27FC236}">
                <a16:creationId xmlns:a16="http://schemas.microsoft.com/office/drawing/2014/main" id="{D90C4779-40FE-4CCB-A756-4DF09D5EB06B}"/>
              </a:ext>
            </a:extLst>
          </p:cNvPr>
          <p:cNvSpPr>
            <a:spLocks noGrp="1"/>
          </p:cNvSpPr>
          <p:nvPr>
            <p:ph idx="1"/>
          </p:nvPr>
        </p:nvSpPr>
        <p:spPr/>
        <p:txBody>
          <a:bodyPr/>
          <a:lstStyle/>
          <a:p>
            <a:r>
              <a:rPr lang="en-US" dirty="0"/>
              <a:t>When you hit Return, the Docker client packaged up the command and </a:t>
            </a:r>
            <a:r>
              <a:rPr lang="en-US" dirty="0" err="1"/>
              <a:t>POSTed</a:t>
            </a:r>
            <a:r>
              <a:rPr lang="en-US" dirty="0"/>
              <a:t> it to the API server running on the Docker daemon. The Docker daemon accepted the command and searched the Docker host’s local image repository to see if it already had a copy of the requested image.</a:t>
            </a:r>
          </a:p>
          <a:p>
            <a:r>
              <a:rPr lang="en-US" dirty="0"/>
              <a:t>Once the image was pulled, the daemon instructed </a:t>
            </a:r>
            <a:r>
              <a:rPr lang="en-US" dirty="0" err="1"/>
              <a:t>containerd</a:t>
            </a:r>
            <a:r>
              <a:rPr lang="en-US" dirty="0"/>
              <a:t> and </a:t>
            </a:r>
            <a:r>
              <a:rPr lang="en-US" dirty="0" err="1"/>
              <a:t>runc</a:t>
            </a:r>
            <a:r>
              <a:rPr lang="en-US" dirty="0"/>
              <a:t> to create and start the container</a:t>
            </a:r>
            <a:endParaRPr lang="en-IN" dirty="0"/>
          </a:p>
        </p:txBody>
      </p:sp>
    </p:spTree>
    <p:extLst>
      <p:ext uri="{BB962C8B-B14F-4D97-AF65-F5344CB8AC3E}">
        <p14:creationId xmlns:p14="http://schemas.microsoft.com/office/powerpoint/2010/main" val="2418060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348A5-78BD-4C2E-B82D-2F339A8C0FFC}"/>
              </a:ext>
            </a:extLst>
          </p:cNvPr>
          <p:cNvSpPr>
            <a:spLocks noGrp="1"/>
          </p:cNvSpPr>
          <p:nvPr>
            <p:ph type="title"/>
          </p:nvPr>
        </p:nvSpPr>
        <p:spPr/>
        <p:txBody>
          <a:bodyPr/>
          <a:lstStyle/>
          <a:p>
            <a:r>
              <a:rPr lang="en-IN" dirty="0"/>
              <a:t>Anatomy of a container	</a:t>
            </a:r>
          </a:p>
        </p:txBody>
      </p:sp>
      <p:sp>
        <p:nvSpPr>
          <p:cNvPr id="3" name="Content Placeholder 2">
            <a:extLst>
              <a:ext uri="{FF2B5EF4-FFF2-40B4-BE49-F238E27FC236}">
                <a16:creationId xmlns:a16="http://schemas.microsoft.com/office/drawing/2014/main" id="{975A9123-25BB-4137-9393-EE6ABA3D8E01}"/>
              </a:ext>
            </a:extLst>
          </p:cNvPr>
          <p:cNvSpPr>
            <a:spLocks noGrp="1"/>
          </p:cNvSpPr>
          <p:nvPr>
            <p:ph idx="1"/>
          </p:nvPr>
        </p:nvSpPr>
        <p:spPr/>
        <p:txBody>
          <a:bodyPr>
            <a:normAutofit fontScale="77500" lnSpcReduction="20000"/>
          </a:bodyPr>
          <a:lstStyle/>
          <a:p>
            <a:r>
              <a:rPr lang="en-IN" dirty="0"/>
              <a:t>Let us execute some basic commands on a container</a:t>
            </a:r>
          </a:p>
          <a:p>
            <a:pPr lvl="1"/>
            <a:r>
              <a:rPr lang="en-US" dirty="0"/>
              <a:t>docker container run -it </a:t>
            </a:r>
            <a:r>
              <a:rPr lang="en-US" dirty="0" err="1"/>
              <a:t>ubuntu:latest</a:t>
            </a:r>
            <a:r>
              <a:rPr lang="en-US" dirty="0"/>
              <a:t> /bin/bash</a:t>
            </a:r>
            <a:endParaRPr lang="en-IN" dirty="0"/>
          </a:p>
          <a:p>
            <a:pPr lvl="1"/>
            <a:r>
              <a:rPr lang="en-IN" dirty="0"/>
              <a:t>ls –l</a:t>
            </a:r>
          </a:p>
          <a:p>
            <a:pPr lvl="1"/>
            <a:r>
              <a:rPr lang="en-IN" dirty="0"/>
              <a:t>ping </a:t>
            </a:r>
            <a:r>
              <a:rPr lang="en-IN" dirty="0">
                <a:hlinkClick r:id="rId2"/>
              </a:rPr>
              <a:t>www.google.com</a:t>
            </a:r>
            <a:endParaRPr lang="en-IN" dirty="0"/>
          </a:p>
          <a:p>
            <a:r>
              <a:rPr lang="en-US" dirty="0"/>
              <a:t>images are optimized to be lightweight.</a:t>
            </a:r>
            <a:endParaRPr lang="en-IN" dirty="0"/>
          </a:p>
          <a:p>
            <a:r>
              <a:rPr lang="en-US" dirty="0"/>
              <a:t>don’t have all of the normal commands and packages installed</a:t>
            </a:r>
            <a:r>
              <a:rPr lang="en-IN" dirty="0"/>
              <a:t>.</a:t>
            </a:r>
          </a:p>
          <a:p>
            <a:r>
              <a:rPr lang="en-IN" dirty="0"/>
              <a:t>The first command runs and second command fails.</a:t>
            </a:r>
          </a:p>
          <a:p>
            <a:r>
              <a:rPr lang="en-US" dirty="0"/>
              <a:t>killing the main process in the container will kill the container.</a:t>
            </a:r>
          </a:p>
          <a:p>
            <a:r>
              <a:rPr lang="en-US" dirty="0"/>
              <a:t>Press Ctrl-PQ to exit the container without terminating its main process. Doing this will place you back in the shell of your Docker host and leave the container running in the background.</a:t>
            </a:r>
            <a:endParaRPr lang="en-IN" dirty="0"/>
          </a:p>
          <a:p>
            <a:endParaRPr lang="en-IN" dirty="0"/>
          </a:p>
        </p:txBody>
      </p:sp>
    </p:spTree>
    <p:extLst>
      <p:ext uri="{BB962C8B-B14F-4D97-AF65-F5344CB8AC3E}">
        <p14:creationId xmlns:p14="http://schemas.microsoft.com/office/powerpoint/2010/main" val="850369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B684-188B-4FA8-8D8F-5ACD6AE77180}"/>
              </a:ext>
            </a:extLst>
          </p:cNvPr>
          <p:cNvSpPr>
            <a:spLocks noGrp="1"/>
          </p:cNvSpPr>
          <p:nvPr>
            <p:ph type="title"/>
          </p:nvPr>
        </p:nvSpPr>
        <p:spPr/>
        <p:txBody>
          <a:bodyPr/>
          <a:lstStyle/>
          <a:p>
            <a:r>
              <a:rPr lang="en-IN" dirty="0"/>
              <a:t>Container Lifecycle</a:t>
            </a:r>
          </a:p>
        </p:txBody>
      </p:sp>
      <p:sp>
        <p:nvSpPr>
          <p:cNvPr id="3" name="Content Placeholder 2">
            <a:extLst>
              <a:ext uri="{FF2B5EF4-FFF2-40B4-BE49-F238E27FC236}">
                <a16:creationId xmlns:a16="http://schemas.microsoft.com/office/drawing/2014/main" id="{DB893EFA-B316-47CC-B913-F0D786A96642}"/>
              </a:ext>
            </a:extLst>
          </p:cNvPr>
          <p:cNvSpPr>
            <a:spLocks noGrp="1"/>
          </p:cNvSpPr>
          <p:nvPr>
            <p:ph idx="1"/>
          </p:nvPr>
        </p:nvSpPr>
        <p:spPr/>
        <p:txBody>
          <a:bodyPr>
            <a:normAutofit fontScale="32500" lnSpcReduction="20000"/>
          </a:bodyPr>
          <a:lstStyle/>
          <a:p>
            <a:r>
              <a:rPr lang="en-US" sz="4300" dirty="0"/>
              <a:t>docker container run --name </a:t>
            </a:r>
            <a:r>
              <a:rPr lang="en-US" sz="4300" dirty="0" err="1"/>
              <a:t>MyContainer</a:t>
            </a:r>
            <a:r>
              <a:rPr lang="en-US" sz="4300" dirty="0"/>
              <a:t> -it </a:t>
            </a:r>
            <a:r>
              <a:rPr lang="en-US" sz="4300" dirty="0" err="1"/>
              <a:t>ubuntu:latest</a:t>
            </a:r>
            <a:r>
              <a:rPr lang="en-US" sz="4300" dirty="0"/>
              <a:t> /bin/bash</a:t>
            </a:r>
          </a:p>
          <a:p>
            <a:pPr lvl="1"/>
            <a:r>
              <a:rPr lang="en-US" sz="4300" dirty="0"/>
              <a:t>A new container is created and we give it a name </a:t>
            </a:r>
            <a:r>
              <a:rPr lang="en-US" sz="4300" dirty="0" err="1"/>
              <a:t>MyContainer</a:t>
            </a:r>
            <a:endParaRPr lang="en-US" sz="4300" dirty="0"/>
          </a:p>
          <a:p>
            <a:r>
              <a:rPr lang="en-US" sz="4300" dirty="0"/>
              <a:t>Containers are designed to be immutable objects and it’s not a good practice to write data to them.</a:t>
            </a:r>
          </a:p>
          <a:p>
            <a:r>
              <a:rPr lang="en-US" sz="4300" dirty="0"/>
              <a:t>docker container stop </a:t>
            </a:r>
            <a:r>
              <a:rPr lang="en-US" sz="4300" dirty="0" err="1"/>
              <a:t>MyContainer</a:t>
            </a:r>
            <a:endParaRPr lang="en-US" sz="4300" dirty="0"/>
          </a:p>
          <a:p>
            <a:pPr lvl="1"/>
            <a:r>
              <a:rPr lang="en-US" sz="4300" dirty="0"/>
              <a:t>Stop the container started earlier</a:t>
            </a:r>
          </a:p>
          <a:p>
            <a:r>
              <a:rPr lang="en-US" sz="4300" dirty="0"/>
              <a:t>docker container rm </a:t>
            </a:r>
            <a:r>
              <a:rPr lang="en-US" sz="4300" dirty="0" err="1"/>
              <a:t>MyContainer</a:t>
            </a:r>
            <a:endParaRPr lang="en-US" sz="4300" dirty="0"/>
          </a:p>
          <a:p>
            <a:pPr lvl="1"/>
            <a:r>
              <a:rPr lang="en-US" sz="4300" dirty="0"/>
              <a:t>Remove the container</a:t>
            </a:r>
          </a:p>
          <a:p>
            <a:r>
              <a:rPr lang="en-US" sz="4300" dirty="0"/>
              <a:t>docker container rm &lt;container&gt; -f</a:t>
            </a:r>
          </a:p>
          <a:p>
            <a:pPr lvl="1"/>
            <a:r>
              <a:rPr lang="en-US" sz="4300" dirty="0"/>
              <a:t>Removes a running container</a:t>
            </a:r>
          </a:p>
          <a:p>
            <a:pPr lvl="1"/>
            <a:r>
              <a:rPr lang="en-US" sz="4300" dirty="0"/>
              <a:t>This is a force stop and any ongoing process is killed</a:t>
            </a:r>
          </a:p>
          <a:p>
            <a:r>
              <a:rPr lang="en-US" sz="4300" dirty="0"/>
              <a:t>The stop and remove method earlier allows the container 10sec to finish its work</a:t>
            </a:r>
          </a:p>
          <a:p>
            <a:endParaRPr lang="en-US" dirty="0"/>
          </a:p>
          <a:p>
            <a:pPr marL="450000" lvl="1" indent="0">
              <a:buNone/>
            </a:pPr>
            <a:r>
              <a:rPr lang="en-US" dirty="0"/>
              <a:t>		</a:t>
            </a:r>
            <a:endParaRPr lang="en-IN" dirty="0"/>
          </a:p>
        </p:txBody>
      </p:sp>
    </p:spTree>
    <p:extLst>
      <p:ext uri="{BB962C8B-B14F-4D97-AF65-F5344CB8AC3E}">
        <p14:creationId xmlns:p14="http://schemas.microsoft.com/office/powerpoint/2010/main" val="2840781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E428-EC92-454E-B1F9-ACB6CFC68D92}"/>
              </a:ext>
            </a:extLst>
          </p:cNvPr>
          <p:cNvSpPr>
            <a:spLocks noGrp="1"/>
          </p:cNvSpPr>
          <p:nvPr>
            <p:ph type="title"/>
          </p:nvPr>
        </p:nvSpPr>
        <p:spPr/>
        <p:txBody>
          <a:bodyPr/>
          <a:lstStyle/>
          <a:p>
            <a:r>
              <a:rPr lang="en-IN" dirty="0"/>
              <a:t>Restart policy</a:t>
            </a:r>
          </a:p>
        </p:txBody>
      </p:sp>
      <p:sp>
        <p:nvSpPr>
          <p:cNvPr id="3" name="Content Placeholder 2">
            <a:extLst>
              <a:ext uri="{FF2B5EF4-FFF2-40B4-BE49-F238E27FC236}">
                <a16:creationId xmlns:a16="http://schemas.microsoft.com/office/drawing/2014/main" id="{5A0391E6-115E-403D-8876-62CC78C2D159}"/>
              </a:ext>
            </a:extLst>
          </p:cNvPr>
          <p:cNvSpPr>
            <a:spLocks noGrp="1"/>
          </p:cNvSpPr>
          <p:nvPr>
            <p:ph idx="1"/>
          </p:nvPr>
        </p:nvSpPr>
        <p:spPr/>
        <p:txBody>
          <a:bodyPr>
            <a:normAutofit fontScale="92500" lnSpcReduction="10000"/>
          </a:bodyPr>
          <a:lstStyle/>
          <a:p>
            <a:r>
              <a:rPr lang="en-US" dirty="0"/>
              <a:t>It’s often a good idea to run containers with a restart policy. This is a form of self-healing that enables Docker to automatically restart them after certain events or failures have occurred.</a:t>
            </a:r>
          </a:p>
          <a:p>
            <a:r>
              <a:rPr lang="en-US" dirty="0"/>
              <a:t>Restart policies are applied per-container, and can be configured imperatively on the command line as part of docker-container run commands, or declaratively in YAML files for use with higher-level tools such as Docker Swarm, and Kubernetes.</a:t>
            </a:r>
          </a:p>
          <a:p>
            <a:r>
              <a:rPr lang="en-IN" dirty="0"/>
              <a:t>following restart policies exist:</a:t>
            </a:r>
            <a:endParaRPr lang="en-US" dirty="0"/>
          </a:p>
          <a:p>
            <a:pPr lvl="1"/>
            <a:r>
              <a:rPr lang="en-IN" dirty="0"/>
              <a:t>always</a:t>
            </a:r>
          </a:p>
          <a:p>
            <a:pPr lvl="1"/>
            <a:r>
              <a:rPr lang="en-IN" dirty="0"/>
              <a:t>unless-stopped</a:t>
            </a:r>
          </a:p>
          <a:p>
            <a:pPr lvl="1"/>
            <a:r>
              <a:rPr lang="en-IN" dirty="0"/>
              <a:t>on-failed</a:t>
            </a:r>
          </a:p>
        </p:txBody>
      </p:sp>
    </p:spTree>
    <p:extLst>
      <p:ext uri="{BB962C8B-B14F-4D97-AF65-F5344CB8AC3E}">
        <p14:creationId xmlns:p14="http://schemas.microsoft.com/office/powerpoint/2010/main" val="1458286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37FA8-1C35-49B4-993A-5FA2637ABA6A}"/>
              </a:ext>
            </a:extLst>
          </p:cNvPr>
          <p:cNvSpPr>
            <a:spLocks noGrp="1"/>
          </p:cNvSpPr>
          <p:nvPr>
            <p:ph type="title"/>
          </p:nvPr>
        </p:nvSpPr>
        <p:spPr/>
        <p:txBody>
          <a:bodyPr/>
          <a:lstStyle/>
          <a:p>
            <a:r>
              <a:rPr lang="en-IN" dirty="0"/>
              <a:t>Restart Policy cont.</a:t>
            </a:r>
          </a:p>
        </p:txBody>
      </p:sp>
      <p:sp>
        <p:nvSpPr>
          <p:cNvPr id="3" name="Content Placeholder 2">
            <a:extLst>
              <a:ext uri="{FF2B5EF4-FFF2-40B4-BE49-F238E27FC236}">
                <a16:creationId xmlns:a16="http://schemas.microsoft.com/office/drawing/2014/main" id="{CAC7D004-B64A-4859-986C-3CFD4F35EAFE}"/>
              </a:ext>
            </a:extLst>
          </p:cNvPr>
          <p:cNvSpPr>
            <a:spLocks noGrp="1"/>
          </p:cNvSpPr>
          <p:nvPr>
            <p:ph idx="1"/>
          </p:nvPr>
        </p:nvSpPr>
        <p:spPr/>
        <p:txBody>
          <a:bodyPr>
            <a:normAutofit fontScale="92500" lnSpcReduction="20000"/>
          </a:bodyPr>
          <a:lstStyle/>
          <a:p>
            <a:r>
              <a:rPr lang="en-US" dirty="0"/>
              <a:t>The always policy is the simplest. It always restarts a stopped container unless it has been explicitly stopped, such as via a docker container stop command.</a:t>
            </a:r>
          </a:p>
          <a:p>
            <a:r>
              <a:rPr lang="en-US" dirty="0"/>
              <a:t>docker container run --name </a:t>
            </a:r>
            <a:r>
              <a:rPr lang="en-US" dirty="0" err="1"/>
              <a:t>alwaysPol</a:t>
            </a:r>
            <a:r>
              <a:rPr lang="en-US" dirty="0"/>
              <a:t> -it --restart always alpine </a:t>
            </a:r>
            <a:r>
              <a:rPr lang="en-US" dirty="0" err="1"/>
              <a:t>sh</a:t>
            </a:r>
            <a:endParaRPr lang="en-US" dirty="0"/>
          </a:p>
          <a:p>
            <a:r>
              <a:rPr lang="en-US" dirty="0"/>
              <a:t>Type exit to stop the container after a few seconds.</a:t>
            </a:r>
          </a:p>
          <a:p>
            <a:r>
              <a:rPr lang="en-US" dirty="0"/>
              <a:t>Once you’ve exited the container and are back at your normal shell prompt, check the container’s status.</a:t>
            </a:r>
          </a:p>
          <a:p>
            <a:pPr lvl="1"/>
            <a:r>
              <a:rPr lang="en-IN" dirty="0"/>
              <a:t>docker container ls</a:t>
            </a:r>
            <a:endParaRPr lang="en-US" dirty="0"/>
          </a:p>
          <a:p>
            <a:pPr lvl="1"/>
            <a:r>
              <a:rPr lang="en-US" dirty="0"/>
              <a:t>See the difference in created and status time period</a:t>
            </a:r>
          </a:p>
          <a:p>
            <a:r>
              <a:rPr lang="en-US" dirty="0"/>
              <a:t> This is because the exit command killed it and Docker restarted it. if you inspect it with docker container inspect you can see the </a:t>
            </a:r>
            <a:r>
              <a:rPr lang="en-US" dirty="0" err="1"/>
              <a:t>restartCount</a:t>
            </a:r>
            <a:r>
              <a:rPr lang="en-US" dirty="0"/>
              <a:t> has been incremented.</a:t>
            </a:r>
            <a:endParaRPr lang="en-IN" dirty="0"/>
          </a:p>
        </p:txBody>
      </p:sp>
    </p:spTree>
    <p:extLst>
      <p:ext uri="{BB962C8B-B14F-4D97-AF65-F5344CB8AC3E}">
        <p14:creationId xmlns:p14="http://schemas.microsoft.com/office/powerpoint/2010/main" val="7759366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{E6ADAAB8-FBCD-4E3D-B480-712178E659D1}tf55705232_win32</Template>
  <TotalTime>516</TotalTime>
  <Words>711</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Goudy Old Style</vt:lpstr>
      <vt:lpstr>Wingdings 2</vt:lpstr>
      <vt:lpstr>SlateVTI</vt:lpstr>
      <vt:lpstr>Docker </vt:lpstr>
      <vt:lpstr>Lesson Agenda </vt:lpstr>
      <vt:lpstr>Introduction</vt:lpstr>
      <vt:lpstr>PowerPoint Presentation</vt:lpstr>
      <vt:lpstr>docker container run</vt:lpstr>
      <vt:lpstr>Anatomy of a container </vt:lpstr>
      <vt:lpstr>Container Lifecycle</vt:lpstr>
      <vt:lpstr>Restart policy</vt:lpstr>
      <vt:lpstr>Restart Policy cont.</vt:lpstr>
      <vt:lpstr>Restart Policy cont.</vt:lpstr>
      <vt:lpstr>Demonstration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dc:title>
  <dc:creator>jitendra jha</dc:creator>
  <cp:lastModifiedBy>jitendra jha</cp:lastModifiedBy>
  <cp:revision>8</cp:revision>
  <dcterms:created xsi:type="dcterms:W3CDTF">2021-07-22T06:22:26Z</dcterms:created>
  <dcterms:modified xsi:type="dcterms:W3CDTF">2021-08-25T05:45:43Z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