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81" r:id="rId6"/>
    <p:sldId id="280" r:id="rId7"/>
    <p:sldId id="282" r:id="rId8"/>
    <p:sldId id="283" r:id="rId9"/>
    <p:sldId id="284" r:id="rId10"/>
    <p:sldId id="285"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0" autoAdjust="0"/>
    <p:restoredTop sz="94619" autoAdjust="0"/>
  </p:normalViewPr>
  <p:slideViewPr>
    <p:cSldViewPr snapToGrid="0">
      <p:cViewPr varScale="1">
        <p:scale>
          <a:sx n="68" d="100"/>
          <a:sy n="68"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8/25/2021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Docker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1400" dirty="0"/>
              <a:t>The Docker Swarm</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00FE-7D7C-4E96-AD01-1EC05F7466F3}"/>
              </a:ext>
            </a:extLst>
          </p:cNvPr>
          <p:cNvSpPr>
            <a:spLocks noGrp="1"/>
          </p:cNvSpPr>
          <p:nvPr>
            <p:ph type="title"/>
          </p:nvPr>
        </p:nvSpPr>
        <p:spPr>
          <a:xfrm>
            <a:off x="913795" y="609600"/>
            <a:ext cx="10353762" cy="917050"/>
          </a:xfrm>
        </p:spPr>
        <p:txBody>
          <a:bodyPr>
            <a:normAutofit fontScale="90000"/>
          </a:bodyPr>
          <a:lstStyle/>
          <a:p>
            <a:r>
              <a:rPr lang="en-IN" dirty="0"/>
              <a:t>Lesson Agenda</a:t>
            </a:r>
            <a:br>
              <a:rPr lang="en-IN" dirty="0"/>
            </a:br>
            <a:endParaRPr lang="en-IN" dirty="0"/>
          </a:p>
        </p:txBody>
      </p:sp>
      <p:sp>
        <p:nvSpPr>
          <p:cNvPr id="3" name="Content Placeholder 2">
            <a:extLst>
              <a:ext uri="{FF2B5EF4-FFF2-40B4-BE49-F238E27FC236}">
                <a16:creationId xmlns:a16="http://schemas.microsoft.com/office/drawing/2014/main" id="{3632BCDD-69D5-4001-BB00-58413F2364AF}"/>
              </a:ext>
            </a:extLst>
          </p:cNvPr>
          <p:cNvSpPr>
            <a:spLocks noGrp="1"/>
          </p:cNvSpPr>
          <p:nvPr>
            <p:ph idx="1"/>
          </p:nvPr>
        </p:nvSpPr>
        <p:spPr/>
        <p:txBody>
          <a:bodyPr/>
          <a:lstStyle/>
          <a:p>
            <a:r>
              <a:rPr lang="en-IN" dirty="0"/>
              <a:t>Learn to scale the container environment using swarm</a:t>
            </a:r>
          </a:p>
          <a:p>
            <a:endParaRPr lang="en-IN" dirty="0"/>
          </a:p>
          <a:p>
            <a:endParaRPr lang="en-IN" dirty="0"/>
          </a:p>
          <a:p>
            <a:pPr marL="36900" indent="0">
              <a:buNone/>
            </a:pPr>
            <a:endParaRPr lang="en-IN" dirty="0"/>
          </a:p>
          <a:p>
            <a:endParaRPr lang="en-IN" dirty="0"/>
          </a:p>
          <a:p>
            <a:endParaRPr lang="en-IN" dirty="0"/>
          </a:p>
        </p:txBody>
      </p:sp>
    </p:spTree>
    <p:extLst>
      <p:ext uri="{BB962C8B-B14F-4D97-AF65-F5344CB8AC3E}">
        <p14:creationId xmlns:p14="http://schemas.microsoft.com/office/powerpoint/2010/main" val="86790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B184-D6C3-465B-BB71-0F893C7F1BB1}"/>
              </a:ext>
            </a:extLst>
          </p:cNvPr>
          <p:cNvSpPr>
            <a:spLocks noGrp="1"/>
          </p:cNvSpPr>
          <p:nvPr>
            <p:ph type="title"/>
          </p:nvPr>
        </p:nvSpPr>
        <p:spPr>
          <a:xfrm>
            <a:off x="913795" y="609600"/>
            <a:ext cx="3562789" cy="1257300"/>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70A54734-7B92-4D29-A39C-395C5D6737BC}"/>
              </a:ext>
            </a:extLst>
          </p:cNvPr>
          <p:cNvSpPr>
            <a:spLocks noGrp="1"/>
          </p:cNvSpPr>
          <p:nvPr>
            <p:ph idx="1"/>
          </p:nvPr>
        </p:nvSpPr>
        <p:spPr>
          <a:xfrm>
            <a:off x="913795" y="2076450"/>
            <a:ext cx="10249836" cy="4046054"/>
          </a:xfrm>
        </p:spPr>
        <p:txBody>
          <a:bodyPr>
            <a:normAutofit fontScale="92500" lnSpcReduction="20000"/>
          </a:bodyPr>
          <a:lstStyle/>
          <a:p>
            <a:r>
              <a:rPr lang="en-US" dirty="0"/>
              <a:t> Docker Swarm is two main things:</a:t>
            </a:r>
          </a:p>
          <a:p>
            <a:pPr lvl="1"/>
            <a:r>
              <a:rPr lang="en-US" dirty="0"/>
              <a:t>An enterprise-grade secure cluster of Docker hosts</a:t>
            </a:r>
          </a:p>
          <a:p>
            <a:pPr lvl="1"/>
            <a:r>
              <a:rPr lang="en-US" dirty="0"/>
              <a:t>An engine for orchestrating microservices apps</a:t>
            </a:r>
          </a:p>
          <a:p>
            <a:r>
              <a:rPr lang="en-US" dirty="0"/>
              <a:t>Swarm groups one or more Docker nodes and lets you manage them as a cluster.</a:t>
            </a:r>
          </a:p>
          <a:p>
            <a:r>
              <a:rPr lang="en-US" dirty="0"/>
              <a:t>By default, we get an encrypted distributed cluster store, encrypted networks, mutual TLS, secure cluster join tokens, and a PKI that makes managing and rotating certificates a breeze. You can even non-disruptively add and remove nodes.</a:t>
            </a:r>
          </a:p>
          <a:p>
            <a:r>
              <a:rPr lang="en-US" dirty="0"/>
              <a:t>Swarm exposes a rich API that allows you to deploy and manage complex microservices apps with ease. You can define your apps in declarative manifest files and deploy them to the Swarm with native Docker commands. You can even perform rolling updates, rollbacks, and scaling operations. Again, all with simple commands.</a:t>
            </a:r>
          </a:p>
          <a:p>
            <a:endParaRPr lang="en-IN" dirty="0"/>
          </a:p>
        </p:txBody>
      </p:sp>
    </p:spTree>
    <p:extLst>
      <p:ext uri="{BB962C8B-B14F-4D97-AF65-F5344CB8AC3E}">
        <p14:creationId xmlns:p14="http://schemas.microsoft.com/office/powerpoint/2010/main" val="106970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6AD5-C7AE-419B-A569-0953117A0250}"/>
              </a:ext>
            </a:extLst>
          </p:cNvPr>
          <p:cNvSpPr>
            <a:spLocks noGrp="1"/>
          </p:cNvSpPr>
          <p:nvPr>
            <p:ph type="title"/>
          </p:nvPr>
        </p:nvSpPr>
        <p:spPr/>
        <p:txBody>
          <a:bodyPr/>
          <a:lstStyle/>
          <a:p>
            <a:r>
              <a:rPr lang="en-IN" dirty="0"/>
              <a:t>Swarm</a:t>
            </a:r>
          </a:p>
        </p:txBody>
      </p:sp>
      <p:sp>
        <p:nvSpPr>
          <p:cNvPr id="3" name="Content Placeholder 2">
            <a:extLst>
              <a:ext uri="{FF2B5EF4-FFF2-40B4-BE49-F238E27FC236}">
                <a16:creationId xmlns:a16="http://schemas.microsoft.com/office/drawing/2014/main" id="{067215FF-5A59-4ADE-AF70-275F41E2C7BF}"/>
              </a:ext>
            </a:extLst>
          </p:cNvPr>
          <p:cNvSpPr>
            <a:spLocks noGrp="1"/>
          </p:cNvSpPr>
          <p:nvPr>
            <p:ph idx="1"/>
          </p:nvPr>
        </p:nvSpPr>
        <p:spPr/>
        <p:txBody>
          <a:bodyPr>
            <a:normAutofit fontScale="92500"/>
          </a:bodyPr>
          <a:lstStyle/>
          <a:p>
            <a:r>
              <a:rPr lang="en-US" dirty="0"/>
              <a:t>On the clustering front, a swarm consists of one or more Docker nodes. These can be physical servers, VMs, Raspberry Pi’s, or cloud instances. The only requirement is that all nodes have Docker installed and can communicate over reliable networks.</a:t>
            </a:r>
          </a:p>
          <a:p>
            <a:r>
              <a:rPr lang="en-US" dirty="0"/>
              <a:t>Nodes are configured as managers or workers. Managers look after things like the state of the cluster and dispatching tasks to workers. Workers accept tasks from managers and execute them.</a:t>
            </a:r>
          </a:p>
          <a:p>
            <a:r>
              <a:rPr lang="en-US" dirty="0"/>
              <a:t>The configuration and state of the swarm is held in a distributed </a:t>
            </a:r>
            <a:r>
              <a:rPr lang="en-US" dirty="0" err="1"/>
              <a:t>etcd</a:t>
            </a:r>
            <a:r>
              <a:rPr lang="en-US" dirty="0"/>
              <a:t> database located on all managers. It’s kept in memory and is extremely up-to-date. But the best thing about it is that it requires zero configuration — it’s installed as part of the swarm and just takes care of itself.</a:t>
            </a:r>
            <a:endParaRPr lang="en-IN" dirty="0"/>
          </a:p>
        </p:txBody>
      </p:sp>
    </p:spTree>
    <p:extLst>
      <p:ext uri="{BB962C8B-B14F-4D97-AF65-F5344CB8AC3E}">
        <p14:creationId xmlns:p14="http://schemas.microsoft.com/office/powerpoint/2010/main" val="2690275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220CE-21F6-45EF-8134-4DA230716D1E}"/>
              </a:ext>
            </a:extLst>
          </p:cNvPr>
          <p:cNvSpPr>
            <a:spLocks noGrp="1"/>
          </p:cNvSpPr>
          <p:nvPr>
            <p:ph idx="1"/>
          </p:nvPr>
        </p:nvSpPr>
        <p:spPr>
          <a:xfrm>
            <a:off x="913795" y="541868"/>
            <a:ext cx="10353762" cy="5249332"/>
          </a:xfrm>
        </p:spPr>
        <p:txBody>
          <a:bodyPr/>
          <a:lstStyle/>
          <a:p>
            <a:r>
              <a:rPr lang="en-US" dirty="0"/>
              <a:t>Running, docker swarm </a:t>
            </a:r>
            <a:r>
              <a:rPr lang="en-US" dirty="0" err="1"/>
              <a:t>init</a:t>
            </a:r>
            <a:r>
              <a:rPr lang="en-US" dirty="0"/>
              <a:t>, on a Docker host in single-engine mode will switch that node into swarm mode, create a new swarm, and make the node the first manager of the swarm.</a:t>
            </a:r>
          </a:p>
          <a:p>
            <a:r>
              <a:rPr lang="en-US" dirty="0"/>
              <a:t>Additional nodes can then be joined to the swarm as workers and managers. Joining a Docker host to an existing swarm switches them into swarm mode as part of the operation.</a:t>
            </a:r>
          </a:p>
          <a:p>
            <a:r>
              <a:rPr lang="en-US" dirty="0"/>
              <a:t>Swarm managers have native support for high availability (HA). This means one or more can fail, and the survivors will keep the swarm running.</a:t>
            </a:r>
          </a:p>
          <a:p>
            <a:r>
              <a:rPr lang="en-US" dirty="0"/>
              <a:t>Technically speaking, swarm implements a form of active-passive multi-manager HA. This means that although you have multiple managers, only one of them is active at any given moment. This active manager is called the “leader”, and the leader is the only one that will ever issue live commands against the swarm.</a:t>
            </a:r>
            <a:endParaRPr lang="en-IN" dirty="0"/>
          </a:p>
        </p:txBody>
      </p:sp>
    </p:spTree>
    <p:extLst>
      <p:ext uri="{BB962C8B-B14F-4D97-AF65-F5344CB8AC3E}">
        <p14:creationId xmlns:p14="http://schemas.microsoft.com/office/powerpoint/2010/main" val="3722938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E16BF-CB47-4E79-9126-A1E882DB3BC2}"/>
              </a:ext>
            </a:extLst>
          </p:cNvPr>
          <p:cNvSpPr>
            <a:spLocks noGrp="1"/>
          </p:cNvSpPr>
          <p:nvPr>
            <p:ph idx="1"/>
          </p:nvPr>
        </p:nvSpPr>
        <p:spPr>
          <a:xfrm>
            <a:off x="913795" y="451556"/>
            <a:ext cx="10353762" cy="5339643"/>
          </a:xfrm>
        </p:spPr>
        <p:txBody>
          <a:bodyPr/>
          <a:lstStyle/>
          <a:p>
            <a:r>
              <a:rPr lang="en-US" dirty="0"/>
              <a:t>If a follower manager (passive) receives commands for the swarm, it proxies them across to the leader. managers are either leaders or followers. </a:t>
            </a:r>
            <a:endParaRPr lang="en-IN" dirty="0"/>
          </a:p>
        </p:txBody>
      </p:sp>
      <p:pic>
        <p:nvPicPr>
          <p:cNvPr id="5" name="Picture 4">
            <a:extLst>
              <a:ext uri="{FF2B5EF4-FFF2-40B4-BE49-F238E27FC236}">
                <a16:creationId xmlns:a16="http://schemas.microsoft.com/office/drawing/2014/main" id="{AEA75DB6-DCEA-458B-A18B-8C1A13422F5C}"/>
              </a:ext>
            </a:extLst>
          </p:cNvPr>
          <p:cNvPicPr>
            <a:picLocks noChangeAspect="1"/>
          </p:cNvPicPr>
          <p:nvPr/>
        </p:nvPicPr>
        <p:blipFill>
          <a:blip r:embed="rId2"/>
          <a:stretch>
            <a:fillRect/>
          </a:stretch>
        </p:blipFill>
        <p:spPr>
          <a:xfrm>
            <a:off x="1704623" y="1807766"/>
            <a:ext cx="8139287" cy="3780233"/>
          </a:xfrm>
          <a:prstGeom prst="rect">
            <a:avLst/>
          </a:prstGeom>
        </p:spPr>
      </p:pic>
    </p:spTree>
    <p:extLst>
      <p:ext uri="{BB962C8B-B14F-4D97-AF65-F5344CB8AC3E}">
        <p14:creationId xmlns:p14="http://schemas.microsoft.com/office/powerpoint/2010/main" val="296857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330E8-D255-45F9-B82A-40D2003250CF}"/>
              </a:ext>
            </a:extLst>
          </p:cNvPr>
          <p:cNvSpPr>
            <a:spLocks noGrp="1"/>
          </p:cNvSpPr>
          <p:nvPr>
            <p:ph idx="1"/>
          </p:nvPr>
        </p:nvSpPr>
        <p:spPr>
          <a:xfrm>
            <a:off x="913795" y="699912"/>
            <a:ext cx="10353762" cy="5091288"/>
          </a:xfrm>
        </p:spPr>
        <p:txBody>
          <a:bodyPr>
            <a:normAutofit/>
          </a:bodyPr>
          <a:lstStyle/>
          <a:p>
            <a:r>
              <a:rPr lang="en-US" dirty="0"/>
              <a:t> Docker allows you to lock a swarm with the </a:t>
            </a:r>
            <a:r>
              <a:rPr lang="en-US" dirty="0" err="1"/>
              <a:t>Autolock</a:t>
            </a:r>
            <a:r>
              <a:rPr lang="en-US" dirty="0"/>
              <a:t> feature. This forces restarted managers to present the cluster unlock key before being admitted back into the cluster.</a:t>
            </a:r>
          </a:p>
          <a:p>
            <a:r>
              <a:rPr lang="en-US" dirty="0"/>
              <a:t>services are a new construct introduced with Docker 1.12, and they only apply to swarm mode.</a:t>
            </a:r>
          </a:p>
          <a:p>
            <a:r>
              <a:rPr lang="en-US" dirty="0"/>
              <a:t>Services let us specify most of the familiar container options, such as name, port mappings, attaching to networks, and images. But they add important cloud-native features, including desired state and automatic reconciliation.</a:t>
            </a:r>
          </a:p>
          <a:p>
            <a:r>
              <a:rPr lang="en-US" dirty="0"/>
              <a:t>You can create services in one of two ways:</a:t>
            </a:r>
          </a:p>
          <a:p>
            <a:pPr lvl="1"/>
            <a:r>
              <a:rPr lang="en-US" dirty="0"/>
              <a:t>Imperatively on the command line with docker service create</a:t>
            </a:r>
          </a:p>
          <a:p>
            <a:pPr lvl="1"/>
            <a:r>
              <a:rPr lang="en-US" dirty="0"/>
              <a:t>Declaratively with a stack file</a:t>
            </a:r>
            <a:endParaRPr lang="en-IN" dirty="0"/>
          </a:p>
        </p:txBody>
      </p:sp>
    </p:spTree>
    <p:extLst>
      <p:ext uri="{BB962C8B-B14F-4D97-AF65-F5344CB8AC3E}">
        <p14:creationId xmlns:p14="http://schemas.microsoft.com/office/powerpoint/2010/main" val="18116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FDAEBE-E9D7-4D08-9571-3DAEE6C6D61E}"/>
              </a:ext>
            </a:extLst>
          </p:cNvPr>
          <p:cNvSpPr>
            <a:spLocks noGrp="1"/>
          </p:cNvSpPr>
          <p:nvPr>
            <p:ph idx="1"/>
          </p:nvPr>
        </p:nvSpPr>
        <p:spPr>
          <a:xfrm>
            <a:off x="913795" y="564444"/>
            <a:ext cx="10353762" cy="5226755"/>
          </a:xfrm>
        </p:spPr>
        <p:txBody>
          <a:bodyPr/>
          <a:lstStyle/>
          <a:p>
            <a:r>
              <a:rPr lang="en-US" dirty="0"/>
              <a:t>The default replication mode of a service is replicated. This deploys a desired number of replicas and distributes them as evenly as possible across the cluster</a:t>
            </a:r>
          </a:p>
          <a:p>
            <a:r>
              <a:rPr lang="en-US" dirty="0"/>
              <a:t>The other mode is global, which runs a single replica on every node in the swarm.</a:t>
            </a:r>
          </a:p>
          <a:p>
            <a:r>
              <a:rPr lang="en-US" dirty="0"/>
              <a:t>To deploy a global service you need to pass the --mode global flag to the docker service create command.</a:t>
            </a:r>
            <a:endParaRPr lang="en-IN" dirty="0"/>
          </a:p>
        </p:txBody>
      </p:sp>
    </p:spTree>
    <p:extLst>
      <p:ext uri="{BB962C8B-B14F-4D97-AF65-F5344CB8AC3E}">
        <p14:creationId xmlns:p14="http://schemas.microsoft.com/office/powerpoint/2010/main" val="973317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{E6ADAAB8-FBCD-4E3D-B480-712178E659D1}tf55705232_win32</Template>
  <TotalTime>704</TotalTime>
  <Words>653</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Goudy Old Style</vt:lpstr>
      <vt:lpstr>Wingdings 2</vt:lpstr>
      <vt:lpstr>SlateVTI</vt:lpstr>
      <vt:lpstr>Docker </vt:lpstr>
      <vt:lpstr>Lesson Agenda </vt:lpstr>
      <vt:lpstr>Introduction</vt:lpstr>
      <vt:lpstr>Swarm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c:title>
  <dc:creator>jitendra jha</dc:creator>
  <cp:lastModifiedBy>jitendra jha</cp:lastModifiedBy>
  <cp:revision>12</cp:revision>
  <dcterms:created xsi:type="dcterms:W3CDTF">2021-07-22T06:22:26Z</dcterms:created>
  <dcterms:modified xsi:type="dcterms:W3CDTF">2021-08-25T08:13:59Z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