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81" r:id="rId6"/>
    <p:sldId id="280" r:id="rId7"/>
    <p:sldId id="282" r:id="rId8"/>
    <p:sldId id="283" r:id="rId9"/>
    <p:sldId id="284" r:id="rId10"/>
    <p:sldId id="285" r:id="rId11"/>
    <p:sldId id="286" r:id="rId12"/>
    <p:sldId id="288" r:id="rId13"/>
    <p:sldId id="287" r:id="rId14"/>
    <p:sldId id="289" r:id="rId15"/>
    <p:sldId id="290"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0" autoAdjust="0"/>
    <p:restoredTop sz="94619" autoAdjust="0"/>
  </p:normalViewPr>
  <p:slideViewPr>
    <p:cSldViewPr snapToGrid="0">
      <p:cViewPr varScale="1">
        <p:scale>
          <a:sx n="99" d="100"/>
          <a:sy n="99" d="100"/>
        </p:scale>
        <p:origin x="46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Docker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400" dirty="0"/>
              <a:t>Docker Network</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9B72-94AD-4965-A55B-5C2961BF41D7}"/>
              </a:ext>
            </a:extLst>
          </p:cNvPr>
          <p:cNvSpPr>
            <a:spLocks noGrp="1"/>
          </p:cNvSpPr>
          <p:nvPr>
            <p:ph type="title"/>
          </p:nvPr>
        </p:nvSpPr>
        <p:spPr>
          <a:xfrm>
            <a:off x="913795" y="609600"/>
            <a:ext cx="10353762" cy="959556"/>
          </a:xfrm>
        </p:spPr>
        <p:txBody>
          <a:bodyPr/>
          <a:lstStyle/>
          <a:p>
            <a:r>
              <a:rPr lang="en-IN" dirty="0"/>
              <a:t>Single-host bridge networks</a:t>
            </a:r>
          </a:p>
        </p:txBody>
      </p:sp>
      <p:sp>
        <p:nvSpPr>
          <p:cNvPr id="3" name="Content Placeholder 2">
            <a:extLst>
              <a:ext uri="{FF2B5EF4-FFF2-40B4-BE49-F238E27FC236}">
                <a16:creationId xmlns:a16="http://schemas.microsoft.com/office/drawing/2014/main" id="{B1846354-193F-486A-8860-3F0E4486CC0D}"/>
              </a:ext>
            </a:extLst>
          </p:cNvPr>
          <p:cNvSpPr>
            <a:spLocks noGrp="1"/>
          </p:cNvSpPr>
          <p:nvPr>
            <p:ph idx="1"/>
          </p:nvPr>
        </p:nvSpPr>
        <p:spPr>
          <a:xfrm>
            <a:off x="913795" y="1727200"/>
            <a:ext cx="10353762" cy="4842933"/>
          </a:xfrm>
        </p:spPr>
        <p:txBody>
          <a:bodyPr/>
          <a:lstStyle/>
          <a:p>
            <a:r>
              <a:rPr lang="en-US" dirty="0"/>
              <a:t>The simplest type of Docker network is the single-host bridge network.</a:t>
            </a:r>
          </a:p>
          <a:p>
            <a:pPr lvl="1"/>
            <a:r>
              <a:rPr lang="en-US" dirty="0"/>
              <a:t>Single-host tells us it only exists on a single Docker host and can only connect containers that are on the same host.</a:t>
            </a:r>
          </a:p>
          <a:p>
            <a:pPr lvl="1"/>
            <a:r>
              <a:rPr lang="en-US" dirty="0"/>
              <a:t>Bridge tells us that it’s an implementation of an 802.1d bridge</a:t>
            </a:r>
          </a:p>
          <a:p>
            <a:r>
              <a:rPr lang="en-US" dirty="0"/>
              <a:t>Docker on Linux creates single-host bridge networks with the built-in bridge driver, whereas Docker on Windows creates them using the built-in </a:t>
            </a:r>
            <a:r>
              <a:rPr lang="en-US" dirty="0" err="1"/>
              <a:t>nat</a:t>
            </a:r>
            <a:r>
              <a:rPr lang="en-US" dirty="0"/>
              <a:t> driver. For all intents and purposes, they work the same.</a:t>
            </a:r>
          </a:p>
          <a:p>
            <a:endParaRPr lang="en-IN" dirty="0"/>
          </a:p>
        </p:txBody>
      </p:sp>
    </p:spTree>
    <p:extLst>
      <p:ext uri="{BB962C8B-B14F-4D97-AF65-F5344CB8AC3E}">
        <p14:creationId xmlns:p14="http://schemas.microsoft.com/office/powerpoint/2010/main" val="407830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A8AC-D339-4938-A9D1-C5DCACF91F2A}"/>
              </a:ext>
            </a:extLst>
          </p:cNvPr>
          <p:cNvSpPr>
            <a:spLocks noGrp="1"/>
          </p:cNvSpPr>
          <p:nvPr>
            <p:ph type="title"/>
          </p:nvPr>
        </p:nvSpPr>
        <p:spPr>
          <a:xfrm>
            <a:off x="913795" y="609599"/>
            <a:ext cx="10353762" cy="4097868"/>
          </a:xfrm>
        </p:spPr>
        <p:txBody>
          <a:bodyPr/>
          <a:lstStyle/>
          <a:p>
            <a:endParaRPr lang="en-IN" dirty="0"/>
          </a:p>
        </p:txBody>
      </p:sp>
      <p:sp>
        <p:nvSpPr>
          <p:cNvPr id="3" name="Content Placeholder 2">
            <a:extLst>
              <a:ext uri="{FF2B5EF4-FFF2-40B4-BE49-F238E27FC236}">
                <a16:creationId xmlns:a16="http://schemas.microsoft.com/office/drawing/2014/main" id="{D4EE56F7-CECF-46D5-A0EC-4C4EE65E6D0C}"/>
              </a:ext>
            </a:extLst>
          </p:cNvPr>
          <p:cNvSpPr>
            <a:spLocks noGrp="1"/>
          </p:cNvSpPr>
          <p:nvPr>
            <p:ph idx="1"/>
          </p:nvPr>
        </p:nvSpPr>
        <p:spPr>
          <a:xfrm>
            <a:off x="913795" y="4876799"/>
            <a:ext cx="10353762" cy="1636889"/>
          </a:xfrm>
        </p:spPr>
        <p:txBody>
          <a:bodyPr/>
          <a:lstStyle/>
          <a:p>
            <a:pPr marL="36900" indent="0">
              <a:buNone/>
            </a:pPr>
            <a:r>
              <a:rPr lang="en-US" dirty="0"/>
              <a:t> The two Docker hosts have identical local bridge networks called “</a:t>
            </a:r>
            <a:r>
              <a:rPr lang="en-US" dirty="0" err="1"/>
              <a:t>mynet</a:t>
            </a:r>
            <a:r>
              <a:rPr lang="en-US" dirty="0"/>
              <a:t>”. Even though the networks are identical, they are independent isolated networks. This means the containers in the picture cannot communicate directly because they are on different networks.</a:t>
            </a:r>
            <a:endParaRPr lang="en-IN" dirty="0"/>
          </a:p>
        </p:txBody>
      </p:sp>
      <p:pic>
        <p:nvPicPr>
          <p:cNvPr id="5" name="Picture 4">
            <a:extLst>
              <a:ext uri="{FF2B5EF4-FFF2-40B4-BE49-F238E27FC236}">
                <a16:creationId xmlns:a16="http://schemas.microsoft.com/office/drawing/2014/main" id="{06804BC5-479A-44F9-82FC-F53F6A84E735}"/>
              </a:ext>
            </a:extLst>
          </p:cNvPr>
          <p:cNvPicPr>
            <a:picLocks noChangeAspect="1"/>
          </p:cNvPicPr>
          <p:nvPr/>
        </p:nvPicPr>
        <p:blipFill>
          <a:blip r:embed="rId2"/>
          <a:stretch>
            <a:fillRect/>
          </a:stretch>
        </p:blipFill>
        <p:spPr>
          <a:xfrm>
            <a:off x="1907822" y="948267"/>
            <a:ext cx="8161867" cy="3556000"/>
          </a:xfrm>
          <a:prstGeom prst="rect">
            <a:avLst/>
          </a:prstGeom>
        </p:spPr>
      </p:pic>
    </p:spTree>
    <p:extLst>
      <p:ext uri="{BB962C8B-B14F-4D97-AF65-F5344CB8AC3E}">
        <p14:creationId xmlns:p14="http://schemas.microsoft.com/office/powerpoint/2010/main" val="1461243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2F0A1-32CE-485A-A669-B130194D2BD3}"/>
              </a:ext>
            </a:extLst>
          </p:cNvPr>
          <p:cNvSpPr>
            <a:spLocks noGrp="1"/>
          </p:cNvSpPr>
          <p:nvPr>
            <p:ph idx="1"/>
          </p:nvPr>
        </p:nvSpPr>
        <p:spPr>
          <a:xfrm>
            <a:off x="913795" y="925690"/>
            <a:ext cx="10353762" cy="4865510"/>
          </a:xfrm>
        </p:spPr>
        <p:txBody>
          <a:bodyPr/>
          <a:lstStyle/>
          <a:p>
            <a:r>
              <a:rPr lang="en-US" dirty="0"/>
              <a:t>Every Docker host gets a default single-host bridge network. On Linux it’s called “bridge”, and on Windows it’s called “</a:t>
            </a:r>
            <a:r>
              <a:rPr lang="en-US" dirty="0" err="1"/>
              <a:t>nat</a:t>
            </a:r>
            <a:r>
              <a:rPr lang="en-US" dirty="0"/>
              <a:t>” (same names as the drivers used to create them). By default, this is the network that all new containers will be connected to unless you override it on the command line with the --network flag.</a:t>
            </a:r>
          </a:p>
          <a:p>
            <a:r>
              <a:rPr lang="en-IN" dirty="0"/>
              <a:t>docker network ls</a:t>
            </a:r>
            <a:endParaRPr lang="en-US" dirty="0"/>
          </a:p>
          <a:p>
            <a:pPr lvl="1"/>
            <a:r>
              <a:rPr lang="en-US" dirty="0"/>
              <a:t>Notice the name and driver columns.</a:t>
            </a:r>
          </a:p>
          <a:p>
            <a:r>
              <a:rPr lang="en-US" dirty="0"/>
              <a:t>Docker networks built with the bridge driver on Linux hosts are based on </a:t>
            </a:r>
            <a:r>
              <a:rPr lang="en-US" dirty="0" err="1"/>
              <a:t>linux</a:t>
            </a:r>
            <a:r>
              <a:rPr lang="en-US" dirty="0"/>
              <a:t> bridge technology. This means they’re high performance and extremely stable. It also means you can inspect them using standard Linux utilities.</a:t>
            </a:r>
          </a:p>
          <a:p>
            <a:r>
              <a:rPr lang="en-US" dirty="0"/>
              <a:t>The default “bridge” network, on all Linux-based Docker hosts, maps to an underlying Linux bridge in the kernel called “docker0”</a:t>
            </a:r>
          </a:p>
        </p:txBody>
      </p:sp>
    </p:spTree>
    <p:extLst>
      <p:ext uri="{BB962C8B-B14F-4D97-AF65-F5344CB8AC3E}">
        <p14:creationId xmlns:p14="http://schemas.microsoft.com/office/powerpoint/2010/main" val="140277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8A05-9DF0-406F-B222-F97CF48156AB}"/>
              </a:ext>
            </a:extLst>
          </p:cNvPr>
          <p:cNvSpPr>
            <a:spLocks noGrp="1"/>
          </p:cNvSpPr>
          <p:nvPr>
            <p:ph idx="1"/>
          </p:nvPr>
        </p:nvSpPr>
        <p:spPr>
          <a:xfrm>
            <a:off x="913795" y="519290"/>
            <a:ext cx="10353762" cy="5271910"/>
          </a:xfrm>
        </p:spPr>
        <p:txBody>
          <a:bodyPr/>
          <a:lstStyle/>
          <a:p>
            <a:r>
              <a:rPr lang="en-US" dirty="0"/>
              <a:t>The “bridge” network maps to the “docker0” Linux bridge in the host’s kernel, which can be mapped back to an Ethernet interface on the host via port mappings</a:t>
            </a:r>
            <a:endParaRPr lang="en-IN" dirty="0"/>
          </a:p>
        </p:txBody>
      </p:sp>
      <p:pic>
        <p:nvPicPr>
          <p:cNvPr id="5" name="Picture 4">
            <a:extLst>
              <a:ext uri="{FF2B5EF4-FFF2-40B4-BE49-F238E27FC236}">
                <a16:creationId xmlns:a16="http://schemas.microsoft.com/office/drawing/2014/main" id="{B13E6999-DBBC-4E97-9E04-2BB10C47AEAF}"/>
              </a:ext>
            </a:extLst>
          </p:cNvPr>
          <p:cNvPicPr>
            <a:picLocks noChangeAspect="1"/>
          </p:cNvPicPr>
          <p:nvPr/>
        </p:nvPicPr>
        <p:blipFill>
          <a:blip r:embed="rId2"/>
          <a:stretch>
            <a:fillRect/>
          </a:stretch>
        </p:blipFill>
        <p:spPr>
          <a:xfrm>
            <a:off x="2122311" y="1749778"/>
            <a:ext cx="7518400" cy="3714043"/>
          </a:xfrm>
          <a:prstGeom prst="rect">
            <a:avLst/>
          </a:prstGeom>
        </p:spPr>
      </p:pic>
    </p:spTree>
    <p:extLst>
      <p:ext uri="{BB962C8B-B14F-4D97-AF65-F5344CB8AC3E}">
        <p14:creationId xmlns:p14="http://schemas.microsoft.com/office/powerpoint/2010/main" val="111968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2122-2640-4411-B08F-1ADB930F7E24}"/>
              </a:ext>
            </a:extLst>
          </p:cNvPr>
          <p:cNvSpPr>
            <a:spLocks noGrp="1"/>
          </p:cNvSpPr>
          <p:nvPr>
            <p:ph type="title"/>
          </p:nvPr>
        </p:nvSpPr>
        <p:spPr/>
        <p:txBody>
          <a:bodyPr/>
          <a:lstStyle/>
          <a:p>
            <a:r>
              <a:rPr lang="en-IN" dirty="0"/>
              <a:t>Demonstration	</a:t>
            </a:r>
          </a:p>
        </p:txBody>
      </p:sp>
      <p:sp>
        <p:nvSpPr>
          <p:cNvPr id="3" name="Content Placeholder 2">
            <a:extLst>
              <a:ext uri="{FF2B5EF4-FFF2-40B4-BE49-F238E27FC236}">
                <a16:creationId xmlns:a16="http://schemas.microsoft.com/office/drawing/2014/main" id="{E68B1F26-3B57-46FD-AB8B-629A8D4189A8}"/>
              </a:ext>
            </a:extLst>
          </p:cNvPr>
          <p:cNvSpPr>
            <a:spLocks noGrp="1"/>
          </p:cNvSpPr>
          <p:nvPr>
            <p:ph idx="1"/>
          </p:nvPr>
        </p:nvSpPr>
        <p:spPr/>
        <p:txBody>
          <a:bodyPr/>
          <a:lstStyle/>
          <a:p>
            <a:r>
              <a:rPr lang="en-IN" dirty="0"/>
              <a:t>We shall now configure a network</a:t>
            </a:r>
          </a:p>
          <a:p>
            <a:r>
              <a:rPr lang="en-IN" dirty="0"/>
              <a:t>There is some more theory for this lesson which requires a practical approach. You will find notes for that in the activity doc.</a:t>
            </a:r>
          </a:p>
        </p:txBody>
      </p:sp>
    </p:spTree>
    <p:extLst>
      <p:ext uri="{BB962C8B-B14F-4D97-AF65-F5344CB8AC3E}">
        <p14:creationId xmlns:p14="http://schemas.microsoft.com/office/powerpoint/2010/main" val="188536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0FE-7D7C-4E96-AD01-1EC05F7466F3}"/>
              </a:ext>
            </a:extLst>
          </p:cNvPr>
          <p:cNvSpPr>
            <a:spLocks noGrp="1"/>
          </p:cNvSpPr>
          <p:nvPr>
            <p:ph type="title"/>
          </p:nvPr>
        </p:nvSpPr>
        <p:spPr>
          <a:xfrm>
            <a:off x="913795" y="609600"/>
            <a:ext cx="10353762" cy="917050"/>
          </a:xfrm>
        </p:spPr>
        <p:txBody>
          <a:bodyPr>
            <a:normAutofit fontScale="90000"/>
          </a:bodyPr>
          <a:lstStyle/>
          <a:p>
            <a:r>
              <a:rPr lang="en-IN" dirty="0"/>
              <a:t>Lesson Agenda</a:t>
            </a:r>
            <a:br>
              <a:rPr lang="en-IN" dirty="0"/>
            </a:br>
            <a:endParaRPr lang="en-IN" dirty="0"/>
          </a:p>
        </p:txBody>
      </p:sp>
      <p:sp>
        <p:nvSpPr>
          <p:cNvPr id="3" name="Content Placeholder 2">
            <a:extLst>
              <a:ext uri="{FF2B5EF4-FFF2-40B4-BE49-F238E27FC236}">
                <a16:creationId xmlns:a16="http://schemas.microsoft.com/office/drawing/2014/main" id="{3632BCDD-69D5-4001-BB00-58413F2364AF}"/>
              </a:ext>
            </a:extLst>
          </p:cNvPr>
          <p:cNvSpPr>
            <a:spLocks noGrp="1"/>
          </p:cNvSpPr>
          <p:nvPr>
            <p:ph idx="1"/>
          </p:nvPr>
        </p:nvSpPr>
        <p:spPr/>
        <p:txBody>
          <a:bodyPr/>
          <a:lstStyle/>
          <a:p>
            <a:r>
              <a:rPr lang="en-IN" dirty="0"/>
              <a:t>To understand the basic networking concepts in Docker</a:t>
            </a:r>
          </a:p>
          <a:p>
            <a:endParaRPr lang="en-IN" dirty="0"/>
          </a:p>
          <a:p>
            <a:endParaRPr lang="en-IN" dirty="0"/>
          </a:p>
          <a:p>
            <a:pPr marL="36900" indent="0">
              <a:buNone/>
            </a:pPr>
            <a:endParaRPr lang="en-IN" dirty="0"/>
          </a:p>
          <a:p>
            <a:endParaRPr lang="en-IN" dirty="0"/>
          </a:p>
          <a:p>
            <a:endParaRPr lang="en-IN" dirty="0"/>
          </a:p>
        </p:txBody>
      </p:sp>
    </p:spTree>
    <p:extLst>
      <p:ext uri="{BB962C8B-B14F-4D97-AF65-F5344CB8AC3E}">
        <p14:creationId xmlns:p14="http://schemas.microsoft.com/office/powerpoint/2010/main" val="8679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B184-D6C3-465B-BB71-0F893C7F1BB1}"/>
              </a:ext>
            </a:extLst>
          </p:cNvPr>
          <p:cNvSpPr>
            <a:spLocks noGrp="1"/>
          </p:cNvSpPr>
          <p:nvPr>
            <p:ph type="title"/>
          </p:nvPr>
        </p:nvSpPr>
        <p:spPr>
          <a:xfrm>
            <a:off x="913795" y="609600"/>
            <a:ext cx="3562789" cy="1257300"/>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0A54734-7B92-4D29-A39C-395C5D6737BC}"/>
              </a:ext>
            </a:extLst>
          </p:cNvPr>
          <p:cNvSpPr>
            <a:spLocks noGrp="1"/>
          </p:cNvSpPr>
          <p:nvPr>
            <p:ph idx="1"/>
          </p:nvPr>
        </p:nvSpPr>
        <p:spPr>
          <a:xfrm>
            <a:off x="913795" y="2076450"/>
            <a:ext cx="10249836" cy="4046054"/>
          </a:xfrm>
        </p:spPr>
        <p:txBody>
          <a:bodyPr>
            <a:normAutofit fontScale="92500" lnSpcReduction="10000"/>
          </a:bodyPr>
          <a:lstStyle/>
          <a:p>
            <a:r>
              <a:rPr lang="en-US" dirty="0"/>
              <a:t> Docker networking is based on an open-source pluggable architecture called the Container Network Model (CNM). </a:t>
            </a:r>
          </a:p>
          <a:p>
            <a:r>
              <a:rPr lang="en-US" dirty="0" err="1"/>
              <a:t>libnetwork</a:t>
            </a:r>
            <a:r>
              <a:rPr lang="en-US" dirty="0"/>
              <a:t> is Docker’s real-world implementation of the CNM, and it provides all of Docker’s core networking capabilities. it provides a native service discovery and basic container load balancing solution.</a:t>
            </a:r>
          </a:p>
          <a:p>
            <a:r>
              <a:rPr lang="en-US" dirty="0"/>
              <a:t>Drivers plug in to </a:t>
            </a:r>
            <a:r>
              <a:rPr lang="en-US" dirty="0" err="1"/>
              <a:t>libnetwork</a:t>
            </a:r>
            <a:r>
              <a:rPr lang="en-US" dirty="0"/>
              <a:t> to provide specific network topologies.</a:t>
            </a:r>
          </a:p>
          <a:p>
            <a:r>
              <a:rPr lang="en-US" dirty="0"/>
              <a:t>Docker ships with a set of native drivers that deal with the most common networking requirements. These include single-host bridge networks, multi-host overlays, and options for plugging into existing VLANs. </a:t>
            </a:r>
          </a:p>
          <a:p>
            <a:r>
              <a:rPr lang="en-US" dirty="0"/>
              <a:t>Ecosystem partners can extend things further by providing their own drivers.</a:t>
            </a:r>
            <a:endParaRPr lang="en-IN" dirty="0"/>
          </a:p>
        </p:txBody>
      </p:sp>
    </p:spTree>
    <p:extLst>
      <p:ext uri="{BB962C8B-B14F-4D97-AF65-F5344CB8AC3E}">
        <p14:creationId xmlns:p14="http://schemas.microsoft.com/office/powerpoint/2010/main" val="106970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BD46-702C-4651-80A3-96A566D85AAD}"/>
              </a:ext>
            </a:extLst>
          </p:cNvPr>
          <p:cNvSpPr>
            <a:spLocks noGrp="1"/>
          </p:cNvSpPr>
          <p:nvPr>
            <p:ph type="title"/>
          </p:nvPr>
        </p:nvSpPr>
        <p:spPr/>
        <p:txBody>
          <a:bodyPr/>
          <a:lstStyle/>
          <a:p>
            <a:r>
              <a:rPr lang="en-IN" dirty="0"/>
              <a:t>Networking basics</a:t>
            </a:r>
          </a:p>
        </p:txBody>
      </p:sp>
      <p:sp>
        <p:nvSpPr>
          <p:cNvPr id="3" name="Content Placeholder 2">
            <a:extLst>
              <a:ext uri="{FF2B5EF4-FFF2-40B4-BE49-F238E27FC236}">
                <a16:creationId xmlns:a16="http://schemas.microsoft.com/office/drawing/2014/main" id="{A2C3EC23-61E3-40F3-9954-529894E74C63}"/>
              </a:ext>
            </a:extLst>
          </p:cNvPr>
          <p:cNvSpPr>
            <a:spLocks noGrp="1"/>
          </p:cNvSpPr>
          <p:nvPr>
            <p:ph idx="1"/>
          </p:nvPr>
        </p:nvSpPr>
        <p:spPr/>
        <p:txBody>
          <a:bodyPr>
            <a:normAutofit fontScale="92500" lnSpcReduction="20000"/>
          </a:bodyPr>
          <a:lstStyle/>
          <a:p>
            <a:r>
              <a:rPr lang="en-US" dirty="0"/>
              <a:t>Docker networking comprises three major components:</a:t>
            </a:r>
          </a:p>
          <a:p>
            <a:pPr lvl="1"/>
            <a:r>
              <a:rPr lang="en-US" dirty="0"/>
              <a:t>The Container Network Model (CNM)</a:t>
            </a:r>
          </a:p>
          <a:p>
            <a:pPr lvl="1"/>
            <a:r>
              <a:rPr lang="en-US" dirty="0" err="1"/>
              <a:t>Libnetwork</a:t>
            </a:r>
            <a:endParaRPr lang="en-US" dirty="0"/>
          </a:p>
          <a:p>
            <a:pPr lvl="1"/>
            <a:r>
              <a:rPr lang="en-US" dirty="0"/>
              <a:t>Drivers</a:t>
            </a:r>
          </a:p>
          <a:p>
            <a:r>
              <a:rPr lang="en-US" dirty="0"/>
              <a:t>The CNM is the design specification. It outlines the fundamental building blocks of a Docker network.</a:t>
            </a:r>
          </a:p>
          <a:p>
            <a:r>
              <a:rPr lang="en-US" dirty="0" err="1"/>
              <a:t>libnetwork</a:t>
            </a:r>
            <a:r>
              <a:rPr lang="en-US" dirty="0"/>
              <a:t> is a real-world implementation of the CNM, and is used by Docker. It’s written in Go, and implements the core components outlined in the CNM.</a:t>
            </a:r>
          </a:p>
          <a:p>
            <a:r>
              <a:rPr lang="en-US" dirty="0"/>
              <a:t>Drivers extend the model by implementing specific network topologies such as VXLAN overlay networks.</a:t>
            </a:r>
            <a:endParaRPr lang="en-IN" dirty="0"/>
          </a:p>
        </p:txBody>
      </p:sp>
    </p:spTree>
    <p:extLst>
      <p:ext uri="{BB962C8B-B14F-4D97-AF65-F5344CB8AC3E}">
        <p14:creationId xmlns:p14="http://schemas.microsoft.com/office/powerpoint/2010/main" val="74126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499E-8120-46CE-83EF-B349C72A11FC}"/>
              </a:ext>
            </a:extLst>
          </p:cNvPr>
          <p:cNvSpPr>
            <a:spLocks noGrp="1"/>
          </p:cNvSpPr>
          <p:nvPr>
            <p:ph type="title"/>
          </p:nvPr>
        </p:nvSpPr>
        <p:spPr>
          <a:xfrm>
            <a:off x="913795" y="609600"/>
            <a:ext cx="10353762" cy="733778"/>
          </a:xfrm>
        </p:spPr>
        <p:txBody>
          <a:bodyPr/>
          <a:lstStyle/>
          <a:p>
            <a:r>
              <a:rPr lang="en-US" dirty="0"/>
              <a:t>The Container Network Model (CNM)</a:t>
            </a:r>
            <a:endParaRPr lang="en-IN" dirty="0"/>
          </a:p>
        </p:txBody>
      </p:sp>
      <p:sp>
        <p:nvSpPr>
          <p:cNvPr id="3" name="Content Placeholder 2">
            <a:extLst>
              <a:ext uri="{FF2B5EF4-FFF2-40B4-BE49-F238E27FC236}">
                <a16:creationId xmlns:a16="http://schemas.microsoft.com/office/drawing/2014/main" id="{9282DF0C-08BA-4E52-A491-C63C468918CE}"/>
              </a:ext>
            </a:extLst>
          </p:cNvPr>
          <p:cNvSpPr>
            <a:spLocks noGrp="1"/>
          </p:cNvSpPr>
          <p:nvPr>
            <p:ph idx="1"/>
          </p:nvPr>
        </p:nvSpPr>
        <p:spPr>
          <a:xfrm>
            <a:off x="913795" y="1693334"/>
            <a:ext cx="10353762" cy="4555066"/>
          </a:xfrm>
        </p:spPr>
        <p:txBody>
          <a:bodyPr>
            <a:normAutofit fontScale="77500" lnSpcReduction="20000"/>
          </a:bodyPr>
          <a:lstStyle/>
          <a:p>
            <a:r>
              <a:rPr lang="en-US" dirty="0"/>
              <a:t>CNM defines three major building blocks:</a:t>
            </a:r>
          </a:p>
          <a:p>
            <a:pPr lvl="1"/>
            <a:r>
              <a:rPr lang="en-US" dirty="0"/>
              <a:t>Sandboxes	</a:t>
            </a:r>
          </a:p>
          <a:p>
            <a:pPr lvl="1"/>
            <a:r>
              <a:rPr lang="en-US" dirty="0"/>
              <a:t>Endpoints</a:t>
            </a:r>
          </a:p>
          <a:p>
            <a:pPr lvl="1"/>
            <a:r>
              <a:rPr lang="en-US" dirty="0"/>
              <a:t>Networks</a:t>
            </a:r>
          </a:p>
          <a:p>
            <a:r>
              <a:rPr lang="en-US" dirty="0"/>
              <a:t>A sandbox is an isolated network stack. It includes; Ethernet interfaces, ports, routing tables, and DNS config.</a:t>
            </a:r>
          </a:p>
          <a:p>
            <a:r>
              <a:rPr lang="en-US" dirty="0"/>
              <a:t>Endpoints are virtual network interfaces (E.g. </a:t>
            </a:r>
            <a:r>
              <a:rPr lang="en-US" dirty="0" err="1"/>
              <a:t>veth</a:t>
            </a:r>
            <a:r>
              <a:rPr lang="en-US" dirty="0"/>
              <a:t>). Like normal network interfaces, they’re responsible for making connections. In the case of the CNM, it’s the job of the endpoint to connect a sandbox to a network.</a:t>
            </a:r>
          </a:p>
          <a:p>
            <a:r>
              <a:rPr lang="en-US" dirty="0"/>
              <a:t>endpoints behave like regular network adapters, meaning they can only be connected to a single network. Therefore, if a container needs connecting to multiple networks, it will need multiple endpoints</a:t>
            </a:r>
          </a:p>
          <a:p>
            <a:r>
              <a:rPr lang="en-US" dirty="0"/>
              <a:t>Networks are a software implementation of an switch. As such, they group together and isolate a collection of endpoints that need to communicate.</a:t>
            </a:r>
          </a:p>
          <a:p>
            <a:r>
              <a:rPr lang="en-US" dirty="0"/>
              <a:t>The atomic unit of scheduling in a Docker environment is the container.</a:t>
            </a:r>
            <a:endParaRPr lang="en-IN" dirty="0"/>
          </a:p>
          <a:p>
            <a:endParaRPr lang="en-IN" dirty="0"/>
          </a:p>
        </p:txBody>
      </p:sp>
    </p:spTree>
    <p:extLst>
      <p:ext uri="{BB962C8B-B14F-4D97-AF65-F5344CB8AC3E}">
        <p14:creationId xmlns:p14="http://schemas.microsoft.com/office/powerpoint/2010/main" val="368514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2B415CA-1B9E-4FC9-BF13-E3D586B1D92C}"/>
              </a:ext>
            </a:extLst>
          </p:cNvPr>
          <p:cNvPicPr>
            <a:picLocks noGrp="1" noChangeAspect="1"/>
          </p:cNvPicPr>
          <p:nvPr>
            <p:ph idx="1"/>
          </p:nvPr>
        </p:nvPicPr>
        <p:blipFill>
          <a:blip r:embed="rId2"/>
          <a:stretch>
            <a:fillRect/>
          </a:stretch>
        </p:blipFill>
        <p:spPr>
          <a:xfrm>
            <a:off x="6633275" y="1591734"/>
            <a:ext cx="5321658" cy="3251199"/>
          </a:xfrm>
        </p:spPr>
      </p:pic>
      <p:sp>
        <p:nvSpPr>
          <p:cNvPr id="6" name="Text Placeholder 5">
            <a:extLst>
              <a:ext uri="{FF2B5EF4-FFF2-40B4-BE49-F238E27FC236}">
                <a16:creationId xmlns:a16="http://schemas.microsoft.com/office/drawing/2014/main" id="{3919AB20-2911-4270-8BFE-DAD866D8BB9B}"/>
              </a:ext>
            </a:extLst>
          </p:cNvPr>
          <p:cNvSpPr>
            <a:spLocks noGrp="1"/>
          </p:cNvSpPr>
          <p:nvPr>
            <p:ph type="body" sz="half" idx="2"/>
          </p:nvPr>
        </p:nvSpPr>
        <p:spPr>
          <a:xfrm>
            <a:off x="451557" y="1298222"/>
            <a:ext cx="6181718" cy="4391379"/>
          </a:xfrm>
        </p:spPr>
        <p:txBody>
          <a:bodyPr/>
          <a:lstStyle/>
          <a:p>
            <a:pPr algn="l"/>
            <a:r>
              <a:rPr lang="en-US" sz="2000" dirty="0"/>
              <a:t>Container A has a single interface (endpoint) and is connected to Network A. Container B has two interfaces (endpoints) and is connected to Network A and Network B. The two containers will be able to communicate because they are both connected to Network A. However, the two endpoints in Container B cannot communicate with each other without the assistance of a layer 3 router.</a:t>
            </a:r>
          </a:p>
          <a:p>
            <a:pPr algn="l"/>
            <a:endParaRPr lang="en-US" sz="2000" dirty="0"/>
          </a:p>
          <a:p>
            <a:pPr algn="l"/>
            <a:r>
              <a:rPr lang="en-US" sz="2000" dirty="0"/>
              <a:t>Although Container A and Container B are running on the same host, their network stacks are completely isolated at the OS-level via the sandboxes.</a:t>
            </a:r>
          </a:p>
          <a:p>
            <a:pPr algn="l"/>
            <a:endParaRPr lang="en-IN" dirty="0"/>
          </a:p>
        </p:txBody>
      </p:sp>
    </p:spTree>
    <p:extLst>
      <p:ext uri="{BB962C8B-B14F-4D97-AF65-F5344CB8AC3E}">
        <p14:creationId xmlns:p14="http://schemas.microsoft.com/office/powerpoint/2010/main" val="194701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28EB56-4C81-477C-8FDA-819F78A76821}"/>
              </a:ext>
            </a:extLst>
          </p:cNvPr>
          <p:cNvSpPr>
            <a:spLocks noGrp="1"/>
          </p:cNvSpPr>
          <p:nvPr>
            <p:ph type="title"/>
          </p:nvPr>
        </p:nvSpPr>
        <p:spPr/>
        <p:txBody>
          <a:bodyPr/>
          <a:lstStyle/>
          <a:p>
            <a:r>
              <a:rPr lang="en-IN" dirty="0" err="1"/>
              <a:t>Libnetwork</a:t>
            </a:r>
            <a:endParaRPr lang="en-IN" dirty="0"/>
          </a:p>
        </p:txBody>
      </p:sp>
      <p:sp>
        <p:nvSpPr>
          <p:cNvPr id="6" name="Content Placeholder 5">
            <a:extLst>
              <a:ext uri="{FF2B5EF4-FFF2-40B4-BE49-F238E27FC236}">
                <a16:creationId xmlns:a16="http://schemas.microsoft.com/office/drawing/2014/main" id="{95D99791-DC6B-42B8-B23B-D24086949F7A}"/>
              </a:ext>
            </a:extLst>
          </p:cNvPr>
          <p:cNvSpPr>
            <a:spLocks noGrp="1"/>
          </p:cNvSpPr>
          <p:nvPr>
            <p:ph idx="1"/>
          </p:nvPr>
        </p:nvSpPr>
        <p:spPr/>
        <p:txBody>
          <a:bodyPr>
            <a:normAutofit fontScale="92500" lnSpcReduction="10000"/>
          </a:bodyPr>
          <a:lstStyle/>
          <a:p>
            <a:r>
              <a:rPr lang="en-US" dirty="0"/>
              <a:t>It is open-source, written in Go, cross-platform (Linux and Windows), and used by Docker.</a:t>
            </a:r>
          </a:p>
          <a:p>
            <a:r>
              <a:rPr lang="en-US" dirty="0"/>
              <a:t>it implements all three of the components defined in the CNM. It also implements native service discovery, ingress-based container load balancing, and the network control plane and management plane functionality.</a:t>
            </a:r>
          </a:p>
          <a:p>
            <a:r>
              <a:rPr lang="en-US" dirty="0"/>
              <a:t>control plane --&gt; The control plane is the part of a network that controls how data packets are forwarded — meaning how data is sent from one place to another.</a:t>
            </a:r>
          </a:p>
          <a:p>
            <a:r>
              <a:rPr lang="en-US" dirty="0"/>
              <a:t>Management plane --&gt; the management plane of a networking device is the element of a system that configures, monitors, and provides management, monitoring and configuration services to, all layers of the network stack and other parts of the system.</a:t>
            </a:r>
          </a:p>
          <a:p>
            <a:endParaRPr lang="en-IN" dirty="0"/>
          </a:p>
        </p:txBody>
      </p:sp>
    </p:spTree>
    <p:extLst>
      <p:ext uri="{BB962C8B-B14F-4D97-AF65-F5344CB8AC3E}">
        <p14:creationId xmlns:p14="http://schemas.microsoft.com/office/powerpoint/2010/main" val="227390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5CC0-14D8-4C59-9498-23386C936134}"/>
              </a:ext>
            </a:extLst>
          </p:cNvPr>
          <p:cNvSpPr>
            <a:spLocks noGrp="1"/>
          </p:cNvSpPr>
          <p:nvPr>
            <p:ph type="title"/>
          </p:nvPr>
        </p:nvSpPr>
        <p:spPr>
          <a:xfrm>
            <a:off x="913795" y="609600"/>
            <a:ext cx="10353762" cy="824089"/>
          </a:xfrm>
        </p:spPr>
        <p:txBody>
          <a:bodyPr/>
          <a:lstStyle/>
          <a:p>
            <a:r>
              <a:rPr lang="en-IN" dirty="0"/>
              <a:t>Drivers</a:t>
            </a:r>
          </a:p>
        </p:txBody>
      </p:sp>
      <p:sp>
        <p:nvSpPr>
          <p:cNvPr id="3" name="Content Placeholder 2">
            <a:extLst>
              <a:ext uri="{FF2B5EF4-FFF2-40B4-BE49-F238E27FC236}">
                <a16:creationId xmlns:a16="http://schemas.microsoft.com/office/drawing/2014/main" id="{A247881C-0369-4113-B3FE-494479546610}"/>
              </a:ext>
            </a:extLst>
          </p:cNvPr>
          <p:cNvSpPr>
            <a:spLocks noGrp="1"/>
          </p:cNvSpPr>
          <p:nvPr>
            <p:ph idx="1"/>
          </p:nvPr>
        </p:nvSpPr>
        <p:spPr>
          <a:xfrm>
            <a:off x="913795" y="1557867"/>
            <a:ext cx="10353762" cy="5068711"/>
          </a:xfrm>
        </p:spPr>
        <p:txBody>
          <a:bodyPr>
            <a:normAutofit fontScale="92500" lnSpcReduction="20000"/>
          </a:bodyPr>
          <a:lstStyle/>
          <a:p>
            <a:r>
              <a:rPr lang="en-US" dirty="0"/>
              <a:t>drivers implement the data plane</a:t>
            </a:r>
            <a:r>
              <a:rPr lang="en-IN" dirty="0"/>
              <a:t>.</a:t>
            </a:r>
          </a:p>
          <a:p>
            <a:r>
              <a:rPr lang="en-US" dirty="0"/>
              <a:t>Data plane --&gt; The data plane is the part of the software that processes the data requests</a:t>
            </a:r>
          </a:p>
          <a:p>
            <a:r>
              <a:rPr lang="en-US" dirty="0"/>
              <a:t>The control plane is the part of a network that controls how data is forwarded, while the data plane is the actual forwarding process.</a:t>
            </a:r>
          </a:p>
          <a:p>
            <a:r>
              <a:rPr lang="en-US" dirty="0"/>
              <a:t>Docker ships with several built-in drivers, known as native drivers or local drivers. On Linux they include; bridge, overlay, and </a:t>
            </a:r>
            <a:r>
              <a:rPr lang="en-US" dirty="0" err="1"/>
              <a:t>macvlan</a:t>
            </a:r>
            <a:r>
              <a:rPr lang="en-US" dirty="0"/>
              <a:t>. On Windows they include; </a:t>
            </a:r>
            <a:r>
              <a:rPr lang="en-US" dirty="0" err="1"/>
              <a:t>nat</a:t>
            </a:r>
            <a:r>
              <a:rPr lang="en-US" dirty="0"/>
              <a:t>, overlay, transparent, and l2bridge.</a:t>
            </a:r>
          </a:p>
          <a:p>
            <a:r>
              <a:rPr lang="en-US" dirty="0"/>
              <a:t>3rd-parties can also write Docker network drivers known as remote drivers or plugins.</a:t>
            </a:r>
          </a:p>
          <a:p>
            <a:r>
              <a:rPr lang="en-US" dirty="0"/>
              <a:t>Each driver is in charge of the actual creation and management of all resources on the networks it is responsible for.</a:t>
            </a:r>
          </a:p>
          <a:p>
            <a:r>
              <a:rPr lang="en-US" dirty="0"/>
              <a:t>In order to meet the demands of complex highly-fluid environments, </a:t>
            </a:r>
            <a:r>
              <a:rPr lang="en-US" dirty="0" err="1"/>
              <a:t>libnetwork</a:t>
            </a:r>
            <a:r>
              <a:rPr lang="en-US" dirty="0"/>
              <a:t> allows multiple network drivers to be active at the same time. This means your Docker environment can sport a wide range of heterogeneous networks.</a:t>
            </a:r>
            <a:endParaRPr lang="en-IN" dirty="0"/>
          </a:p>
        </p:txBody>
      </p:sp>
    </p:spTree>
    <p:extLst>
      <p:ext uri="{BB962C8B-B14F-4D97-AF65-F5344CB8AC3E}">
        <p14:creationId xmlns:p14="http://schemas.microsoft.com/office/powerpoint/2010/main" val="214189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09FD83-A5C5-4E9A-810C-59C180D7E529}"/>
              </a:ext>
            </a:extLst>
          </p:cNvPr>
          <p:cNvPicPr>
            <a:picLocks noGrp="1" noChangeAspect="1"/>
          </p:cNvPicPr>
          <p:nvPr>
            <p:ph idx="1"/>
          </p:nvPr>
        </p:nvPicPr>
        <p:blipFill>
          <a:blip r:embed="rId2"/>
          <a:stretch>
            <a:fillRect/>
          </a:stretch>
        </p:blipFill>
        <p:spPr>
          <a:xfrm>
            <a:off x="1365956" y="1038579"/>
            <a:ext cx="9527822" cy="4752622"/>
          </a:xfrm>
        </p:spPr>
      </p:pic>
    </p:spTree>
    <p:extLst>
      <p:ext uri="{BB962C8B-B14F-4D97-AF65-F5344CB8AC3E}">
        <p14:creationId xmlns:p14="http://schemas.microsoft.com/office/powerpoint/2010/main" val="292915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{E6ADAAB8-FBCD-4E3D-B480-712178E659D1}tf55705232_win32</Template>
  <TotalTime>688</TotalTime>
  <Words>1089</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Goudy Old Style</vt:lpstr>
      <vt:lpstr>Wingdings 2</vt:lpstr>
      <vt:lpstr>SlateVTI</vt:lpstr>
      <vt:lpstr>Docker </vt:lpstr>
      <vt:lpstr>Lesson Agenda </vt:lpstr>
      <vt:lpstr>Introduction</vt:lpstr>
      <vt:lpstr>Networking basics</vt:lpstr>
      <vt:lpstr>The Container Network Model (CNM)</vt:lpstr>
      <vt:lpstr>PowerPoint Presentation</vt:lpstr>
      <vt:lpstr>Libnetwork</vt:lpstr>
      <vt:lpstr>Drivers</vt:lpstr>
      <vt:lpstr>PowerPoint Presentation</vt:lpstr>
      <vt:lpstr>Single-host bridge networks</vt:lpstr>
      <vt:lpstr>PowerPoint Presentation</vt:lpstr>
      <vt:lpstr>PowerPoint Presentation</vt:lpstr>
      <vt:lpstr>PowerPoint Presentation</vt:lpstr>
      <vt:lpstr>Demonstration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jitendra jha</dc:creator>
  <cp:lastModifiedBy>jitendra jha</cp:lastModifiedBy>
  <cp:revision>12</cp:revision>
  <dcterms:created xsi:type="dcterms:W3CDTF">2021-07-22T06:22:26Z</dcterms:created>
  <dcterms:modified xsi:type="dcterms:W3CDTF">2021-08-26T13:15:01Z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