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81" r:id="rId6"/>
    <p:sldId id="280" r:id="rId7"/>
    <p:sldId id="292" r:id="rId8"/>
    <p:sldId id="282" r:id="rId9"/>
    <p:sldId id="283" r:id="rId10"/>
    <p:sldId id="284"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619" autoAdjust="0"/>
  </p:normalViewPr>
  <p:slideViewPr>
    <p:cSldViewPr snapToGrid="0">
      <p:cViewPr varScale="1">
        <p:scale>
          <a:sx n="99" d="100"/>
          <a:sy n="99"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8/27/2021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748"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Docker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400" dirty="0"/>
              <a:t>The Docker Security</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E8F9-BDF5-4434-83E5-386DE0AE9EA5}"/>
              </a:ext>
            </a:extLst>
          </p:cNvPr>
          <p:cNvSpPr>
            <a:spLocks noGrp="1"/>
          </p:cNvSpPr>
          <p:nvPr>
            <p:ph type="title"/>
          </p:nvPr>
        </p:nvSpPr>
        <p:spPr>
          <a:xfrm>
            <a:off x="913795" y="609600"/>
            <a:ext cx="10353762" cy="785247"/>
          </a:xfrm>
        </p:spPr>
        <p:txBody>
          <a:bodyPr/>
          <a:lstStyle/>
          <a:p>
            <a:r>
              <a:rPr lang="en-IN" dirty="0"/>
              <a:t>Capabilities	</a:t>
            </a:r>
          </a:p>
        </p:txBody>
      </p:sp>
      <p:sp>
        <p:nvSpPr>
          <p:cNvPr id="3" name="Content Placeholder 2">
            <a:extLst>
              <a:ext uri="{FF2B5EF4-FFF2-40B4-BE49-F238E27FC236}">
                <a16:creationId xmlns:a16="http://schemas.microsoft.com/office/drawing/2014/main" id="{7800BA7D-3B7D-41AA-8141-792D23CAD524}"/>
              </a:ext>
            </a:extLst>
          </p:cNvPr>
          <p:cNvSpPr>
            <a:spLocks noGrp="1"/>
          </p:cNvSpPr>
          <p:nvPr>
            <p:ph idx="1"/>
          </p:nvPr>
        </p:nvSpPr>
        <p:spPr>
          <a:xfrm>
            <a:off x="913795" y="1712564"/>
            <a:ext cx="10353762" cy="4078636"/>
          </a:xfrm>
        </p:spPr>
        <p:txBody>
          <a:bodyPr>
            <a:normAutofit fontScale="92500"/>
          </a:bodyPr>
          <a:lstStyle/>
          <a:p>
            <a:r>
              <a:rPr lang="en-US" dirty="0"/>
              <a:t>the Linux root user is a combination of a long list of capabilities. Some of these capabilities include:</a:t>
            </a:r>
          </a:p>
          <a:p>
            <a:pPr lvl="1"/>
            <a:r>
              <a:rPr lang="en-US" dirty="0"/>
              <a:t>CAP_CHOWN: lets you change file ownership</a:t>
            </a:r>
          </a:p>
          <a:p>
            <a:pPr lvl="1"/>
            <a:r>
              <a:rPr lang="en-US" dirty="0"/>
              <a:t>CAP_NET_BIND_SERVICE: lets you bind a socket to low numbered network ports</a:t>
            </a:r>
          </a:p>
          <a:p>
            <a:pPr lvl="1"/>
            <a:r>
              <a:rPr lang="en-US" dirty="0"/>
              <a:t>CAP_SETUID: lets you elevate the privilege level of a process</a:t>
            </a:r>
          </a:p>
          <a:p>
            <a:pPr lvl="1"/>
            <a:r>
              <a:rPr lang="en-US" dirty="0"/>
              <a:t>CAP_SYS_BOOT: lets you reboot the system.</a:t>
            </a:r>
          </a:p>
          <a:p>
            <a:r>
              <a:rPr lang="en-US" dirty="0"/>
              <a:t>Docker works with capabilities so that you can run containers as root, but strip out all the capabilities you don’t need.</a:t>
            </a:r>
          </a:p>
          <a:p>
            <a:r>
              <a:rPr lang="en-US" dirty="0"/>
              <a:t>Docker also imposes restrictions so that containers cannot re-add the dropped capabilities.</a:t>
            </a:r>
            <a:endParaRPr lang="en-IN" dirty="0"/>
          </a:p>
        </p:txBody>
      </p:sp>
    </p:spTree>
    <p:extLst>
      <p:ext uri="{BB962C8B-B14F-4D97-AF65-F5344CB8AC3E}">
        <p14:creationId xmlns:p14="http://schemas.microsoft.com/office/powerpoint/2010/main" val="196099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6FE6-2025-4E88-A891-B2390D42BA95}"/>
              </a:ext>
            </a:extLst>
          </p:cNvPr>
          <p:cNvSpPr>
            <a:spLocks noGrp="1"/>
          </p:cNvSpPr>
          <p:nvPr>
            <p:ph type="title"/>
          </p:nvPr>
        </p:nvSpPr>
        <p:spPr>
          <a:xfrm>
            <a:off x="913795" y="609600"/>
            <a:ext cx="10353762" cy="731003"/>
          </a:xfrm>
        </p:spPr>
        <p:txBody>
          <a:bodyPr/>
          <a:lstStyle/>
          <a:p>
            <a:r>
              <a:rPr lang="en-IN" dirty="0"/>
              <a:t>Security in Swarm Mode</a:t>
            </a:r>
          </a:p>
        </p:txBody>
      </p:sp>
      <p:sp>
        <p:nvSpPr>
          <p:cNvPr id="3" name="Content Placeholder 2">
            <a:extLst>
              <a:ext uri="{FF2B5EF4-FFF2-40B4-BE49-F238E27FC236}">
                <a16:creationId xmlns:a16="http://schemas.microsoft.com/office/drawing/2014/main" id="{49C23E71-8A24-4EE8-B126-E98890763FE1}"/>
              </a:ext>
            </a:extLst>
          </p:cNvPr>
          <p:cNvSpPr>
            <a:spLocks noGrp="1"/>
          </p:cNvSpPr>
          <p:nvPr>
            <p:ph idx="1"/>
          </p:nvPr>
        </p:nvSpPr>
        <p:spPr>
          <a:xfrm>
            <a:off x="913795" y="1565330"/>
            <a:ext cx="10353762" cy="4225870"/>
          </a:xfrm>
        </p:spPr>
        <p:txBody>
          <a:bodyPr>
            <a:normAutofit/>
          </a:bodyPr>
          <a:lstStyle/>
          <a:p>
            <a:r>
              <a:rPr lang="en-IN" dirty="0"/>
              <a:t>swarm mode includes many security features that are enabled out-of-the-box with sensible defaults. These include:</a:t>
            </a:r>
          </a:p>
          <a:p>
            <a:pPr lvl="1"/>
            <a:r>
              <a:rPr lang="en-IN" dirty="0"/>
              <a:t>Cryptographic node IDs</a:t>
            </a:r>
          </a:p>
          <a:p>
            <a:pPr lvl="1"/>
            <a:r>
              <a:rPr lang="en-IN" dirty="0"/>
              <a:t>TLS for mutual authentication</a:t>
            </a:r>
          </a:p>
          <a:p>
            <a:pPr lvl="1"/>
            <a:r>
              <a:rPr lang="en-IN" dirty="0"/>
              <a:t>Secure join tokens</a:t>
            </a:r>
          </a:p>
          <a:p>
            <a:pPr lvl="1"/>
            <a:r>
              <a:rPr lang="en-IN" dirty="0"/>
              <a:t>CA configuration with automatic certificate rotation</a:t>
            </a:r>
          </a:p>
          <a:p>
            <a:pPr lvl="1"/>
            <a:r>
              <a:rPr lang="en-IN" dirty="0"/>
              <a:t>Encrypted cluster store (config DB)</a:t>
            </a:r>
          </a:p>
          <a:p>
            <a:pPr lvl="1"/>
            <a:r>
              <a:rPr lang="en-IN" dirty="0"/>
              <a:t>Encrypted networks</a:t>
            </a:r>
          </a:p>
        </p:txBody>
      </p:sp>
    </p:spTree>
    <p:extLst>
      <p:ext uri="{BB962C8B-B14F-4D97-AF65-F5344CB8AC3E}">
        <p14:creationId xmlns:p14="http://schemas.microsoft.com/office/powerpoint/2010/main" val="162744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1E14-DEC6-4857-8965-204753022389}"/>
              </a:ext>
            </a:extLst>
          </p:cNvPr>
          <p:cNvSpPr>
            <a:spLocks noGrp="1"/>
          </p:cNvSpPr>
          <p:nvPr>
            <p:ph type="title"/>
          </p:nvPr>
        </p:nvSpPr>
        <p:spPr>
          <a:xfrm>
            <a:off x="913795" y="609600"/>
            <a:ext cx="10353762" cy="808495"/>
          </a:xfrm>
        </p:spPr>
        <p:txBody>
          <a:bodyPr/>
          <a:lstStyle/>
          <a:p>
            <a:r>
              <a:rPr lang="en-IN" dirty="0"/>
              <a:t>Docker Secrets</a:t>
            </a:r>
          </a:p>
        </p:txBody>
      </p:sp>
      <p:sp>
        <p:nvSpPr>
          <p:cNvPr id="3" name="Content Placeholder 2">
            <a:extLst>
              <a:ext uri="{FF2B5EF4-FFF2-40B4-BE49-F238E27FC236}">
                <a16:creationId xmlns:a16="http://schemas.microsoft.com/office/drawing/2014/main" id="{AAEA8513-6FFF-400D-9FA0-8BA23C873039}"/>
              </a:ext>
            </a:extLst>
          </p:cNvPr>
          <p:cNvSpPr>
            <a:spLocks noGrp="1"/>
          </p:cNvSpPr>
          <p:nvPr>
            <p:ph idx="1"/>
          </p:nvPr>
        </p:nvSpPr>
        <p:spPr>
          <a:xfrm>
            <a:off x="913795" y="1573078"/>
            <a:ext cx="10353762" cy="4218121"/>
          </a:xfrm>
        </p:spPr>
        <p:txBody>
          <a:bodyPr/>
          <a:lstStyle/>
          <a:p>
            <a:r>
              <a:rPr lang="en-US" dirty="0"/>
              <a:t>Many applications need secrets — things like passwords, TLS certificates, SSH keys, and more.</a:t>
            </a:r>
          </a:p>
          <a:p>
            <a:r>
              <a:rPr lang="en-US" dirty="0"/>
              <a:t>Docker 1.13 introduced Docker Secrets as first-class objects in the Docker API.</a:t>
            </a:r>
          </a:p>
          <a:p>
            <a:r>
              <a:rPr lang="en-US" dirty="0"/>
              <a:t>secrets are encrypted at rest, encrypted in-flight, mounted in containers to in-memory filesystems, and operate under a least-privilege model where they are only made available to services that have been explicitly granted access to them.</a:t>
            </a:r>
          </a:p>
          <a:p>
            <a:endParaRPr lang="en-IN" dirty="0"/>
          </a:p>
        </p:txBody>
      </p:sp>
    </p:spTree>
    <p:extLst>
      <p:ext uri="{BB962C8B-B14F-4D97-AF65-F5344CB8AC3E}">
        <p14:creationId xmlns:p14="http://schemas.microsoft.com/office/powerpoint/2010/main" val="154476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CD0CB0-7A58-4568-9EDB-85DF3A89F4C2}"/>
              </a:ext>
            </a:extLst>
          </p:cNvPr>
          <p:cNvPicPr>
            <a:picLocks noGrp="1" noChangeAspect="1"/>
          </p:cNvPicPr>
          <p:nvPr>
            <p:ph idx="1"/>
          </p:nvPr>
        </p:nvPicPr>
        <p:blipFill>
          <a:blip r:embed="rId2"/>
          <a:stretch>
            <a:fillRect/>
          </a:stretch>
        </p:blipFill>
        <p:spPr>
          <a:xfrm>
            <a:off x="2360909" y="1636847"/>
            <a:ext cx="7470182" cy="3469844"/>
          </a:xfrm>
        </p:spPr>
      </p:pic>
    </p:spTree>
    <p:extLst>
      <p:ext uri="{BB962C8B-B14F-4D97-AF65-F5344CB8AC3E}">
        <p14:creationId xmlns:p14="http://schemas.microsoft.com/office/powerpoint/2010/main" val="912396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F79C2-B2D9-4B0D-BE7A-A9A89E363A2F}"/>
              </a:ext>
            </a:extLst>
          </p:cNvPr>
          <p:cNvSpPr>
            <a:spLocks noGrp="1"/>
          </p:cNvSpPr>
          <p:nvPr>
            <p:ph idx="1"/>
          </p:nvPr>
        </p:nvSpPr>
        <p:spPr>
          <a:xfrm>
            <a:off x="913795" y="836908"/>
            <a:ext cx="10353762" cy="4954291"/>
          </a:xfrm>
        </p:spPr>
        <p:txBody>
          <a:bodyPr>
            <a:normAutofit fontScale="77500" lnSpcReduction="20000"/>
          </a:bodyPr>
          <a:lstStyle/>
          <a:p>
            <a:r>
              <a:rPr lang="en-US" dirty="0"/>
              <a:t>The blue secret is created and posted to the Swarm</a:t>
            </a:r>
          </a:p>
          <a:p>
            <a:r>
              <a:rPr lang="en-US" dirty="0"/>
              <a:t>It gets stored in the encrypted cluster store (all managers have access to the cluster store)</a:t>
            </a:r>
          </a:p>
          <a:p>
            <a:r>
              <a:rPr lang="en-US" dirty="0"/>
              <a:t>The blue service is created and the secret is attached to it</a:t>
            </a:r>
          </a:p>
          <a:p>
            <a:r>
              <a:rPr lang="en-US" dirty="0"/>
              <a:t>The secret is encrypted in-flight while it is delivered to the tasks (containers) in the blue service</a:t>
            </a:r>
          </a:p>
          <a:p>
            <a:r>
              <a:rPr lang="en-US" dirty="0"/>
              <a:t>The secret is mounted into the containers of the blue service as an unencrypted file at /run/secrets/. This is an in-memory </a:t>
            </a:r>
            <a:r>
              <a:rPr lang="en-US" dirty="0" err="1"/>
              <a:t>tmpfs</a:t>
            </a:r>
            <a:r>
              <a:rPr lang="en-US" dirty="0"/>
              <a:t> filesystem (this step is different on Windows Docker hosts as they do not have the notion of an in-memory filesystem like </a:t>
            </a:r>
            <a:r>
              <a:rPr lang="en-US" dirty="0" err="1"/>
              <a:t>tmpfs</a:t>
            </a:r>
            <a:r>
              <a:rPr lang="en-US" dirty="0"/>
              <a:t>)</a:t>
            </a:r>
          </a:p>
          <a:p>
            <a:r>
              <a:rPr lang="en-US" dirty="0"/>
              <a:t>Once the container (service task) completes, the in-memory filesystem is torn down and the secret flushed from the node</a:t>
            </a:r>
          </a:p>
          <a:p>
            <a:r>
              <a:rPr lang="en-US" dirty="0"/>
              <a:t>The red containers in the red service cannot access the secret</a:t>
            </a:r>
          </a:p>
          <a:p>
            <a:r>
              <a:rPr lang="en-US" dirty="0"/>
              <a:t>The reason that secrets are surfaced in their un-encrypted form in running containers is so applications can use them without requiring methods to decrypt them.</a:t>
            </a:r>
          </a:p>
          <a:p>
            <a:r>
              <a:rPr lang="en-US" dirty="0"/>
              <a:t>You can create and manage secrets with the docker secret sub-command, and you can attach them to services by specifying the --secret flag to the docker service create command.</a:t>
            </a:r>
            <a:endParaRPr lang="en-IN" dirty="0"/>
          </a:p>
        </p:txBody>
      </p:sp>
    </p:spTree>
    <p:extLst>
      <p:ext uri="{BB962C8B-B14F-4D97-AF65-F5344CB8AC3E}">
        <p14:creationId xmlns:p14="http://schemas.microsoft.com/office/powerpoint/2010/main" val="343170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0FE-7D7C-4E96-AD01-1EC05F7466F3}"/>
              </a:ext>
            </a:extLst>
          </p:cNvPr>
          <p:cNvSpPr>
            <a:spLocks noGrp="1"/>
          </p:cNvSpPr>
          <p:nvPr>
            <p:ph type="title"/>
          </p:nvPr>
        </p:nvSpPr>
        <p:spPr>
          <a:xfrm>
            <a:off x="913795" y="609600"/>
            <a:ext cx="10353762" cy="917050"/>
          </a:xfrm>
        </p:spPr>
        <p:txBody>
          <a:bodyPr>
            <a:normAutofit fontScale="90000"/>
          </a:bodyPr>
          <a:lstStyle/>
          <a:p>
            <a:r>
              <a:rPr lang="en-IN" dirty="0"/>
              <a:t>Lesson Agenda</a:t>
            </a:r>
            <a:br>
              <a:rPr lang="en-IN" dirty="0"/>
            </a:br>
            <a:endParaRPr lang="en-IN" dirty="0"/>
          </a:p>
        </p:txBody>
      </p:sp>
      <p:sp>
        <p:nvSpPr>
          <p:cNvPr id="3" name="Content Placeholder 2">
            <a:extLst>
              <a:ext uri="{FF2B5EF4-FFF2-40B4-BE49-F238E27FC236}">
                <a16:creationId xmlns:a16="http://schemas.microsoft.com/office/drawing/2014/main" id="{3632BCDD-69D5-4001-BB00-58413F2364AF}"/>
              </a:ext>
            </a:extLst>
          </p:cNvPr>
          <p:cNvSpPr>
            <a:spLocks noGrp="1"/>
          </p:cNvSpPr>
          <p:nvPr>
            <p:ph idx="1"/>
          </p:nvPr>
        </p:nvSpPr>
        <p:spPr/>
        <p:txBody>
          <a:bodyPr/>
          <a:lstStyle/>
          <a:p>
            <a:r>
              <a:rPr lang="en-IN"/>
              <a:t>Security </a:t>
            </a:r>
            <a:r>
              <a:rPr lang="en-IN" dirty="0"/>
              <a:t>features of Docker</a:t>
            </a:r>
          </a:p>
          <a:p>
            <a:endParaRPr lang="en-IN" dirty="0"/>
          </a:p>
          <a:p>
            <a:endParaRPr lang="en-IN" dirty="0"/>
          </a:p>
          <a:p>
            <a:pPr marL="36900" indent="0">
              <a:buNone/>
            </a:pPr>
            <a:endParaRPr lang="en-IN" dirty="0"/>
          </a:p>
          <a:p>
            <a:endParaRPr lang="en-IN" dirty="0"/>
          </a:p>
          <a:p>
            <a:endParaRPr lang="en-IN" dirty="0"/>
          </a:p>
        </p:txBody>
      </p:sp>
    </p:spTree>
    <p:extLst>
      <p:ext uri="{BB962C8B-B14F-4D97-AF65-F5344CB8AC3E}">
        <p14:creationId xmlns:p14="http://schemas.microsoft.com/office/powerpoint/2010/main" val="8679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B184-D6C3-465B-BB71-0F893C7F1BB1}"/>
              </a:ext>
            </a:extLst>
          </p:cNvPr>
          <p:cNvSpPr>
            <a:spLocks noGrp="1"/>
          </p:cNvSpPr>
          <p:nvPr>
            <p:ph type="title"/>
          </p:nvPr>
        </p:nvSpPr>
        <p:spPr>
          <a:xfrm>
            <a:off x="913795" y="609600"/>
            <a:ext cx="3562789" cy="1257300"/>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0A54734-7B92-4D29-A39C-395C5D6737BC}"/>
              </a:ext>
            </a:extLst>
          </p:cNvPr>
          <p:cNvSpPr>
            <a:spLocks noGrp="1"/>
          </p:cNvSpPr>
          <p:nvPr>
            <p:ph idx="1"/>
          </p:nvPr>
        </p:nvSpPr>
        <p:spPr>
          <a:xfrm>
            <a:off x="913795" y="2076450"/>
            <a:ext cx="10249836" cy="4046054"/>
          </a:xfrm>
        </p:spPr>
        <p:txBody>
          <a:bodyPr>
            <a:normAutofit/>
          </a:bodyPr>
          <a:lstStyle/>
          <a:p>
            <a:r>
              <a:rPr lang="en-US" dirty="0"/>
              <a:t> Security is all about layers. </a:t>
            </a:r>
          </a:p>
          <a:p>
            <a:r>
              <a:rPr lang="en-US" dirty="0"/>
              <a:t>Docker on Linux leverages most of the common Linux security and workload isolation technologies. These include namespaces, control groups (</a:t>
            </a:r>
            <a:r>
              <a:rPr lang="en-US" dirty="0" err="1"/>
              <a:t>cgroups</a:t>
            </a:r>
            <a:r>
              <a:rPr lang="en-US" dirty="0"/>
              <a:t>), capabilities etc. For each one, Docker implements sensible defaults for a seamless and moderately secure out-of-the-box experience. However, you can customize each one to your own specific requirements.</a:t>
            </a:r>
            <a:endParaRPr lang="en-IN" dirty="0"/>
          </a:p>
        </p:txBody>
      </p:sp>
    </p:spTree>
    <p:extLst>
      <p:ext uri="{BB962C8B-B14F-4D97-AF65-F5344CB8AC3E}">
        <p14:creationId xmlns:p14="http://schemas.microsoft.com/office/powerpoint/2010/main" val="106970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618B00-F6A2-4C95-B42A-377A2AC97134}"/>
              </a:ext>
            </a:extLst>
          </p:cNvPr>
          <p:cNvPicPr>
            <a:picLocks noGrp="1" noChangeAspect="1"/>
          </p:cNvPicPr>
          <p:nvPr>
            <p:ph idx="1"/>
          </p:nvPr>
        </p:nvPicPr>
        <p:blipFill>
          <a:blip r:embed="rId2"/>
          <a:stretch>
            <a:fillRect/>
          </a:stretch>
        </p:blipFill>
        <p:spPr>
          <a:xfrm>
            <a:off x="1658319" y="1465615"/>
            <a:ext cx="8547315" cy="4113775"/>
          </a:xfrm>
        </p:spPr>
      </p:pic>
    </p:spTree>
    <p:extLst>
      <p:ext uri="{BB962C8B-B14F-4D97-AF65-F5344CB8AC3E}">
        <p14:creationId xmlns:p14="http://schemas.microsoft.com/office/powerpoint/2010/main" val="287791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652D-1878-485F-AEC9-3F396C8BA89C}"/>
              </a:ext>
            </a:extLst>
          </p:cNvPr>
          <p:cNvSpPr>
            <a:spLocks noGrp="1"/>
          </p:cNvSpPr>
          <p:nvPr>
            <p:ph type="title"/>
          </p:nvPr>
        </p:nvSpPr>
        <p:spPr>
          <a:xfrm>
            <a:off x="913795" y="609600"/>
            <a:ext cx="10353762" cy="869244"/>
          </a:xfrm>
        </p:spPr>
        <p:txBody>
          <a:bodyPr/>
          <a:lstStyle/>
          <a:p>
            <a:r>
              <a:rPr lang="en-IN" dirty="0"/>
              <a:t>Security features in docker</a:t>
            </a:r>
          </a:p>
        </p:txBody>
      </p:sp>
      <p:sp>
        <p:nvSpPr>
          <p:cNvPr id="3" name="Content Placeholder 2">
            <a:extLst>
              <a:ext uri="{FF2B5EF4-FFF2-40B4-BE49-F238E27FC236}">
                <a16:creationId xmlns:a16="http://schemas.microsoft.com/office/drawing/2014/main" id="{E0D63B5A-C7F5-44B3-9B4A-7757E9CCB65B}"/>
              </a:ext>
            </a:extLst>
          </p:cNvPr>
          <p:cNvSpPr>
            <a:spLocks noGrp="1"/>
          </p:cNvSpPr>
          <p:nvPr>
            <p:ph idx="1"/>
          </p:nvPr>
        </p:nvSpPr>
        <p:spPr>
          <a:xfrm>
            <a:off x="913795" y="1478844"/>
            <a:ext cx="10353762" cy="4312355"/>
          </a:xfrm>
        </p:spPr>
        <p:txBody>
          <a:bodyPr>
            <a:normAutofit/>
          </a:bodyPr>
          <a:lstStyle/>
          <a:p>
            <a:r>
              <a:rPr lang="en-US" dirty="0"/>
              <a:t>Docker Swarm Mode is secure by default. You get all of the following with zero configuration required; cryptographic node IDs, mutual authentication, automatic CA configuration, automatic certificate rotation, encrypted cluster store, encrypted networks, and more.</a:t>
            </a:r>
          </a:p>
          <a:p>
            <a:r>
              <a:rPr lang="en-US" dirty="0"/>
              <a:t>Docker Content Trust (DCT) lets you sign your images and verify the integrity and publisher of images you consume.</a:t>
            </a:r>
          </a:p>
          <a:p>
            <a:r>
              <a:rPr lang="en-US" dirty="0"/>
              <a:t>Image security scanning analyses images, detects known vulnerabilities, and provides detailed reports.</a:t>
            </a:r>
          </a:p>
        </p:txBody>
      </p:sp>
    </p:spTree>
    <p:extLst>
      <p:ext uri="{BB962C8B-B14F-4D97-AF65-F5344CB8AC3E}">
        <p14:creationId xmlns:p14="http://schemas.microsoft.com/office/powerpoint/2010/main" val="96580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1703-9B9E-4429-9A72-7E9AB6F5040C}"/>
              </a:ext>
            </a:extLst>
          </p:cNvPr>
          <p:cNvSpPr>
            <a:spLocks noGrp="1"/>
          </p:cNvSpPr>
          <p:nvPr>
            <p:ph type="title"/>
          </p:nvPr>
        </p:nvSpPr>
        <p:spPr/>
        <p:txBody>
          <a:bodyPr/>
          <a:lstStyle/>
          <a:p>
            <a:r>
              <a:rPr lang="en-IN" dirty="0"/>
              <a:t>Namespaces</a:t>
            </a:r>
          </a:p>
        </p:txBody>
      </p:sp>
      <p:sp>
        <p:nvSpPr>
          <p:cNvPr id="3" name="Content Placeholder 2">
            <a:extLst>
              <a:ext uri="{FF2B5EF4-FFF2-40B4-BE49-F238E27FC236}">
                <a16:creationId xmlns:a16="http://schemas.microsoft.com/office/drawing/2014/main" id="{A7F00C11-0ADE-4D65-89BB-4A1B8CD3984E}"/>
              </a:ext>
            </a:extLst>
          </p:cNvPr>
          <p:cNvSpPr>
            <a:spLocks noGrp="1"/>
          </p:cNvSpPr>
          <p:nvPr>
            <p:ph idx="1"/>
          </p:nvPr>
        </p:nvSpPr>
        <p:spPr/>
        <p:txBody>
          <a:bodyPr>
            <a:normAutofit fontScale="92500" lnSpcReduction="20000"/>
          </a:bodyPr>
          <a:lstStyle/>
          <a:p>
            <a:r>
              <a:rPr lang="en-US" dirty="0"/>
              <a:t>Kernel namespaces are at the very heart of containers. They slice up an operating system (OS) so that it looks and feels like multiple isolated operating systems.</a:t>
            </a:r>
          </a:p>
          <a:p>
            <a:r>
              <a:rPr lang="en-US" dirty="0"/>
              <a:t>Namespaces let you run multiple web servers, each on port 443, on a single OS. To do this you just run each web server app inside of its own network namespace. This works because each network namespace gets its own IP address and full range of ports.</a:t>
            </a:r>
          </a:p>
          <a:p>
            <a:r>
              <a:rPr lang="en-US" dirty="0"/>
              <a:t>You can run multiple applications, each requiring their own version of a shared library or configuration file. To do this you run each application inside of its own mount namespace. </a:t>
            </a:r>
          </a:p>
          <a:p>
            <a:r>
              <a:rPr lang="en-US" dirty="0"/>
              <a:t>While namespaces isolate multiple processes on a single OS, the isolation they provide is not very strong. For example, namespaces are not as good at workload isolation as virtual machines. You should keep this in mind from a security perspective and not rely too heavily on the isolation provided by namespaces.</a:t>
            </a:r>
            <a:endParaRPr lang="en-IN" dirty="0"/>
          </a:p>
        </p:txBody>
      </p:sp>
    </p:spTree>
    <p:extLst>
      <p:ext uri="{BB962C8B-B14F-4D97-AF65-F5344CB8AC3E}">
        <p14:creationId xmlns:p14="http://schemas.microsoft.com/office/powerpoint/2010/main" val="334306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B1E56-8B27-4FF2-8EA7-E434277097E7}"/>
              </a:ext>
            </a:extLst>
          </p:cNvPr>
          <p:cNvSpPr>
            <a:spLocks noGrp="1"/>
          </p:cNvSpPr>
          <p:nvPr>
            <p:ph idx="1"/>
          </p:nvPr>
        </p:nvSpPr>
        <p:spPr>
          <a:xfrm>
            <a:off x="913795" y="922150"/>
            <a:ext cx="10353762" cy="4869050"/>
          </a:xfrm>
        </p:spPr>
        <p:txBody>
          <a:bodyPr/>
          <a:lstStyle/>
          <a:p>
            <a:r>
              <a:rPr lang="en-IN" dirty="0"/>
              <a:t>Docker on Linux currently utilizes the following kernel namespaces:</a:t>
            </a:r>
          </a:p>
          <a:p>
            <a:pPr lvl="1"/>
            <a:r>
              <a:rPr lang="en-IN" dirty="0"/>
              <a:t>Process ID (</a:t>
            </a:r>
            <a:r>
              <a:rPr lang="en-IN" dirty="0" err="1"/>
              <a:t>pid</a:t>
            </a:r>
            <a:r>
              <a:rPr lang="en-IN" dirty="0"/>
              <a:t>)</a:t>
            </a:r>
          </a:p>
          <a:p>
            <a:pPr lvl="1"/>
            <a:r>
              <a:rPr lang="en-IN" dirty="0"/>
              <a:t>Network (net)</a:t>
            </a:r>
          </a:p>
          <a:p>
            <a:pPr lvl="1"/>
            <a:r>
              <a:rPr lang="en-IN" dirty="0"/>
              <a:t>Filesystem/mount (</a:t>
            </a:r>
            <a:r>
              <a:rPr lang="en-IN" dirty="0" err="1"/>
              <a:t>mnt</a:t>
            </a:r>
            <a:r>
              <a:rPr lang="en-IN" dirty="0"/>
              <a:t>)</a:t>
            </a:r>
          </a:p>
          <a:p>
            <a:pPr lvl="1"/>
            <a:r>
              <a:rPr lang="en-IN" dirty="0"/>
              <a:t>Inter-process Communication (</a:t>
            </a:r>
            <a:r>
              <a:rPr lang="en-IN" dirty="0" err="1"/>
              <a:t>ipc</a:t>
            </a:r>
            <a:r>
              <a:rPr lang="en-IN" dirty="0"/>
              <a:t>)</a:t>
            </a:r>
          </a:p>
          <a:p>
            <a:pPr lvl="1"/>
            <a:r>
              <a:rPr lang="en-IN" dirty="0"/>
              <a:t>User (user)</a:t>
            </a:r>
          </a:p>
          <a:p>
            <a:pPr lvl="1"/>
            <a:r>
              <a:rPr lang="en-IN" dirty="0"/>
              <a:t>UTS (</a:t>
            </a:r>
            <a:r>
              <a:rPr lang="en-IN" dirty="0" err="1"/>
              <a:t>uts</a:t>
            </a:r>
            <a:r>
              <a:rPr lang="en-IN" dirty="0"/>
              <a:t>)</a:t>
            </a:r>
          </a:p>
          <a:p>
            <a:r>
              <a:rPr lang="en-US" dirty="0"/>
              <a:t>Docker containers are an organized collection of namespaces.</a:t>
            </a:r>
            <a:endParaRPr lang="en-IN" dirty="0"/>
          </a:p>
        </p:txBody>
      </p:sp>
    </p:spTree>
    <p:extLst>
      <p:ext uri="{BB962C8B-B14F-4D97-AF65-F5344CB8AC3E}">
        <p14:creationId xmlns:p14="http://schemas.microsoft.com/office/powerpoint/2010/main" val="347772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EA3B-7843-4E0E-A2B1-9B6D200DC3EA}"/>
              </a:ext>
            </a:extLst>
          </p:cNvPr>
          <p:cNvSpPr>
            <a:spLocks noGrp="1"/>
          </p:cNvSpPr>
          <p:nvPr>
            <p:ph type="title"/>
          </p:nvPr>
        </p:nvSpPr>
        <p:spPr>
          <a:xfrm>
            <a:off x="913795" y="609600"/>
            <a:ext cx="10353762" cy="831742"/>
          </a:xfrm>
        </p:spPr>
        <p:txBody>
          <a:bodyPr/>
          <a:lstStyle/>
          <a:p>
            <a:r>
              <a:rPr lang="en-IN" dirty="0"/>
              <a:t>Overview of docker namespaces</a:t>
            </a:r>
          </a:p>
        </p:txBody>
      </p:sp>
      <p:sp>
        <p:nvSpPr>
          <p:cNvPr id="3" name="Content Placeholder 2">
            <a:extLst>
              <a:ext uri="{FF2B5EF4-FFF2-40B4-BE49-F238E27FC236}">
                <a16:creationId xmlns:a16="http://schemas.microsoft.com/office/drawing/2014/main" id="{72C362AC-DEDA-46FA-9651-597AA37AF0AF}"/>
              </a:ext>
            </a:extLst>
          </p:cNvPr>
          <p:cNvSpPr>
            <a:spLocks noGrp="1"/>
          </p:cNvSpPr>
          <p:nvPr>
            <p:ph idx="1"/>
          </p:nvPr>
        </p:nvSpPr>
        <p:spPr>
          <a:xfrm>
            <a:off x="913795" y="1666068"/>
            <a:ext cx="10353762" cy="4582332"/>
          </a:xfrm>
        </p:spPr>
        <p:txBody>
          <a:bodyPr>
            <a:normAutofit fontScale="85000" lnSpcReduction="20000"/>
          </a:bodyPr>
          <a:lstStyle/>
          <a:p>
            <a:r>
              <a:rPr lang="en-US" dirty="0"/>
              <a:t>Process ID namespace: Docker uses the </a:t>
            </a:r>
            <a:r>
              <a:rPr lang="en-US" dirty="0" err="1"/>
              <a:t>pid</a:t>
            </a:r>
            <a:r>
              <a:rPr lang="en-US" dirty="0"/>
              <a:t> namespace to provide isolated process trees for each container.</a:t>
            </a:r>
          </a:p>
          <a:p>
            <a:r>
              <a:rPr lang="en-US" dirty="0"/>
              <a:t>Network namespace: Docker uses the net namespace to provide each container its own isolated network stack.</a:t>
            </a:r>
          </a:p>
          <a:p>
            <a:r>
              <a:rPr lang="en-US" dirty="0"/>
              <a:t>Mount namespace: Every container gets its own unique isolated root (/) filesystem. This means every container can have its own /</a:t>
            </a:r>
            <a:r>
              <a:rPr lang="en-US" dirty="0" err="1"/>
              <a:t>etc</a:t>
            </a:r>
            <a:r>
              <a:rPr lang="en-US" dirty="0"/>
              <a:t>, /var, /dev and other important filesystem constructs. </a:t>
            </a:r>
          </a:p>
          <a:p>
            <a:r>
              <a:rPr lang="en-US" dirty="0"/>
              <a:t>Inter-process Communication namespace: Docker uses the </a:t>
            </a:r>
            <a:r>
              <a:rPr lang="en-US" dirty="0" err="1"/>
              <a:t>ipc</a:t>
            </a:r>
            <a:r>
              <a:rPr lang="en-US" dirty="0"/>
              <a:t> namespace for shared memory access within a container. It also isolates the container from shared memory outside of the container.</a:t>
            </a:r>
          </a:p>
          <a:p>
            <a:r>
              <a:rPr lang="en-US" dirty="0"/>
              <a:t>User namespace: Docker lets you use user namespaces to map users inside of a container to different users on the Linux host.</a:t>
            </a:r>
          </a:p>
          <a:p>
            <a:r>
              <a:rPr lang="en-US" dirty="0"/>
              <a:t>UTS namespace: Docker uses the </a:t>
            </a:r>
            <a:r>
              <a:rPr lang="en-US" dirty="0" err="1"/>
              <a:t>uts</a:t>
            </a:r>
            <a:r>
              <a:rPr lang="en-US" dirty="0"/>
              <a:t> namespace to provide each container with its own hostname.</a:t>
            </a:r>
            <a:endParaRPr lang="en-IN" dirty="0"/>
          </a:p>
        </p:txBody>
      </p:sp>
    </p:spTree>
    <p:extLst>
      <p:ext uri="{BB962C8B-B14F-4D97-AF65-F5344CB8AC3E}">
        <p14:creationId xmlns:p14="http://schemas.microsoft.com/office/powerpoint/2010/main" val="97363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E943-22D4-4353-A849-3CA7218DCE1E}"/>
              </a:ext>
            </a:extLst>
          </p:cNvPr>
          <p:cNvSpPr>
            <a:spLocks noGrp="1"/>
          </p:cNvSpPr>
          <p:nvPr>
            <p:ph type="title"/>
          </p:nvPr>
        </p:nvSpPr>
        <p:spPr>
          <a:xfrm>
            <a:off x="913795" y="609600"/>
            <a:ext cx="10353762" cy="792997"/>
          </a:xfrm>
        </p:spPr>
        <p:txBody>
          <a:bodyPr/>
          <a:lstStyle/>
          <a:p>
            <a:r>
              <a:rPr lang="en-IN" dirty="0"/>
              <a:t>Control Groups</a:t>
            </a:r>
          </a:p>
        </p:txBody>
      </p:sp>
      <p:sp>
        <p:nvSpPr>
          <p:cNvPr id="3" name="Content Placeholder 2">
            <a:extLst>
              <a:ext uri="{FF2B5EF4-FFF2-40B4-BE49-F238E27FC236}">
                <a16:creationId xmlns:a16="http://schemas.microsoft.com/office/drawing/2014/main" id="{3FA72202-775F-4895-BB6D-67FEFC2B85B0}"/>
              </a:ext>
            </a:extLst>
          </p:cNvPr>
          <p:cNvSpPr>
            <a:spLocks noGrp="1"/>
          </p:cNvSpPr>
          <p:nvPr>
            <p:ph idx="1"/>
          </p:nvPr>
        </p:nvSpPr>
        <p:spPr>
          <a:xfrm>
            <a:off x="913795" y="1549832"/>
            <a:ext cx="10353762" cy="4241368"/>
          </a:xfrm>
        </p:spPr>
        <p:txBody>
          <a:bodyPr/>
          <a:lstStyle/>
          <a:p>
            <a:r>
              <a:rPr lang="en-US" dirty="0"/>
              <a:t>control groups (</a:t>
            </a:r>
            <a:r>
              <a:rPr lang="en-US" dirty="0" err="1"/>
              <a:t>cgroups</a:t>
            </a:r>
            <a:r>
              <a:rPr lang="en-US" dirty="0"/>
              <a:t>) are about setting limits.</a:t>
            </a:r>
          </a:p>
          <a:p>
            <a:r>
              <a:rPr lang="en-US" dirty="0"/>
              <a:t>containers are isolated from each other but all share a common set of OS resources — things like CPU, RAM, network bandwidth, and disk I/O. </a:t>
            </a:r>
            <a:r>
              <a:rPr lang="en-US" dirty="0" err="1"/>
              <a:t>Cgroups</a:t>
            </a:r>
            <a:r>
              <a:rPr lang="en-US" dirty="0"/>
              <a:t> let us set limits on each of these so a single container cannot consume everything and cause a denial of service (DoS) attack.</a:t>
            </a:r>
            <a:endParaRPr lang="en-IN" dirty="0"/>
          </a:p>
        </p:txBody>
      </p:sp>
    </p:spTree>
    <p:extLst>
      <p:ext uri="{BB962C8B-B14F-4D97-AF65-F5344CB8AC3E}">
        <p14:creationId xmlns:p14="http://schemas.microsoft.com/office/powerpoint/2010/main" val="3445886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{E6ADAAB8-FBCD-4E3D-B480-712178E659D1}tf55705232_win32</Template>
  <TotalTime>1182</TotalTime>
  <Words>1027</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Goudy Old Style</vt:lpstr>
      <vt:lpstr>Wingdings 2</vt:lpstr>
      <vt:lpstr>SlateVTI</vt:lpstr>
      <vt:lpstr>Docker </vt:lpstr>
      <vt:lpstr>Lesson Agenda </vt:lpstr>
      <vt:lpstr>Introduction</vt:lpstr>
      <vt:lpstr>PowerPoint Presentation</vt:lpstr>
      <vt:lpstr>Security features in docker</vt:lpstr>
      <vt:lpstr>Namespaces</vt:lpstr>
      <vt:lpstr>PowerPoint Presentation</vt:lpstr>
      <vt:lpstr>Overview of docker namespaces</vt:lpstr>
      <vt:lpstr>Control Groups</vt:lpstr>
      <vt:lpstr>Capabilities </vt:lpstr>
      <vt:lpstr>Security in Swarm Mode</vt:lpstr>
      <vt:lpstr>Docker Secrets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jitendra jha</dc:creator>
  <cp:lastModifiedBy>jitendra jha</cp:lastModifiedBy>
  <cp:revision>17</cp:revision>
  <dcterms:created xsi:type="dcterms:W3CDTF">2021-07-22T06:22:26Z</dcterms:created>
  <dcterms:modified xsi:type="dcterms:W3CDTF">2021-08-27T17:54:21Z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